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1.xml" ContentType="application/vnd.openxmlformats-officedocument.themeOverride+xml"/>
  <Override PartName="/ppt/notesSlides/notesSlide59.xml" ContentType="application/vnd.openxmlformats-officedocument.presentationml.notesSlide+xml"/>
  <Override PartName="/ppt/theme/themeOverride2.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4" r:id="rId1"/>
    <p:sldMasterId id="2147485523" r:id="rId2"/>
    <p:sldMasterId id="2147485542" r:id="rId3"/>
  </p:sldMasterIdLst>
  <p:notesMasterIdLst>
    <p:notesMasterId r:id="rId104"/>
  </p:notesMasterIdLst>
  <p:sldIdLst>
    <p:sldId id="1169" r:id="rId4"/>
    <p:sldId id="1247" r:id="rId5"/>
    <p:sldId id="1171" r:id="rId6"/>
    <p:sldId id="1172" r:id="rId7"/>
    <p:sldId id="1173" r:id="rId8"/>
    <p:sldId id="1174" r:id="rId9"/>
    <p:sldId id="1175" r:id="rId10"/>
    <p:sldId id="1176" r:id="rId11"/>
    <p:sldId id="1177" r:id="rId12"/>
    <p:sldId id="1178" r:id="rId13"/>
    <p:sldId id="1181" r:id="rId14"/>
    <p:sldId id="1182" r:id="rId15"/>
    <p:sldId id="1160" r:id="rId16"/>
    <p:sldId id="1183" r:id="rId17"/>
    <p:sldId id="1179" r:id="rId18"/>
    <p:sldId id="1180" r:id="rId19"/>
    <p:sldId id="1116" r:id="rId20"/>
    <p:sldId id="1185" r:id="rId21"/>
    <p:sldId id="1186" r:id="rId22"/>
    <p:sldId id="1189" r:id="rId23"/>
    <p:sldId id="1204" r:id="rId24"/>
    <p:sldId id="1190" r:id="rId25"/>
    <p:sldId id="1187" r:id="rId26"/>
    <p:sldId id="1115" r:id="rId27"/>
    <p:sldId id="1161" r:id="rId28"/>
    <p:sldId id="1192" r:id="rId29"/>
    <p:sldId id="1193" r:id="rId30"/>
    <p:sldId id="1195" r:id="rId31"/>
    <p:sldId id="1196" r:id="rId32"/>
    <p:sldId id="1128" r:id="rId33"/>
    <p:sldId id="1194" r:id="rId34"/>
    <p:sldId id="1197" r:id="rId35"/>
    <p:sldId id="1117" r:id="rId36"/>
    <p:sldId id="1199" r:id="rId37"/>
    <p:sldId id="1200" r:id="rId38"/>
    <p:sldId id="1198" r:id="rId39"/>
    <p:sldId id="1201" r:id="rId40"/>
    <p:sldId id="1137" r:id="rId41"/>
    <p:sldId id="1168" r:id="rId42"/>
    <p:sldId id="1202" r:id="rId43"/>
    <p:sldId id="1203" r:id="rId44"/>
    <p:sldId id="1163" r:id="rId45"/>
    <p:sldId id="1164" r:id="rId46"/>
    <p:sldId id="1165" r:id="rId47"/>
    <p:sldId id="1205" r:id="rId48"/>
    <p:sldId id="1166" r:id="rId49"/>
    <p:sldId id="1206" r:id="rId50"/>
    <p:sldId id="1207" r:id="rId51"/>
    <p:sldId id="1167" r:id="rId52"/>
    <p:sldId id="1159" r:id="rId53"/>
    <p:sldId id="1141" r:id="rId54"/>
    <p:sldId id="1208" r:id="rId55"/>
    <p:sldId id="1119" r:id="rId56"/>
    <p:sldId id="1209" r:id="rId57"/>
    <p:sldId id="1143" r:id="rId58"/>
    <p:sldId id="1210" r:id="rId59"/>
    <p:sldId id="1145" r:id="rId60"/>
    <p:sldId id="1146" r:id="rId61"/>
    <p:sldId id="1147" r:id="rId62"/>
    <p:sldId id="1212" r:id="rId63"/>
    <p:sldId id="1148" r:id="rId64"/>
    <p:sldId id="1211" r:id="rId65"/>
    <p:sldId id="1213" r:id="rId66"/>
    <p:sldId id="1149" r:id="rId67"/>
    <p:sldId id="1214" r:id="rId68"/>
    <p:sldId id="1142" r:id="rId69"/>
    <p:sldId id="1215" r:id="rId70"/>
    <p:sldId id="1216" r:id="rId71"/>
    <p:sldId id="1120" r:id="rId72"/>
    <p:sldId id="1218" r:id="rId73"/>
    <p:sldId id="1219" r:id="rId74"/>
    <p:sldId id="1223" r:id="rId75"/>
    <p:sldId id="1220" r:id="rId76"/>
    <p:sldId id="1221" r:id="rId77"/>
    <p:sldId id="1222" r:id="rId78"/>
    <p:sldId id="1131" r:id="rId79"/>
    <p:sldId id="1132" r:id="rId80"/>
    <p:sldId id="1224" r:id="rId81"/>
    <p:sldId id="1225" r:id="rId82"/>
    <p:sldId id="1226" r:id="rId83"/>
    <p:sldId id="1133" r:id="rId84"/>
    <p:sldId id="1227" r:id="rId85"/>
    <p:sldId id="1228" r:id="rId86"/>
    <p:sldId id="1230" r:id="rId87"/>
    <p:sldId id="1231" r:id="rId88"/>
    <p:sldId id="1233" r:id="rId89"/>
    <p:sldId id="1232" r:id="rId90"/>
    <p:sldId id="1235" r:id="rId91"/>
    <p:sldId id="1125" r:id="rId92"/>
    <p:sldId id="1237" r:id="rId93"/>
    <p:sldId id="1238" r:id="rId94"/>
    <p:sldId id="1239" r:id="rId95"/>
    <p:sldId id="1153" r:id="rId96"/>
    <p:sldId id="1240" r:id="rId97"/>
    <p:sldId id="1154" r:id="rId98"/>
    <p:sldId id="1155" r:id="rId99"/>
    <p:sldId id="1156" r:id="rId100"/>
    <p:sldId id="1245" r:id="rId101"/>
    <p:sldId id="1246" r:id="rId102"/>
    <p:sldId id="1157" r:id="rId103"/>
  </p:sldIdLst>
  <p:sldSz cx="9144000" cy="6858000" type="screen4x3"/>
  <p:notesSz cx="6797675" cy="9928225"/>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林雨" initials="z"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CC3300"/>
    <a:srgbClr val="9999FF"/>
    <a:srgbClr val="FF9999"/>
    <a:srgbClr val="3333CC"/>
    <a:srgbClr val="8BFFFF"/>
    <a:srgbClr val="CCCCFF"/>
    <a:srgbClr val="6666FF"/>
    <a:srgbClr val="0066FF"/>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67" autoAdjust="0"/>
    <p:restoredTop sz="83415" autoAdjust="0"/>
  </p:normalViewPr>
  <p:slideViewPr>
    <p:cSldViewPr snapToGrid="0">
      <p:cViewPr>
        <p:scale>
          <a:sx n="89" d="100"/>
          <a:sy n="89" d="100"/>
        </p:scale>
        <p:origin x="-1686" y="-408"/>
      </p:cViewPr>
      <p:guideLst>
        <p:guide orient="horz" pos="2160"/>
        <p:guide pos="2880"/>
      </p:guideLst>
    </p:cSldViewPr>
  </p:slideViewPr>
  <p:outlineViewPr>
    <p:cViewPr>
      <p:scale>
        <a:sx n="33" d="100"/>
        <a:sy n="33" d="100"/>
      </p:scale>
      <p:origin x="0" y="-1661"/>
    </p:cViewPr>
  </p:outlineViewPr>
  <p:notesTextViewPr>
    <p:cViewPr>
      <p:scale>
        <a:sx n="75" d="100"/>
        <a:sy n="75" d="100"/>
      </p:scale>
      <p:origin x="0" y="0"/>
    </p:cViewPr>
  </p:notesTextViewPr>
  <p:sorterViewPr>
    <p:cViewPr varScale="1">
      <p:scale>
        <a:sx n="1" d="1"/>
        <a:sy n="1" d="1"/>
      </p:scale>
      <p:origin x="0" y="-3365"/>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07" Type="http://schemas.openxmlformats.org/officeDocument/2006/relationships/viewProps" Target="viewProps.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theme" Target="theme/theme1.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tableStyles" Target="tableStyle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s>
</file>

<file path=ppt/charts/_rels/chart1.xml.rels><?xml version="1.0" encoding="UTF-8" standalone="yes"?>
<Relationships xmlns="http://schemas.openxmlformats.org/package/2006/relationships"><Relationship Id="rId1" Type="http://schemas.openxmlformats.org/officeDocument/2006/relationships/oleObject" Target="file:///C:\Users\user\Desktop\&#26032;&#24314;%20Microsoft%20Excel%20&#24037;&#20316;&#349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zh-CN" altLang="en-US" dirty="0"/>
              <a:t>归母净</a:t>
            </a:r>
            <a:r>
              <a:rPr lang="zh-CN" altLang="en-US" dirty="0" smtClean="0"/>
              <a:t>利润构成（</a:t>
            </a:r>
            <a:r>
              <a:rPr lang="zh-CN" altLang="en-US" dirty="0"/>
              <a:t>亿元）</a:t>
            </a:r>
          </a:p>
        </c:rich>
      </c:tx>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dLbls>
            <c:dLbl>
              <c:idx val="0"/>
              <c:layout/>
              <c:tx>
                <c:rich>
                  <a:bodyPr/>
                  <a:lstStyle/>
                  <a:p>
                    <a:r>
                      <a:rPr lang="zh-CN" altLang="en-US"/>
                      <a:t>港口主业
</a:t>
                    </a:r>
                    <a:r>
                      <a:rPr lang="en-US" altLang="zh-CN"/>
                      <a:t>35.8</a:t>
                    </a:r>
                  </a:p>
                </c:rich>
              </c:tx>
              <c:showLegendKey val="0"/>
              <c:showVal val="0"/>
              <c:showCatName val="1"/>
              <c:showSerName val="0"/>
              <c:showPercent val="1"/>
              <c:showBubbleSize val="0"/>
              <c:extLst>
                <c:ext xmlns:c15="http://schemas.microsoft.com/office/drawing/2012/chart" uri="{CE6537A1-D6FC-4f65-9D91-7224C49458BB}"/>
              </c:extLst>
            </c:dLbl>
            <c:dLbl>
              <c:idx val="1"/>
              <c:layout/>
              <c:tx>
                <c:rich>
                  <a:bodyPr/>
                  <a:lstStyle/>
                  <a:p>
                    <a:r>
                      <a:rPr lang="zh-CN" altLang="en-US"/>
                      <a:t>银行收益
</a:t>
                    </a:r>
                    <a:r>
                      <a:rPr lang="en-US" altLang="zh-CN"/>
                      <a:t>29</a:t>
                    </a:r>
                  </a:p>
                </c:rich>
              </c:tx>
              <c:showLegendKey val="0"/>
              <c:showVal val="0"/>
              <c:showCatName val="1"/>
              <c:showSerName val="0"/>
              <c:showPercent val="1"/>
              <c:showBubbleSize val="0"/>
              <c:extLst>
                <c:ext xmlns:c15="http://schemas.microsoft.com/office/drawing/2012/chart" uri="{CE6537A1-D6FC-4f65-9D91-7224C49458BB}"/>
              </c:extLst>
            </c:dLbl>
            <c:dLbl>
              <c:idx val="2"/>
              <c:layout/>
              <c:tx>
                <c:rich>
                  <a:bodyPr/>
                  <a:lstStyle/>
                  <a:p>
                    <a:r>
                      <a:rPr lang="zh-CN" altLang="en-US" dirty="0"/>
                      <a:t>地产</a:t>
                    </a:r>
                    <a:r>
                      <a:rPr lang="zh-CN" altLang="en-US" dirty="0" smtClean="0"/>
                      <a:t>项目</a:t>
                    </a:r>
                    <a:r>
                      <a:rPr lang="zh-CN" altLang="en-US" baseline="0" dirty="0" smtClean="0"/>
                      <a:t> </a:t>
                    </a:r>
                    <a:r>
                      <a:rPr lang="zh-CN" altLang="en-US" dirty="0" smtClean="0"/>
                      <a:t> </a:t>
                    </a:r>
                    <a:r>
                      <a:rPr lang="en-US" altLang="zh-CN" dirty="0"/>
                      <a:t>16.6</a:t>
                    </a:r>
                  </a:p>
                </c:rich>
              </c:tx>
              <c:showLegendKey val="0"/>
              <c:showVal val="0"/>
              <c:showCatName val="1"/>
              <c:showSerName val="0"/>
              <c:showPercent val="1"/>
              <c:showBubbleSize val="0"/>
              <c:extLst>
                <c:ext xmlns:c15="http://schemas.microsoft.com/office/drawing/2012/chart" uri="{CE6537A1-D6FC-4f65-9D91-7224C49458BB}"/>
              </c:extLst>
            </c:dLbl>
            <c:dLbl>
              <c:idx val="3"/>
              <c:layout/>
              <c:tx>
                <c:rich>
                  <a:bodyPr/>
                  <a:lstStyle/>
                  <a:p>
                    <a:r>
                      <a:rPr lang="zh-CN" altLang="en-US"/>
                      <a:t>非经常性损益
</a:t>
                    </a:r>
                    <a:r>
                      <a:rPr lang="en-US" altLang="zh-CN"/>
                      <a:t>21.4</a:t>
                    </a:r>
                  </a:p>
                </c:rich>
              </c:tx>
              <c:showLegendKey val="0"/>
              <c:showVal val="0"/>
              <c:showCatName val="1"/>
              <c:showSerName val="0"/>
              <c:showPercent val="1"/>
              <c:showBubbleSize val="0"/>
              <c:extLst>
                <c:ext xmlns:c15="http://schemas.microsoft.com/office/drawing/2012/chart" uri="{CE6537A1-D6FC-4f65-9D91-7224C49458BB}"/>
              </c:extLst>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Sheet1!$B$1:$E$1</c:f>
              <c:strCache>
                <c:ptCount val="4"/>
                <c:pt idx="0">
                  <c:v>港口主业</c:v>
                </c:pt>
                <c:pt idx="1">
                  <c:v>银行收益</c:v>
                </c:pt>
                <c:pt idx="2">
                  <c:v>地产项目</c:v>
                </c:pt>
                <c:pt idx="3">
                  <c:v>非经常性损益</c:v>
                </c:pt>
              </c:strCache>
            </c:strRef>
          </c:cat>
          <c:val>
            <c:numRef>
              <c:f>Sheet1!$B$2:$E$2</c:f>
              <c:numCache>
                <c:formatCode>General</c:formatCode>
                <c:ptCount val="4"/>
                <c:pt idx="0">
                  <c:v>35.800000000000011</c:v>
                </c:pt>
                <c:pt idx="1">
                  <c:v>29</c:v>
                </c:pt>
                <c:pt idx="2">
                  <c:v>16.600000000000001</c:v>
                </c:pt>
                <c:pt idx="3">
                  <c:v>21.4</c:v>
                </c:pt>
              </c:numCache>
            </c:numRef>
          </c:val>
        </c:ser>
        <c:dLbls>
          <c:showLegendKey val="0"/>
          <c:showVal val="0"/>
          <c:showCatName val="1"/>
          <c:showSerName val="0"/>
          <c:showPercent val="1"/>
          <c:showBubbleSize val="0"/>
          <c:showLeaderLines val="1"/>
        </c:dLbls>
      </c:pie3DChart>
    </c:plotArea>
    <c:plotVisOnly val="1"/>
    <c:dispBlanksAs val="zero"/>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AAD3A9D0-3950-44B4-A4C3-0943A1A4AB3C}" type="datetimeFigureOut">
              <a:rPr lang="id-ID" smtClean="0"/>
              <a:pPr/>
              <a:t>25/03/2019</a:t>
            </a:fld>
            <a:endParaRPr lang="id-ID"/>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2E3536F2-51ED-4A29-9626-A5D9452F08C9}" type="slidenum">
              <a:rPr lang="id-ID" smtClean="0"/>
              <a:pPr/>
              <a:t>‹#›</a:t>
            </a:fld>
            <a:endParaRPr lang="id-ID"/>
          </a:p>
        </p:txBody>
      </p:sp>
    </p:spTree>
    <p:extLst>
      <p:ext uri="{BB962C8B-B14F-4D97-AF65-F5344CB8AC3E}">
        <p14:creationId xmlns:p14="http://schemas.microsoft.com/office/powerpoint/2010/main" val="4076315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59.xml.rels><?xml version="1.0" encoding="UTF-8" standalone="yes"?>
<Relationships xmlns="http://schemas.openxmlformats.org/package/2006/relationships"><Relationship Id="rId3" Type="http://schemas.openxmlformats.org/officeDocument/2006/relationships/slide" Target="../slides/slide65.xml"/><Relationship Id="rId2" Type="http://schemas.openxmlformats.org/officeDocument/2006/relationships/notesMaster" Target="../notesMasters/notesMaster1.xml"/><Relationship Id="rId1" Type="http://schemas.openxmlformats.org/officeDocument/2006/relationships/themeOverride" Target="../theme/themeOverride2.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2687"/>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kern="1200" dirty="0" smtClean="0">
                <a:solidFill>
                  <a:schemeClr val="tx1"/>
                </a:solidFill>
                <a:latin typeface="+mn-lt"/>
                <a:ea typeface="+mn-ea"/>
                <a:cs typeface="+mn-cs"/>
              </a:rPr>
              <a:t>    </a:t>
            </a:r>
            <a:r>
              <a:rPr lang="zh-CN" altLang="zh-CN" sz="1800" kern="1200" dirty="0" smtClean="0">
                <a:solidFill>
                  <a:schemeClr val="tx1"/>
                </a:solidFill>
                <a:latin typeface="+mn-lt"/>
                <a:ea typeface="+mn-ea"/>
                <a:cs typeface="+mn-cs"/>
              </a:rPr>
              <a:t>将集团在新的一年中所面临的形势、任务和要求告诉大家，充分发挥知情明理、宣传鼓劲的作用，这对于我们把全港干部职工的思想统一到集团干部会、职代会提出的工作方针和总要求上来，对动员集团上下不忘初心、牢记使命，不负重托、砥砺奋进，以新的精神状态和奋斗姿态，努力完成集团确定的年度方针目标和各项工作任务，具有十分重要的意义。</a:t>
            </a:r>
          </a:p>
          <a:p>
            <a:endParaRPr lang="zh-CN" altLang="en-US" dirty="0"/>
          </a:p>
        </p:txBody>
      </p:sp>
      <p:sp>
        <p:nvSpPr>
          <p:cNvPr id="4" name="灯片编号占位符 3"/>
          <p:cNvSpPr>
            <a:spLocks noGrp="1"/>
          </p:cNvSpPr>
          <p:nvPr>
            <p:ph type="sldNum" sz="quarter" idx="10"/>
          </p:nvPr>
        </p:nvSpPr>
        <p:spPr/>
        <p:txBody>
          <a:bodyPr/>
          <a:lstStyle/>
          <a:p>
            <a:fld id="{507A6D99-66D8-4BF8-A693-CE1647FD8729}" type="slidenum">
              <a:rPr lang="zh-CN" altLang="en-US" smtClean="0"/>
              <a:pPr/>
              <a:t>1</a:t>
            </a:fld>
            <a:endParaRPr lang="zh-CN" altLang="en-US"/>
          </a:p>
        </p:txBody>
      </p:sp>
    </p:spTree>
    <p:extLst>
      <p:ext uri="{BB962C8B-B14F-4D97-AF65-F5344CB8AC3E}">
        <p14:creationId xmlns:p14="http://schemas.microsoft.com/office/powerpoint/2010/main" val="168286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b="0" u="none" smtClean="0">
                <a:solidFill>
                  <a:schemeClr val="accent1">
                    <a:lumMod val="60000"/>
                    <a:lumOff val="40000"/>
                  </a:schemeClr>
                </a:solidFill>
                <a:latin typeface="宋体" panose="02010600030101010101" pitchFamily="2" charset="-122"/>
                <a:ea typeface="宋体" panose="02010600030101010101" pitchFamily="2" charset="-122"/>
              </a:rPr>
              <a:t>另一方面，</a:t>
            </a:r>
            <a:endParaRPr lang="en-US" altLang="zh-CN" b="0" u="none" smtClean="0">
              <a:solidFill>
                <a:schemeClr val="accent1">
                  <a:lumMod val="60000"/>
                  <a:lumOff val="40000"/>
                </a:schemeClr>
              </a:solidFill>
              <a:latin typeface="宋体" panose="02010600030101010101" pitchFamily="2" charset="-122"/>
              <a:ea typeface="宋体"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b="0" u="none" smtClean="0">
                <a:solidFill>
                  <a:schemeClr val="accent1">
                    <a:lumMod val="60000"/>
                    <a:lumOff val="40000"/>
                  </a:schemeClr>
                </a:solidFill>
                <a:latin typeface="宋体" panose="02010600030101010101" pitchFamily="2" charset="-122"/>
                <a:ea typeface="宋体" panose="02010600030101010101" pitchFamily="2" charset="-122"/>
              </a:rPr>
              <a:t>加</a:t>
            </a:r>
            <a:r>
              <a:rPr lang="zh-CN" altLang="en-US" b="0" u="none" dirty="0">
                <a:solidFill>
                  <a:schemeClr val="accent1">
                    <a:lumMod val="60000"/>
                    <a:lumOff val="40000"/>
                  </a:schemeClr>
                </a:solidFill>
                <a:latin typeface="宋体" panose="02010600030101010101" pitchFamily="2" charset="-122"/>
                <a:ea typeface="宋体" panose="02010600030101010101" pitchFamily="2" charset="-122"/>
              </a:rPr>
              <a:t>强与口岸单位的合作，不断优化口岸营商环境，加快推进上海国际航运中心建</a:t>
            </a:r>
            <a:r>
              <a:rPr lang="zh-CN" altLang="en-US" b="0" u="none">
                <a:solidFill>
                  <a:schemeClr val="accent1">
                    <a:lumMod val="60000"/>
                    <a:lumOff val="40000"/>
                  </a:schemeClr>
                </a:solidFill>
                <a:latin typeface="宋体" panose="02010600030101010101" pitchFamily="2" charset="-122"/>
                <a:ea typeface="宋体" panose="02010600030101010101" pitchFamily="2" charset="-122"/>
              </a:rPr>
              <a:t>设</a:t>
            </a:r>
            <a:r>
              <a:rPr lang="zh-CN" altLang="en-US" b="0" u="none" smtClean="0">
                <a:solidFill>
                  <a:schemeClr val="accent1">
                    <a:lumMod val="60000"/>
                    <a:lumOff val="40000"/>
                  </a:schemeClr>
                </a:solidFill>
                <a:latin typeface="宋体" panose="02010600030101010101" pitchFamily="2" charset="-122"/>
                <a:ea typeface="宋体" panose="02010600030101010101" pitchFamily="2" charset="-122"/>
              </a:rPr>
              <a:t>。</a:t>
            </a:r>
            <a:endParaRPr lang="en-US" altLang="zh-CN" b="0" u="none" smtClean="0">
              <a:solidFill>
                <a:schemeClr val="accent1">
                  <a:lumMod val="60000"/>
                  <a:lumOff val="40000"/>
                </a:schemeClr>
              </a:solidFill>
              <a:latin typeface="宋体" panose="02010600030101010101" pitchFamily="2" charset="-122"/>
              <a:ea typeface="宋体"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smtClean="0">
                <a:solidFill>
                  <a:schemeClr val="tx1"/>
                </a:solidFill>
                <a:effectLst/>
                <a:latin typeface="+mn-lt"/>
                <a:ea typeface="+mn-ea"/>
                <a:cs typeface="+mn-cs"/>
              </a:rPr>
              <a:t>我们欧</a:t>
            </a:r>
            <a:r>
              <a:rPr lang="en-US" altLang="zh-CN" sz="1200" kern="1200" smtClean="0">
                <a:solidFill>
                  <a:schemeClr val="tx1"/>
                </a:solidFill>
                <a:effectLst/>
                <a:latin typeface="+mn-lt"/>
                <a:ea typeface="+mn-ea"/>
                <a:cs typeface="+mn-cs"/>
              </a:rPr>
              <a:t>5</a:t>
            </a:r>
            <a:r>
              <a:rPr lang="zh-CN" altLang="en-US" sz="1200" kern="1200" smtClean="0">
                <a:solidFill>
                  <a:schemeClr val="tx1"/>
                </a:solidFill>
                <a:effectLst/>
                <a:latin typeface="+mn-lt"/>
                <a:ea typeface="+mn-ea"/>
                <a:cs typeface="+mn-cs"/>
              </a:rPr>
              <a:t>个平台：受理中心、集卡预约平台、设备交接单平台、长江集装箱江海联运服务平台、跨境贸易大数据平台（主要是服务于世界博会，也是一个持续的项目）</a:t>
            </a:r>
            <a:endParaRPr lang="zh-CN" altLang="zh-CN" sz="1200" kern="120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u="none" smtClean="0">
                <a:solidFill>
                  <a:schemeClr val="accent1">
                    <a:lumMod val="60000"/>
                    <a:lumOff val="40000"/>
                  </a:schemeClr>
                </a:solidFill>
                <a:latin typeface="宋体" panose="02010600030101010101" pitchFamily="2" charset="-122"/>
                <a:ea typeface="宋体" panose="02010600030101010101" pitchFamily="2" charset="-122"/>
              </a:rPr>
              <a:t>去年在营商环境的排名排在了</a:t>
            </a:r>
            <a:r>
              <a:rPr lang="en-US" altLang="zh-CN" b="0" u="none" smtClean="0">
                <a:solidFill>
                  <a:schemeClr val="accent1">
                    <a:lumMod val="60000"/>
                    <a:lumOff val="40000"/>
                  </a:schemeClr>
                </a:solidFill>
                <a:latin typeface="宋体" panose="02010600030101010101" pitchFamily="2" charset="-122"/>
                <a:ea typeface="宋体" panose="02010600030101010101" pitchFamily="2" charset="-122"/>
              </a:rPr>
              <a:t>65</a:t>
            </a:r>
            <a:r>
              <a:rPr lang="zh-CN" altLang="en-US" b="0" u="none" smtClean="0">
                <a:solidFill>
                  <a:schemeClr val="accent1">
                    <a:lumMod val="60000"/>
                    <a:lumOff val="40000"/>
                  </a:schemeClr>
                </a:solidFill>
                <a:latin typeface="宋体" panose="02010600030101010101" pitchFamily="2" charset="-122"/>
                <a:ea typeface="宋体" panose="02010600030101010101" pitchFamily="2" charset="-122"/>
              </a:rPr>
              <a:t>名，今年的预想是要排到</a:t>
            </a:r>
            <a:r>
              <a:rPr lang="en-US" altLang="zh-CN" b="0" u="none" smtClean="0">
                <a:solidFill>
                  <a:schemeClr val="accent1">
                    <a:lumMod val="60000"/>
                    <a:lumOff val="40000"/>
                  </a:schemeClr>
                </a:solidFill>
                <a:latin typeface="宋体" panose="02010600030101010101" pitchFamily="2" charset="-122"/>
                <a:ea typeface="宋体" panose="02010600030101010101" pitchFamily="2" charset="-122"/>
              </a:rPr>
              <a:t>60</a:t>
            </a:r>
            <a:r>
              <a:rPr lang="zh-CN" altLang="en-US" b="0" u="none" smtClean="0">
                <a:solidFill>
                  <a:schemeClr val="accent1">
                    <a:lumMod val="60000"/>
                    <a:lumOff val="40000"/>
                  </a:schemeClr>
                </a:solidFill>
                <a:latin typeface="宋体" panose="02010600030101010101" pitchFamily="2" charset="-122"/>
                <a:ea typeface="宋体" panose="02010600030101010101" pitchFamily="2" charset="-122"/>
              </a:rPr>
              <a:t>位</a:t>
            </a:r>
          </a:p>
          <a:p>
            <a:pPr marL="0" marR="0" lvl="0" indent="0" algn="l" defTabSz="914400" rtl="0" eaLnBrk="1" fontAlgn="auto" latinLnBrk="0" hangingPunct="1">
              <a:lnSpc>
                <a:spcPct val="100000"/>
              </a:lnSpc>
              <a:spcBef>
                <a:spcPts val="0"/>
              </a:spcBef>
              <a:spcAft>
                <a:spcPts val="0"/>
              </a:spcAft>
              <a:buClrTx/>
              <a:buSzTx/>
              <a:buFontTx/>
              <a:buNone/>
              <a:defRPr/>
            </a:pPr>
            <a:endParaRPr lang="zh-CN" altLang="en-US" b="0" u="none" dirty="0">
              <a:solidFill>
                <a:schemeClr val="accent1">
                  <a:lumMod val="60000"/>
                  <a:lumOff val="40000"/>
                </a:schemeClr>
              </a:solidFill>
              <a:latin typeface="宋体" panose="02010600030101010101" pitchFamily="2" charset="-122"/>
              <a:ea typeface="宋体" panose="02010600030101010101" pitchFamily="2" charset="-122"/>
            </a:endParaRPr>
          </a:p>
        </p:txBody>
      </p:sp>
      <p:sp>
        <p:nvSpPr>
          <p:cNvPr id="4" name="灯片编号占位符 3"/>
          <p:cNvSpPr>
            <a:spLocks noGrp="1"/>
          </p:cNvSpPr>
          <p:nvPr>
            <p:ph type="sldNum" sz="quarter" idx="5"/>
          </p:nvPr>
        </p:nvSpPr>
        <p:spPr/>
        <p:txBody>
          <a:bodyPr/>
          <a:lstStyle/>
          <a:p>
            <a:fld id="{2E3536F2-51ED-4A29-9626-A5D9452F08C9}" type="slidenum">
              <a:rPr lang="id-ID" smtClean="0"/>
              <a:pPr/>
              <a:t>10</a:t>
            </a:fld>
            <a:endParaRPr lang="id-ID"/>
          </a:p>
        </p:txBody>
      </p:sp>
    </p:spTree>
    <p:extLst>
      <p:ext uri="{BB962C8B-B14F-4D97-AF65-F5344CB8AC3E}">
        <p14:creationId xmlns:p14="http://schemas.microsoft.com/office/powerpoint/2010/main" val="805361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11</a:t>
            </a:fld>
            <a:endParaRPr lang="id-ID"/>
          </a:p>
        </p:txBody>
      </p:sp>
    </p:spTree>
    <p:extLst>
      <p:ext uri="{BB962C8B-B14F-4D97-AF65-F5344CB8AC3E}">
        <p14:creationId xmlns:p14="http://schemas.microsoft.com/office/powerpoint/2010/main" val="1514681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12</a:t>
            </a:fld>
            <a:endParaRPr lang="id-ID"/>
          </a:p>
        </p:txBody>
      </p:sp>
    </p:spTree>
    <p:extLst>
      <p:ext uri="{BB962C8B-B14F-4D97-AF65-F5344CB8AC3E}">
        <p14:creationId xmlns:p14="http://schemas.microsoft.com/office/powerpoint/2010/main" val="943885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b="1" kern="1200" dirty="0" smtClean="0">
                <a:solidFill>
                  <a:schemeClr val="tx1"/>
                </a:solidFill>
                <a:effectLst/>
                <a:latin typeface="+mn-lt"/>
                <a:ea typeface="+mn-ea"/>
                <a:cs typeface="+mn-cs"/>
              </a:rPr>
              <a:t>看到成绩的同时，也要看到存在的危机，正视发展面临的压力。</a:t>
            </a:r>
            <a:r>
              <a:rPr lang="zh-CN" altLang="zh-CN" sz="1200" kern="1200" dirty="0" smtClean="0">
                <a:solidFill>
                  <a:schemeClr val="tx1"/>
                </a:solidFill>
                <a:effectLst/>
                <a:latin typeface="+mn-lt"/>
                <a:ea typeface="+mn-ea"/>
                <a:cs typeface="+mn-cs"/>
              </a:rPr>
              <a:t>归母净利润</a:t>
            </a:r>
            <a:r>
              <a:rPr lang="en-US" altLang="zh-CN" sz="1200" kern="1200" dirty="0" smtClean="0">
                <a:solidFill>
                  <a:schemeClr val="tx1"/>
                </a:solidFill>
                <a:effectLst/>
                <a:latin typeface="+mn-lt"/>
                <a:ea typeface="+mn-ea"/>
                <a:cs typeface="+mn-cs"/>
              </a:rPr>
              <a:t>102.8</a:t>
            </a:r>
            <a:r>
              <a:rPr lang="zh-CN" altLang="zh-CN" sz="1200" kern="1200" dirty="0" smtClean="0">
                <a:solidFill>
                  <a:schemeClr val="tx1"/>
                </a:solidFill>
                <a:effectLst/>
                <a:latin typeface="+mn-lt"/>
                <a:ea typeface="+mn-ea"/>
                <a:cs typeface="+mn-cs"/>
              </a:rPr>
              <a:t>亿元中，港口主业为</a:t>
            </a:r>
            <a:r>
              <a:rPr lang="en-US" altLang="zh-CN" sz="1200" kern="1200" dirty="0" smtClean="0">
                <a:solidFill>
                  <a:schemeClr val="tx1"/>
                </a:solidFill>
                <a:effectLst/>
                <a:latin typeface="+mn-lt"/>
                <a:ea typeface="+mn-ea"/>
                <a:cs typeface="+mn-cs"/>
              </a:rPr>
              <a:t>35.8</a:t>
            </a:r>
            <a:r>
              <a:rPr lang="zh-CN" altLang="zh-CN" sz="1200" kern="1200" dirty="0" smtClean="0">
                <a:solidFill>
                  <a:schemeClr val="tx1"/>
                </a:solidFill>
                <a:effectLst/>
                <a:latin typeface="+mn-lt"/>
                <a:ea typeface="+mn-ea"/>
                <a:cs typeface="+mn-cs"/>
              </a:rPr>
              <a:t>亿元，银行收益</a:t>
            </a:r>
            <a:r>
              <a:rPr lang="en-US" altLang="zh-CN" sz="1200" kern="1200" dirty="0" smtClean="0">
                <a:solidFill>
                  <a:schemeClr val="tx1"/>
                </a:solidFill>
                <a:effectLst/>
                <a:latin typeface="+mn-lt"/>
                <a:ea typeface="+mn-ea"/>
                <a:cs typeface="+mn-cs"/>
              </a:rPr>
              <a:t>29</a:t>
            </a:r>
            <a:r>
              <a:rPr lang="zh-CN" altLang="zh-CN" sz="1200" kern="1200" dirty="0" smtClean="0">
                <a:solidFill>
                  <a:schemeClr val="tx1"/>
                </a:solidFill>
                <a:effectLst/>
                <a:latin typeface="+mn-lt"/>
                <a:ea typeface="+mn-ea"/>
                <a:cs typeface="+mn-cs"/>
              </a:rPr>
              <a:t>亿元，地产项目</a:t>
            </a:r>
            <a:r>
              <a:rPr lang="en-US" altLang="zh-CN" sz="1200" kern="1200" dirty="0" smtClean="0">
                <a:solidFill>
                  <a:schemeClr val="tx1"/>
                </a:solidFill>
                <a:effectLst/>
                <a:latin typeface="+mn-lt"/>
                <a:ea typeface="+mn-ea"/>
                <a:cs typeface="+mn-cs"/>
              </a:rPr>
              <a:t>16.6</a:t>
            </a:r>
            <a:r>
              <a:rPr lang="zh-CN" altLang="zh-CN" sz="1200" kern="1200" dirty="0" smtClean="0">
                <a:solidFill>
                  <a:schemeClr val="tx1"/>
                </a:solidFill>
                <a:effectLst/>
                <a:latin typeface="+mn-lt"/>
                <a:ea typeface="+mn-ea"/>
                <a:cs typeface="+mn-cs"/>
              </a:rPr>
              <a:t>亿元，非经常性损益</a:t>
            </a:r>
            <a:r>
              <a:rPr lang="en-US" altLang="zh-CN" sz="1200" kern="1200" dirty="0" smtClean="0">
                <a:solidFill>
                  <a:schemeClr val="tx1"/>
                </a:solidFill>
                <a:effectLst/>
                <a:latin typeface="+mn-lt"/>
                <a:ea typeface="+mn-ea"/>
                <a:cs typeface="+mn-cs"/>
              </a:rPr>
              <a:t>21.4</a:t>
            </a:r>
            <a:r>
              <a:rPr lang="zh-CN" altLang="zh-CN" sz="1200" kern="1200" dirty="0" smtClean="0">
                <a:solidFill>
                  <a:schemeClr val="tx1"/>
                </a:solidFill>
                <a:effectLst/>
                <a:latin typeface="+mn-lt"/>
                <a:ea typeface="+mn-ea"/>
                <a:cs typeface="+mn-cs"/>
              </a:rPr>
              <a:t>亿元。受整体房产调控和房产市场不景气的影响（长滩壹号项目比预计少</a:t>
            </a:r>
            <a:r>
              <a:rPr lang="en-US" altLang="zh-CN" sz="1200" kern="1200" dirty="0" smtClean="0">
                <a:solidFill>
                  <a:schemeClr val="tx1"/>
                </a:solidFill>
                <a:effectLst/>
                <a:latin typeface="+mn-lt"/>
                <a:ea typeface="+mn-ea"/>
                <a:cs typeface="+mn-cs"/>
              </a:rPr>
              <a:t>15</a:t>
            </a:r>
            <a:r>
              <a:rPr lang="zh-CN" altLang="zh-CN" sz="1200" kern="1200" dirty="0" smtClean="0">
                <a:solidFill>
                  <a:schemeClr val="tx1"/>
                </a:solidFill>
                <a:effectLst/>
                <a:latin typeface="+mn-lt"/>
                <a:ea typeface="+mn-ea"/>
                <a:cs typeface="+mn-cs"/>
              </a:rPr>
              <a:t>亿元），集团近</a:t>
            </a:r>
            <a:r>
              <a:rPr lang="en-US" altLang="zh-CN" sz="1200" kern="1200" dirty="0" smtClean="0">
                <a:solidFill>
                  <a:schemeClr val="tx1"/>
                </a:solidFill>
                <a:effectLst/>
                <a:latin typeface="+mn-lt"/>
                <a:ea typeface="+mn-ea"/>
                <a:cs typeface="+mn-cs"/>
              </a:rPr>
              <a:t>10</a:t>
            </a:r>
            <a:r>
              <a:rPr lang="zh-CN" altLang="zh-CN" sz="1200" kern="1200" dirty="0" smtClean="0">
                <a:solidFill>
                  <a:schemeClr val="tx1"/>
                </a:solidFill>
                <a:effectLst/>
                <a:latin typeface="+mn-lt"/>
                <a:ea typeface="+mn-ea"/>
                <a:cs typeface="+mn-cs"/>
              </a:rPr>
              <a:t>年来首次未完成年初制定的预算目标。去除非经常性损益，港口主业占比</a:t>
            </a:r>
            <a:r>
              <a:rPr lang="en-US" altLang="zh-CN" sz="1200" kern="1200" dirty="0" smtClean="0">
                <a:solidFill>
                  <a:schemeClr val="tx1"/>
                </a:solidFill>
                <a:effectLst/>
                <a:latin typeface="+mn-lt"/>
                <a:ea typeface="+mn-ea"/>
                <a:cs typeface="+mn-cs"/>
              </a:rPr>
              <a:t>43.98%</a:t>
            </a:r>
            <a:r>
              <a:rPr lang="zh-CN" altLang="zh-CN" sz="1200" kern="1200" dirty="0" smtClean="0">
                <a:solidFill>
                  <a:schemeClr val="tx1"/>
                </a:solidFill>
                <a:effectLst/>
                <a:latin typeface="+mn-lt"/>
                <a:ea typeface="+mn-ea"/>
                <a:cs typeface="+mn-cs"/>
              </a:rPr>
              <a:t>，多元业务达到了</a:t>
            </a:r>
            <a:r>
              <a:rPr lang="en-US" altLang="zh-CN" sz="1200" kern="1200" dirty="0" smtClean="0">
                <a:solidFill>
                  <a:schemeClr val="tx1"/>
                </a:solidFill>
                <a:effectLst/>
                <a:latin typeface="+mn-lt"/>
                <a:ea typeface="+mn-ea"/>
                <a:cs typeface="+mn-cs"/>
              </a:rPr>
              <a:t>56.02%</a:t>
            </a:r>
            <a:r>
              <a:rPr lang="zh-CN" altLang="zh-CN" sz="1200" kern="1200" dirty="0" smtClean="0">
                <a:solidFill>
                  <a:schemeClr val="tx1"/>
                </a:solidFill>
                <a:effectLst/>
                <a:latin typeface="+mn-lt"/>
                <a:ea typeface="+mn-ea"/>
                <a:cs typeface="+mn-cs"/>
              </a:rPr>
              <a:t>，主业和多元占比形成倒挂，从集团长远健康可持续发展看存在一定隐患，暴露出了我们主业的发展后劲不足。</a:t>
            </a: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面临严峻的形势，全港职工要树立和强化危机意识，努力践行“承接历史、承载使命”的企业核心价值观、“忠诚敬业、强港立人”的企业精神，充分发挥上港人“吃苦耐劳、团结协作、刚正不阿、勇立潮头”的精神品格，共担发展责任，共享改革成果，创造上海港更大的奇迹，铸就上海港更多的精彩，谱写上海港更加绚丽的华章。</a:t>
            </a: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zh-CN"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13</a:t>
            </a:fld>
            <a:endParaRPr lang="id-ID"/>
          </a:p>
        </p:txBody>
      </p:sp>
    </p:spTree>
    <p:extLst>
      <p:ext uri="{BB962C8B-B14F-4D97-AF65-F5344CB8AC3E}">
        <p14:creationId xmlns:p14="http://schemas.microsoft.com/office/powerpoint/2010/main" val="1366803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2018</a:t>
            </a:r>
            <a:r>
              <a:rPr lang="zh-CN" altLang="zh-CN" sz="1200" kern="1200" dirty="0" smtClean="0">
                <a:solidFill>
                  <a:schemeClr val="tx1"/>
                </a:solidFill>
                <a:effectLst/>
                <a:latin typeface="+mn-lt"/>
                <a:ea typeface="+mn-ea"/>
                <a:cs typeface="+mn-cs"/>
              </a:rPr>
              <a:t>年是改革开放</a:t>
            </a:r>
            <a:r>
              <a:rPr lang="en-US" altLang="zh-CN" sz="1200" kern="1200" dirty="0" smtClean="0">
                <a:solidFill>
                  <a:schemeClr val="tx1"/>
                </a:solidFill>
                <a:effectLst/>
                <a:latin typeface="+mn-lt"/>
                <a:ea typeface="+mn-ea"/>
                <a:cs typeface="+mn-cs"/>
              </a:rPr>
              <a:t>40</a:t>
            </a:r>
            <a:r>
              <a:rPr lang="zh-CN" altLang="zh-CN" sz="1200" kern="1200" dirty="0" smtClean="0">
                <a:solidFill>
                  <a:schemeClr val="tx1"/>
                </a:solidFill>
                <a:effectLst/>
                <a:latin typeface="+mn-lt"/>
                <a:ea typeface="+mn-ea"/>
                <a:cs typeface="+mn-cs"/>
              </a:rPr>
              <a:t>周年。</a:t>
            </a:r>
            <a:r>
              <a:rPr lang="en-US" altLang="zh-CN" sz="1200" kern="1200" dirty="0" smtClean="0">
                <a:solidFill>
                  <a:schemeClr val="tx1"/>
                </a:solidFill>
                <a:effectLst/>
                <a:latin typeface="+mn-lt"/>
                <a:ea typeface="+mn-ea"/>
                <a:cs typeface="+mn-cs"/>
              </a:rPr>
              <a:t>40</a:t>
            </a:r>
            <a:r>
              <a:rPr lang="zh-CN" altLang="zh-CN" sz="1200" kern="1200" dirty="0" smtClean="0">
                <a:solidFill>
                  <a:schemeClr val="tx1"/>
                </a:solidFill>
                <a:effectLst/>
                <a:latin typeface="+mn-lt"/>
                <a:ea typeface="+mn-ea"/>
                <a:cs typeface="+mn-cs"/>
              </a:rPr>
              <a:t>年改革开放，带来了上海港的快速发展，带来上海港核心竞争力和服务能级成百成千倍的提升。</a:t>
            </a:r>
            <a:r>
              <a:rPr lang="en-US" altLang="zh-CN" sz="1200" kern="1200" dirty="0" smtClean="0">
                <a:solidFill>
                  <a:schemeClr val="tx1"/>
                </a:solidFill>
                <a:effectLst/>
                <a:latin typeface="+mn-lt"/>
                <a:ea typeface="+mn-ea"/>
                <a:cs typeface="+mn-cs"/>
              </a:rPr>
              <a:t>40</a:t>
            </a:r>
            <a:r>
              <a:rPr lang="zh-CN" altLang="zh-CN" sz="1200" kern="1200" dirty="0" smtClean="0">
                <a:solidFill>
                  <a:schemeClr val="tx1"/>
                </a:solidFill>
                <a:effectLst/>
                <a:latin typeface="+mn-lt"/>
                <a:ea typeface="+mn-ea"/>
                <a:cs typeface="+mn-cs"/>
              </a:rPr>
              <a:t>年来，和着祖国前进的铿锵节拍，上港人发扬敢闯敢试、敢为天下先的精神，实现了一系列突破和超越，书写了恢弘壮丽的篇章。</a:t>
            </a:r>
            <a:r>
              <a:rPr lang="en-US" altLang="zh-CN" sz="1200" kern="1200" dirty="0" smtClean="0">
                <a:solidFill>
                  <a:schemeClr val="tx1"/>
                </a:solidFill>
                <a:effectLst/>
                <a:latin typeface="+mn-lt"/>
                <a:ea typeface="+mn-ea"/>
                <a:cs typeface="+mn-cs"/>
              </a:rPr>
              <a:t>40</a:t>
            </a:r>
            <a:r>
              <a:rPr lang="zh-CN" altLang="zh-CN" sz="1200" kern="1200" dirty="0" smtClean="0">
                <a:solidFill>
                  <a:schemeClr val="tx1"/>
                </a:solidFill>
                <a:effectLst/>
                <a:latin typeface="+mn-lt"/>
                <a:ea typeface="+mn-ea"/>
                <a:cs typeface="+mn-cs"/>
              </a:rPr>
              <a:t>年里，集团实现了从河到江、江到海的历史性转变，资产总量、经营质量、经济效益得到了巨大提高，管理体制机制发生了革命性变化；</a:t>
            </a:r>
            <a:r>
              <a:rPr lang="en-US" altLang="zh-CN" sz="1200" kern="1200" dirty="0" smtClean="0">
                <a:solidFill>
                  <a:schemeClr val="tx1"/>
                </a:solidFill>
                <a:effectLst/>
                <a:latin typeface="+mn-lt"/>
                <a:ea typeface="+mn-ea"/>
                <a:cs typeface="+mn-cs"/>
              </a:rPr>
              <a:t>40</a:t>
            </a:r>
            <a:r>
              <a:rPr lang="zh-CN" altLang="zh-CN" sz="1200" kern="1200" dirty="0" smtClean="0">
                <a:solidFill>
                  <a:schemeClr val="tx1"/>
                </a:solidFill>
                <a:effectLst/>
                <a:latin typeface="+mn-lt"/>
                <a:ea typeface="+mn-ea"/>
                <a:cs typeface="+mn-cs"/>
              </a:rPr>
              <a:t>年来，集团服务国家战略的综合能力明显增强，港口科技水平取得了质的飞跃，产业结构布局调整实现了重大突破；</a:t>
            </a:r>
            <a:r>
              <a:rPr lang="en-US" altLang="zh-CN" sz="1200" kern="1200" dirty="0" smtClean="0">
                <a:solidFill>
                  <a:schemeClr val="tx1"/>
                </a:solidFill>
                <a:effectLst/>
                <a:latin typeface="+mn-lt"/>
                <a:ea typeface="+mn-ea"/>
                <a:cs typeface="+mn-cs"/>
              </a:rPr>
              <a:t>40</a:t>
            </a:r>
            <a:r>
              <a:rPr lang="zh-CN" altLang="zh-CN" sz="1200" kern="1200" dirty="0" smtClean="0">
                <a:solidFill>
                  <a:schemeClr val="tx1"/>
                </a:solidFill>
                <a:effectLst/>
                <a:latin typeface="+mn-lt"/>
                <a:ea typeface="+mn-ea"/>
                <a:cs typeface="+mn-cs"/>
              </a:rPr>
              <a:t>年，集团职工队伍素质、职工工作环境和生活质量得到了质的提升。</a:t>
            </a:r>
            <a:r>
              <a:rPr lang="en-US" altLang="zh-CN" sz="1200" kern="1200" dirty="0" smtClean="0">
                <a:solidFill>
                  <a:schemeClr val="tx1"/>
                </a:solidFill>
                <a:effectLst/>
                <a:latin typeface="+mn-lt"/>
                <a:ea typeface="+mn-ea"/>
                <a:cs typeface="+mn-cs"/>
              </a:rPr>
              <a:t>2018</a:t>
            </a:r>
            <a:r>
              <a:rPr lang="zh-CN" altLang="zh-CN" sz="1200" kern="1200" dirty="0" smtClean="0">
                <a:solidFill>
                  <a:schemeClr val="tx1"/>
                </a:solidFill>
                <a:effectLst/>
                <a:latin typeface="+mn-lt"/>
                <a:ea typeface="+mn-ea"/>
                <a:cs typeface="+mn-cs"/>
              </a:rPr>
              <a:t>年，集团党委召开了庆祝改革开放</a:t>
            </a:r>
            <a:r>
              <a:rPr lang="en-US" altLang="zh-CN" sz="1200" kern="1200" dirty="0" smtClean="0">
                <a:solidFill>
                  <a:schemeClr val="tx1"/>
                </a:solidFill>
                <a:effectLst/>
                <a:latin typeface="+mn-lt"/>
                <a:ea typeface="+mn-ea"/>
                <a:cs typeface="+mn-cs"/>
              </a:rPr>
              <a:t>40</a:t>
            </a:r>
            <a:r>
              <a:rPr lang="zh-CN" altLang="zh-CN" sz="1200" kern="1200" dirty="0" smtClean="0">
                <a:solidFill>
                  <a:schemeClr val="tx1"/>
                </a:solidFill>
                <a:effectLst/>
                <a:latin typeface="+mn-lt"/>
                <a:ea typeface="+mn-ea"/>
                <a:cs typeface="+mn-cs"/>
              </a:rPr>
              <a:t>周年大会，制作了</a:t>
            </a:r>
            <a:r>
              <a:rPr lang="en-US" altLang="zh-CN" sz="1200" kern="1200" dirty="0" smtClean="0">
                <a:solidFill>
                  <a:schemeClr val="tx1"/>
                </a:solidFill>
                <a:effectLst/>
                <a:latin typeface="+mn-lt"/>
                <a:ea typeface="+mn-ea"/>
                <a:cs typeface="+mn-cs"/>
              </a:rPr>
              <a:t>“40</a:t>
            </a:r>
            <a:r>
              <a:rPr lang="zh-CN" altLang="zh-CN" sz="1200" kern="1200" dirty="0" smtClean="0">
                <a:solidFill>
                  <a:schemeClr val="tx1"/>
                </a:solidFill>
                <a:effectLst/>
                <a:latin typeface="+mn-lt"/>
                <a:ea typeface="+mn-ea"/>
                <a:cs typeface="+mn-cs"/>
              </a:rPr>
              <a:t>人话</a:t>
            </a:r>
            <a:r>
              <a:rPr lang="en-US" altLang="zh-CN" sz="1200" kern="1200" dirty="0" smtClean="0">
                <a:solidFill>
                  <a:schemeClr val="tx1"/>
                </a:solidFill>
                <a:effectLst/>
                <a:latin typeface="+mn-lt"/>
                <a:ea typeface="+mn-ea"/>
                <a:cs typeface="+mn-cs"/>
              </a:rPr>
              <a:t>40</a:t>
            </a:r>
            <a:r>
              <a:rPr lang="zh-CN" altLang="zh-CN" sz="1200" kern="1200" dirty="0" smtClean="0">
                <a:solidFill>
                  <a:schemeClr val="tx1"/>
                </a:solidFill>
                <a:effectLst/>
                <a:latin typeface="+mn-lt"/>
                <a:ea typeface="+mn-ea"/>
                <a:cs typeface="+mn-cs"/>
              </a:rPr>
              <a:t>年</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宣传片，总结上港集团取得的成绩，坚定全港职工再出发的决心。</a:t>
            </a:r>
          </a:p>
          <a:p>
            <a:endParaRPr lang="zh-CN" altLang="en-US" dirty="0"/>
          </a:p>
        </p:txBody>
      </p:sp>
      <p:sp>
        <p:nvSpPr>
          <p:cNvPr id="4" name="灯片编号占位符 3"/>
          <p:cNvSpPr>
            <a:spLocks noGrp="1"/>
          </p:cNvSpPr>
          <p:nvPr>
            <p:ph type="sldNum" sz="quarter" idx="10"/>
          </p:nvPr>
        </p:nvSpPr>
        <p:spPr/>
        <p:txBody>
          <a:bodyPr/>
          <a:lstStyle/>
          <a:p>
            <a:fld id="{2E3536F2-51ED-4A29-9626-A5D9452F08C9}" type="slidenum">
              <a:rPr lang="id-ID" smtClean="0"/>
              <a:pPr/>
              <a:t>14</a:t>
            </a:fld>
            <a:endParaRPr lang="id-ID"/>
          </a:p>
        </p:txBody>
      </p:sp>
    </p:spTree>
    <p:extLst>
      <p:ext uri="{BB962C8B-B14F-4D97-AF65-F5344CB8AC3E}">
        <p14:creationId xmlns:p14="http://schemas.microsoft.com/office/powerpoint/2010/main" val="843648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kern="1200" dirty="0" smtClean="0">
                <a:solidFill>
                  <a:schemeClr val="tx1"/>
                </a:solidFill>
                <a:latin typeface="+mn-lt"/>
                <a:ea typeface="+mn-ea"/>
                <a:cs typeface="+mn-cs"/>
              </a:rPr>
              <a:t>世界上最新最大的集装箱首靠上海港；</a:t>
            </a:r>
            <a:endParaRPr lang="en-US" altLang="zh-CN"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kern="1200" dirty="0" smtClean="0">
                <a:solidFill>
                  <a:schemeClr val="tx1"/>
                </a:solidFill>
                <a:latin typeface="+mn-lt"/>
                <a:ea typeface="+mn-ea"/>
                <a:cs typeface="+mn-cs"/>
              </a:rPr>
              <a:t>此外，集团积极推进国际化战略，目前在上海港停靠的国际班轮航线</a:t>
            </a:r>
            <a:r>
              <a:rPr lang="en-US" altLang="zh-CN" sz="1200" kern="1200" dirty="0" smtClean="0">
                <a:solidFill>
                  <a:schemeClr val="tx1"/>
                </a:solidFill>
                <a:latin typeface="+mn-lt"/>
                <a:ea typeface="+mn-ea"/>
                <a:cs typeface="+mn-cs"/>
              </a:rPr>
              <a:t>288</a:t>
            </a:r>
            <a:r>
              <a:rPr lang="zh-CN" altLang="zh-CN" sz="1200" kern="1200" dirty="0" smtClean="0">
                <a:solidFill>
                  <a:schemeClr val="tx1"/>
                </a:solidFill>
                <a:latin typeface="+mn-lt"/>
                <a:ea typeface="+mn-ea"/>
                <a:cs typeface="+mn-cs"/>
              </a:rPr>
              <a:t>条，航线直达全球近</a:t>
            </a:r>
            <a:r>
              <a:rPr lang="en-US" altLang="zh-CN" sz="1200" kern="1200" dirty="0" smtClean="0">
                <a:solidFill>
                  <a:schemeClr val="tx1"/>
                </a:solidFill>
                <a:latin typeface="+mn-lt"/>
                <a:ea typeface="+mn-ea"/>
                <a:cs typeface="+mn-cs"/>
              </a:rPr>
              <a:t>300</a:t>
            </a:r>
            <a:r>
              <a:rPr lang="zh-CN" altLang="zh-CN" sz="1200" kern="1200" dirty="0" smtClean="0">
                <a:solidFill>
                  <a:schemeClr val="tx1"/>
                </a:solidFill>
                <a:latin typeface="+mn-lt"/>
                <a:ea typeface="+mn-ea"/>
                <a:cs typeface="+mn-cs"/>
              </a:rPr>
              <a:t>个港口；</a:t>
            </a:r>
            <a:endParaRPr lang="en-US" altLang="zh-CN" sz="1200" kern="1200" dirty="0" smtClean="0">
              <a:solidFill>
                <a:schemeClr val="tx1"/>
              </a:solidFill>
              <a:latin typeface="+mn-lt"/>
              <a:ea typeface="+mn-ea"/>
              <a:cs typeface="+mn-cs"/>
            </a:endParaRPr>
          </a:p>
        </p:txBody>
      </p:sp>
      <p:sp>
        <p:nvSpPr>
          <p:cNvPr id="4" name="灯片编号占位符 3"/>
          <p:cNvSpPr>
            <a:spLocks noGrp="1"/>
          </p:cNvSpPr>
          <p:nvPr>
            <p:ph type="sldNum" sz="quarter" idx="5"/>
          </p:nvPr>
        </p:nvSpPr>
        <p:spPr/>
        <p:txBody>
          <a:bodyPr/>
          <a:lstStyle/>
          <a:p>
            <a:fld id="{2E3536F2-51ED-4A29-9626-A5D9452F08C9}" type="slidenum">
              <a:rPr lang="id-ID" smtClean="0"/>
              <a:pPr/>
              <a:t>15</a:t>
            </a:fld>
            <a:endParaRPr lang="id-ID"/>
          </a:p>
        </p:txBody>
      </p:sp>
    </p:spTree>
    <p:extLst>
      <p:ext uri="{BB962C8B-B14F-4D97-AF65-F5344CB8AC3E}">
        <p14:creationId xmlns:p14="http://schemas.microsoft.com/office/powerpoint/2010/main" val="846451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积极推进长江战略，累计投资</a:t>
            </a:r>
            <a:r>
              <a:rPr lang="en-US" altLang="zh-CN" sz="1200" kern="1200" dirty="0" smtClean="0">
                <a:solidFill>
                  <a:schemeClr val="tx1"/>
                </a:solidFill>
                <a:effectLst/>
                <a:latin typeface="+mn-lt"/>
                <a:ea typeface="+mn-ea"/>
                <a:cs typeface="+mn-cs"/>
              </a:rPr>
              <a:t>50</a:t>
            </a:r>
            <a:r>
              <a:rPr lang="zh-CN" altLang="zh-CN" sz="1200" kern="1200" dirty="0" smtClean="0">
                <a:solidFill>
                  <a:schemeClr val="tx1"/>
                </a:solidFill>
                <a:effectLst/>
                <a:latin typeface="+mn-lt"/>
                <a:ea typeface="+mn-ea"/>
                <a:cs typeface="+mn-cs"/>
              </a:rPr>
              <a:t>亿元，在宜宾、重庆、城陵矶、武汉、九江、芜湖、南京、江阴、太仓等长江沿线建设港口。这些数字的背后反映出的是上港集团在现代港口集疏运体系建设和现代航运服务体系建设上的重大突破，在全球航运资源配置能力的显著提升，在服务一带一路、长江经济带、长三角建设、上海国际航运中心建设等国家战略中的能力和贡献。</a:t>
            </a:r>
          </a:p>
          <a:p>
            <a:r>
              <a:rPr lang="zh-CN" altLang="zh-CN" sz="1200" b="1" kern="1200" dirty="0" smtClean="0">
                <a:solidFill>
                  <a:schemeClr val="tx1"/>
                </a:solidFill>
                <a:effectLst/>
                <a:latin typeface="+mn-lt"/>
                <a:ea typeface="+mn-ea"/>
                <a:cs typeface="+mn-cs"/>
              </a:rPr>
              <a:t>关键词二：科技创新</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2E3536F2-51ED-4A29-9626-A5D9452F08C9}" type="slidenum">
              <a:rPr lang="id-ID" smtClean="0"/>
              <a:pPr/>
              <a:t>16</a:t>
            </a:fld>
            <a:endParaRPr lang="id-ID"/>
          </a:p>
        </p:txBody>
      </p:sp>
    </p:spTree>
    <p:extLst>
      <p:ext uri="{BB962C8B-B14F-4D97-AF65-F5344CB8AC3E}">
        <p14:creationId xmlns:p14="http://schemas.microsoft.com/office/powerpoint/2010/main" val="1959815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推进海港公安体制改革，就改革后的消防、安保工作制订了方案；海港公安局长期以来为集团的生产安全稳定和企业发展作出了重要贡献，集团给予充分肯定。根据市国资委的部署，集团制定了《关于积极稳妥推进实施长效激励工作的整体方案》，并不断完善员工的薪酬体系和职业经理人制度，逐步形成了激励方式多样、激励效果凸显、激励约束对等的崭新格局。完成了公务用车制度改革工作。</a:t>
            </a:r>
          </a:p>
          <a:p>
            <a:endParaRPr kumimoji="1" lang="zh-CN" altLang="en-US" dirty="0"/>
          </a:p>
        </p:txBody>
      </p:sp>
      <p:sp>
        <p:nvSpPr>
          <p:cNvPr id="4" name="幻灯片编号占位符 3"/>
          <p:cNvSpPr>
            <a:spLocks noGrp="1"/>
          </p:cNvSpPr>
          <p:nvPr>
            <p:ph type="sldNum" sz="quarter" idx="10"/>
          </p:nvPr>
        </p:nvSpPr>
        <p:spPr/>
        <p:txBody>
          <a:bodyPr/>
          <a:lstStyle/>
          <a:p>
            <a:fld id="{2E3536F2-51ED-4A29-9626-A5D9452F08C9}" type="slidenum">
              <a:rPr lang="id-ID" smtClean="0"/>
              <a:pPr/>
              <a:t>17</a:t>
            </a:fld>
            <a:endParaRPr lang="id-ID"/>
          </a:p>
        </p:txBody>
      </p:sp>
    </p:spTree>
    <p:extLst>
      <p:ext uri="{BB962C8B-B14F-4D97-AF65-F5344CB8AC3E}">
        <p14:creationId xmlns:p14="http://schemas.microsoft.com/office/powerpoint/2010/main" val="1918530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b="1" kern="1200" dirty="0" smtClean="0">
                <a:solidFill>
                  <a:schemeClr val="tx1"/>
                </a:solidFill>
                <a:effectLst/>
                <a:latin typeface="+mn-lt"/>
                <a:ea typeface="+mn-ea"/>
                <a:cs typeface="+mn-cs"/>
              </a:rPr>
              <a:t>重大结构调整工作稳步实施。</a:t>
            </a:r>
            <a:r>
              <a:rPr lang="zh-CN" altLang="zh-CN" sz="1200" kern="1200" dirty="0" smtClean="0">
                <a:solidFill>
                  <a:schemeClr val="tx1"/>
                </a:solidFill>
                <a:effectLst/>
                <a:latin typeface="+mn-lt"/>
                <a:ea typeface="+mn-ea"/>
                <a:cs typeface="+mn-cs"/>
              </a:rPr>
              <a:t>为进一步提升集团航运资产运作的效率和效益，启动了锦江航运与海华轮船的整合工作，去年</a:t>
            </a:r>
            <a:r>
              <a:rPr lang="en-US" altLang="zh-CN" sz="1200" kern="1200" dirty="0" smtClean="0">
                <a:solidFill>
                  <a:schemeClr val="tx1"/>
                </a:solidFill>
                <a:effectLst/>
                <a:latin typeface="+mn-lt"/>
                <a:ea typeface="+mn-ea"/>
                <a:cs typeface="+mn-cs"/>
              </a:rPr>
              <a:t>9</a:t>
            </a:r>
            <a:r>
              <a:rPr lang="zh-CN" altLang="zh-CN" sz="1200" kern="1200" dirty="0" smtClean="0">
                <a:solidFill>
                  <a:schemeClr val="tx1"/>
                </a:solidFill>
                <a:effectLst/>
                <a:latin typeface="+mn-lt"/>
                <a:ea typeface="+mn-ea"/>
                <a:cs typeface="+mn-cs"/>
              </a:rPr>
              <a:t>月</a:t>
            </a:r>
            <a:r>
              <a:rPr lang="en-US" altLang="zh-CN" sz="1200" kern="1200" dirty="0" smtClean="0">
                <a:solidFill>
                  <a:schemeClr val="tx1"/>
                </a:solidFill>
                <a:effectLst/>
                <a:latin typeface="+mn-lt"/>
                <a:ea typeface="+mn-ea"/>
                <a:cs typeface="+mn-cs"/>
              </a:rPr>
              <a:t>1</a:t>
            </a:r>
            <a:r>
              <a:rPr lang="zh-CN" altLang="zh-CN" sz="1200" kern="1200" dirty="0" smtClean="0">
                <a:solidFill>
                  <a:schemeClr val="tx1"/>
                </a:solidFill>
                <a:effectLst/>
                <a:latin typeface="+mn-lt"/>
                <a:ea typeface="+mn-ea"/>
                <a:cs typeface="+mn-cs"/>
              </a:rPr>
              <a:t>日起由锦江航运对海华轮船实施全面托管，在完成海华轮船资产评估审计后，锦江航运将以协议转让方式整体收购海华轮船。完成了对中建港务公司增资重组工作。</a:t>
            </a: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启动同盛物流和上港物流资源整合工作，推动了集团港口物流资源的优化配置。</a:t>
            </a:r>
          </a:p>
          <a:p>
            <a:endParaRPr kumimoji="1" lang="zh-CN" altLang="en-US" dirty="0"/>
          </a:p>
        </p:txBody>
      </p:sp>
      <p:sp>
        <p:nvSpPr>
          <p:cNvPr id="4" name="幻灯片编号占位符 3"/>
          <p:cNvSpPr>
            <a:spLocks noGrp="1"/>
          </p:cNvSpPr>
          <p:nvPr>
            <p:ph type="sldNum" sz="quarter" idx="10"/>
          </p:nvPr>
        </p:nvSpPr>
        <p:spPr/>
        <p:txBody>
          <a:bodyPr/>
          <a:lstStyle/>
          <a:p>
            <a:fld id="{2E3536F2-51ED-4A29-9626-A5D9452F08C9}" type="slidenum">
              <a:rPr lang="id-ID" smtClean="0"/>
              <a:pPr/>
              <a:t>18</a:t>
            </a:fld>
            <a:endParaRPr lang="id-ID"/>
          </a:p>
        </p:txBody>
      </p:sp>
    </p:spTree>
    <p:extLst>
      <p:ext uri="{BB962C8B-B14F-4D97-AF65-F5344CB8AC3E}">
        <p14:creationId xmlns:p14="http://schemas.microsoft.com/office/powerpoint/2010/main" val="1009673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b="1" kern="1200" dirty="0" smtClean="0">
                <a:solidFill>
                  <a:schemeClr val="tx1"/>
                </a:solidFill>
                <a:effectLst/>
                <a:latin typeface="+mn-lt"/>
                <a:ea typeface="+mn-ea"/>
                <a:cs typeface="+mn-cs"/>
              </a:rPr>
              <a:t>财务和审计管控能力进一步加强。</a:t>
            </a:r>
            <a:r>
              <a:rPr lang="zh-CN" altLang="zh-CN" sz="1200" kern="1200" dirty="0" smtClean="0">
                <a:solidFill>
                  <a:schemeClr val="tx1"/>
                </a:solidFill>
                <a:effectLst/>
                <a:latin typeface="+mn-lt"/>
                <a:ea typeface="+mn-ea"/>
                <a:cs typeface="+mn-cs"/>
              </a:rPr>
              <a:t>集团经济运行质量稳中有升，财务管理安全稳健，融资渠道不断拓宽，全年共融资</a:t>
            </a:r>
            <a:r>
              <a:rPr lang="en-US" altLang="zh-CN" sz="1200" kern="1200" dirty="0" smtClean="0">
                <a:solidFill>
                  <a:schemeClr val="tx1"/>
                </a:solidFill>
                <a:effectLst/>
                <a:latin typeface="+mn-lt"/>
                <a:ea typeface="+mn-ea"/>
                <a:cs typeface="+mn-cs"/>
              </a:rPr>
              <a:t>317</a:t>
            </a:r>
            <a:r>
              <a:rPr lang="zh-CN" altLang="zh-CN" sz="1200" kern="1200" dirty="0" smtClean="0">
                <a:solidFill>
                  <a:schemeClr val="tx1"/>
                </a:solidFill>
                <a:effectLst/>
                <a:latin typeface="+mn-lt"/>
                <a:ea typeface="+mn-ea"/>
                <a:cs typeface="+mn-cs"/>
              </a:rPr>
              <a:t>亿元，综合资金成本</a:t>
            </a:r>
            <a:r>
              <a:rPr lang="en-US" altLang="zh-CN" sz="1200" kern="1200" dirty="0" smtClean="0">
                <a:solidFill>
                  <a:schemeClr val="tx1"/>
                </a:solidFill>
                <a:effectLst/>
                <a:latin typeface="+mn-lt"/>
                <a:ea typeface="+mn-ea"/>
                <a:cs typeface="+mn-cs"/>
              </a:rPr>
              <a:t>3.63%</a:t>
            </a:r>
            <a:r>
              <a:rPr lang="zh-CN" altLang="zh-CN" sz="1200" kern="1200" dirty="0" smtClean="0">
                <a:solidFill>
                  <a:schemeClr val="tx1"/>
                </a:solidFill>
                <a:effectLst/>
                <a:latin typeface="+mn-lt"/>
                <a:ea typeface="+mn-ea"/>
                <a:cs typeface="+mn-cs"/>
              </a:rPr>
              <a:t>，较一年期基准利率下降</a:t>
            </a:r>
            <a:r>
              <a:rPr lang="en-US" altLang="zh-CN" sz="1200" kern="1200" dirty="0" smtClean="0">
                <a:solidFill>
                  <a:schemeClr val="tx1"/>
                </a:solidFill>
                <a:effectLst/>
                <a:latin typeface="+mn-lt"/>
                <a:ea typeface="+mn-ea"/>
                <a:cs typeface="+mn-cs"/>
              </a:rPr>
              <a:t>72</a:t>
            </a:r>
            <a:r>
              <a:rPr lang="zh-CN" altLang="zh-CN" sz="1200" kern="1200" dirty="0" smtClean="0">
                <a:solidFill>
                  <a:schemeClr val="tx1"/>
                </a:solidFill>
                <a:effectLst/>
                <a:latin typeface="+mn-lt"/>
                <a:ea typeface="+mn-ea"/>
                <a:cs typeface="+mn-cs"/>
              </a:rPr>
              <a:t>个基点。</a:t>
            </a:r>
          </a:p>
          <a:p>
            <a:endParaRPr kumimoji="1" lang="zh-CN" altLang="en-US" dirty="0"/>
          </a:p>
        </p:txBody>
      </p:sp>
      <p:sp>
        <p:nvSpPr>
          <p:cNvPr id="4" name="幻灯片编号占位符 3"/>
          <p:cNvSpPr>
            <a:spLocks noGrp="1"/>
          </p:cNvSpPr>
          <p:nvPr>
            <p:ph type="sldNum" sz="quarter" idx="10"/>
          </p:nvPr>
        </p:nvSpPr>
        <p:spPr/>
        <p:txBody>
          <a:bodyPr/>
          <a:lstStyle/>
          <a:p>
            <a:fld id="{2E3536F2-51ED-4A29-9626-A5D9452F08C9}" type="slidenum">
              <a:rPr lang="id-ID" smtClean="0"/>
              <a:pPr/>
              <a:t>19</a:t>
            </a:fld>
            <a:endParaRPr lang="id-ID"/>
          </a:p>
        </p:txBody>
      </p:sp>
    </p:spTree>
    <p:extLst>
      <p:ext uri="{BB962C8B-B14F-4D97-AF65-F5344CB8AC3E}">
        <p14:creationId xmlns:p14="http://schemas.microsoft.com/office/powerpoint/2010/main" val="1346068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2687"/>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smtClean="0">
                <a:solidFill>
                  <a:schemeClr val="tx1"/>
                </a:solidFill>
                <a:latin typeface="+mn-lt"/>
                <a:ea typeface="+mn-ea"/>
                <a:cs typeface="+mn-cs"/>
              </a:rPr>
              <a:t>2019</a:t>
            </a:r>
            <a:r>
              <a:rPr lang="zh-CN" altLang="zh-CN" sz="1200" kern="1200" smtClean="0">
                <a:solidFill>
                  <a:schemeClr val="tx1"/>
                </a:solidFill>
                <a:latin typeface="+mn-lt"/>
                <a:ea typeface="+mn-ea"/>
                <a:cs typeface="+mn-cs"/>
              </a:rPr>
              <a:t>年，是新中国成立</a:t>
            </a:r>
            <a:r>
              <a:rPr lang="en-US" altLang="zh-CN" sz="1200" kern="1200" smtClean="0">
                <a:solidFill>
                  <a:schemeClr val="tx1"/>
                </a:solidFill>
                <a:latin typeface="+mn-lt"/>
                <a:ea typeface="+mn-ea"/>
                <a:cs typeface="+mn-cs"/>
              </a:rPr>
              <a:t>70</a:t>
            </a:r>
            <a:r>
              <a:rPr lang="zh-CN" altLang="zh-CN" sz="1200" kern="1200" smtClean="0">
                <a:solidFill>
                  <a:schemeClr val="tx1"/>
                </a:solidFill>
                <a:latin typeface="+mn-lt"/>
                <a:ea typeface="+mn-ea"/>
                <a:cs typeface="+mn-cs"/>
              </a:rPr>
              <a:t>周年，是全面建成小康社会的关键之年，全力做好今年各项重点工作，责任重大。</a:t>
            </a:r>
          </a:p>
          <a:p>
            <a:endParaRPr lang="zh-CN" altLang="en-US"/>
          </a:p>
        </p:txBody>
      </p:sp>
      <p:sp>
        <p:nvSpPr>
          <p:cNvPr id="4" name="灯片编号占位符 3"/>
          <p:cNvSpPr>
            <a:spLocks noGrp="1"/>
          </p:cNvSpPr>
          <p:nvPr>
            <p:ph type="sldNum" sz="quarter" idx="10"/>
          </p:nvPr>
        </p:nvSpPr>
        <p:spPr/>
        <p:txBody>
          <a:bodyPr/>
          <a:lstStyle/>
          <a:p>
            <a:fld id="{507A6D99-66D8-4BF8-A693-CE1647FD8729}" type="slidenum">
              <a:rPr lang="zh-CN" altLang="en-US" smtClean="0"/>
              <a:pPr/>
              <a:t>2</a:t>
            </a:fld>
            <a:endParaRPr lang="zh-CN" altLang="en-US"/>
          </a:p>
        </p:txBody>
      </p:sp>
    </p:spTree>
    <p:extLst>
      <p:ext uri="{BB962C8B-B14F-4D97-AF65-F5344CB8AC3E}">
        <p14:creationId xmlns:p14="http://schemas.microsoft.com/office/powerpoint/2010/main" val="1045182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2018</a:t>
            </a:r>
            <a:r>
              <a:rPr lang="zh-CN" altLang="zh-CN" sz="1200" kern="1200" dirty="0" smtClean="0">
                <a:solidFill>
                  <a:schemeClr val="tx1"/>
                </a:solidFill>
                <a:effectLst/>
                <a:latin typeface="+mn-lt"/>
                <a:ea typeface="+mn-ea"/>
                <a:cs typeface="+mn-cs"/>
              </a:rPr>
              <a:t>年元旦，习近平主席在新年贺词中为全球单体规模最大、自动化程度最高的集团洋山四期码头开港点赞，这是对集团和全体干部职工极大的鞭策，令人鼓舞、催人奋进。</a:t>
            </a: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习近平总书记和李克强总理都非常关心上海港的发展，还分别通过视频连线了洋山四期自动化码头，对洋山港区建设和发展取得的成绩给予了充分肯定。</a:t>
            </a:r>
          </a:p>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2E3536F2-51ED-4A29-9626-A5D9452F08C9}" type="slidenum">
              <a:rPr lang="id-ID" smtClean="0"/>
              <a:pPr/>
              <a:t>20</a:t>
            </a:fld>
            <a:endParaRPr lang="id-ID"/>
          </a:p>
        </p:txBody>
      </p:sp>
    </p:spTree>
    <p:extLst>
      <p:ext uri="{BB962C8B-B14F-4D97-AF65-F5344CB8AC3E}">
        <p14:creationId xmlns:p14="http://schemas.microsoft.com/office/powerpoint/2010/main" val="2077420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2018</a:t>
            </a:r>
            <a:r>
              <a:rPr lang="zh-CN" altLang="zh-CN" sz="1200" kern="1200" dirty="0" smtClean="0">
                <a:solidFill>
                  <a:schemeClr val="tx1"/>
                </a:solidFill>
                <a:effectLst/>
                <a:latin typeface="+mn-lt"/>
                <a:ea typeface="+mn-ea"/>
                <a:cs typeface="+mn-cs"/>
              </a:rPr>
              <a:t>年元旦，习近平主席在新年贺词中为全球单体规模最大、自动化程度最高的集团洋山四期码头开港点赞，这是对集团和全体干部职工极大的鞭策，令人鼓舞、催人奋进。</a:t>
            </a: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习近平总书记和李克强总理都非常关心上海港的发展，还分别通过视频连线了洋山四期自动化码头，对洋山港区建设和发展取得的成绩给予了充分肯定。</a:t>
            </a:r>
          </a:p>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2E3536F2-51ED-4A29-9626-A5D9452F08C9}" type="slidenum">
              <a:rPr lang="id-ID" smtClean="0"/>
              <a:pPr/>
              <a:t>21</a:t>
            </a:fld>
            <a:endParaRPr lang="id-ID"/>
          </a:p>
        </p:txBody>
      </p:sp>
    </p:spTree>
    <p:extLst>
      <p:ext uri="{BB962C8B-B14F-4D97-AF65-F5344CB8AC3E}">
        <p14:creationId xmlns:p14="http://schemas.microsoft.com/office/powerpoint/2010/main" val="2077420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习总书记指出，要有勇创世界一流的志气和勇气，要做就做最好的，努力创造更多世界第一。希望把上海港建设好、管理好、发展好，加强软环境建设，不断提高港口运营管理能力、综合服务能力，在我国全面扩大开放、共建</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一带一路</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中发挥更大作用。总书记的这番殷切寄语，不仅指明了集团今后的发展方向，亦是对多年来全港上下拼搏奋斗的深刻总结。集团广大干部职工精神振奋、倍受鼓舞，在全港掀起了学习宣传贯彻的热潮。</a:t>
            </a:r>
          </a:p>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2E3536F2-51ED-4A29-9626-A5D9452F08C9}" type="slidenum">
              <a:rPr lang="id-ID" smtClean="0"/>
              <a:pPr/>
              <a:t>22</a:t>
            </a:fld>
            <a:endParaRPr lang="id-ID"/>
          </a:p>
        </p:txBody>
      </p:sp>
    </p:spTree>
    <p:extLst>
      <p:ext uri="{BB962C8B-B14F-4D97-AF65-F5344CB8AC3E}">
        <p14:creationId xmlns:p14="http://schemas.microsoft.com/office/powerpoint/2010/main" val="4638307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E3536F2-51ED-4A29-9626-A5D9452F08C9}" type="slidenum">
              <a:rPr lang="id-ID" smtClean="0"/>
              <a:pPr/>
              <a:t>23</a:t>
            </a:fld>
            <a:endParaRPr lang="id-ID"/>
          </a:p>
        </p:txBody>
      </p:sp>
    </p:spTree>
    <p:extLst>
      <p:ext uri="{BB962C8B-B14F-4D97-AF65-F5344CB8AC3E}">
        <p14:creationId xmlns:p14="http://schemas.microsoft.com/office/powerpoint/2010/main" val="983288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洋山四期工程于去年底顺利通过了国家验收，核定码头靠泊能力为</a:t>
            </a:r>
            <a:r>
              <a:rPr lang="en-US" altLang="zh-CN" sz="1200" kern="1200" dirty="0" smtClean="0">
                <a:solidFill>
                  <a:schemeClr val="tx1"/>
                </a:solidFill>
                <a:effectLst/>
                <a:latin typeface="+mn-lt"/>
                <a:ea typeface="+mn-ea"/>
                <a:cs typeface="+mn-cs"/>
              </a:rPr>
              <a:t>15</a:t>
            </a:r>
            <a:r>
              <a:rPr lang="zh-CN" altLang="zh-CN" sz="1200" kern="1200" dirty="0" smtClean="0">
                <a:solidFill>
                  <a:schemeClr val="tx1"/>
                </a:solidFill>
                <a:effectLst/>
                <a:latin typeface="+mn-lt"/>
                <a:ea typeface="+mn-ea"/>
                <a:cs typeface="+mn-cs"/>
              </a:rPr>
              <a:t>万吨级，并正式开始运营，各项生产指标优于预期。</a:t>
            </a: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按照</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高可靠、高效率、世界先进水平</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的目标要求，集团周密筹划，精心部署，确保自动化码头的顺畅运营。在建设管理、系统开发、口岸、引航、船舶拖带、外轮理货等单位和部门的大力支持配合下，尚东分公司全体职工不辱使命，不负重托，在开港试运营第一年，干线船每小时单机最高作业效率达到</a:t>
            </a:r>
            <a:r>
              <a:rPr lang="en-US" altLang="zh-CN" sz="1200" kern="1200" dirty="0" smtClean="0">
                <a:solidFill>
                  <a:schemeClr val="tx1"/>
                </a:solidFill>
                <a:effectLst/>
                <a:latin typeface="+mn-lt"/>
                <a:ea typeface="+mn-ea"/>
                <a:cs typeface="+mn-cs"/>
              </a:rPr>
              <a:t>39.88</a:t>
            </a:r>
            <a:r>
              <a:rPr lang="zh-CN" altLang="zh-CN" sz="1200" kern="1200" dirty="0" smtClean="0">
                <a:solidFill>
                  <a:schemeClr val="tx1"/>
                </a:solidFill>
                <a:effectLst/>
                <a:latin typeface="+mn-lt"/>
                <a:ea typeface="+mn-ea"/>
                <a:cs typeface="+mn-cs"/>
              </a:rPr>
              <a:t>自然箱，昼夜生产能力已达</a:t>
            </a:r>
            <a:r>
              <a:rPr lang="en-US" altLang="zh-CN" sz="1200" kern="1200" dirty="0" smtClean="0">
                <a:solidFill>
                  <a:schemeClr val="tx1"/>
                </a:solidFill>
                <a:effectLst/>
                <a:latin typeface="+mn-lt"/>
                <a:ea typeface="+mn-ea"/>
                <a:cs typeface="+mn-cs"/>
              </a:rPr>
              <a:t>1</a:t>
            </a:r>
            <a:r>
              <a:rPr lang="zh-CN" altLang="zh-CN" sz="1200" kern="1200" dirty="0" smtClean="0">
                <a:solidFill>
                  <a:schemeClr val="tx1"/>
                </a:solidFill>
                <a:effectLst/>
                <a:latin typeface="+mn-lt"/>
                <a:ea typeface="+mn-ea"/>
                <a:cs typeface="+mn-cs"/>
              </a:rPr>
              <a:t>万标准箱以上，全年吞吐量突破</a:t>
            </a:r>
            <a:r>
              <a:rPr lang="en-US" altLang="zh-CN" sz="1200" kern="1200" dirty="0" smtClean="0">
                <a:solidFill>
                  <a:schemeClr val="tx1"/>
                </a:solidFill>
                <a:effectLst/>
                <a:latin typeface="+mn-lt"/>
                <a:ea typeface="+mn-ea"/>
                <a:cs typeface="+mn-cs"/>
              </a:rPr>
              <a:t>200</a:t>
            </a:r>
            <a:r>
              <a:rPr lang="zh-CN" altLang="zh-CN" sz="1200" kern="1200" dirty="0" smtClean="0">
                <a:solidFill>
                  <a:schemeClr val="tx1"/>
                </a:solidFill>
                <a:effectLst/>
                <a:latin typeface="+mn-lt"/>
                <a:ea typeface="+mn-ea"/>
                <a:cs typeface="+mn-cs"/>
              </a:rPr>
              <a:t>万标准箱，高于生产预期目标（</a:t>
            </a:r>
            <a:r>
              <a:rPr lang="en-US" altLang="zh-CN" sz="1200" kern="1200" dirty="0" smtClean="0">
                <a:solidFill>
                  <a:schemeClr val="tx1"/>
                </a:solidFill>
                <a:effectLst/>
                <a:latin typeface="+mn-lt"/>
                <a:ea typeface="+mn-ea"/>
                <a:cs typeface="+mn-cs"/>
              </a:rPr>
              <a:t>150</a:t>
            </a:r>
            <a:r>
              <a:rPr lang="zh-CN" altLang="zh-CN" sz="1200" kern="1200" dirty="0" smtClean="0">
                <a:solidFill>
                  <a:schemeClr val="tx1"/>
                </a:solidFill>
                <a:effectLst/>
                <a:latin typeface="+mn-lt"/>
                <a:ea typeface="+mn-ea"/>
                <a:cs typeface="+mn-cs"/>
              </a:rPr>
              <a:t>万标准箱）。根据后续规划，码头远期具备</a:t>
            </a:r>
            <a:r>
              <a:rPr lang="en-US" altLang="zh-CN" sz="1200" kern="1200" dirty="0" smtClean="0">
                <a:solidFill>
                  <a:schemeClr val="tx1"/>
                </a:solidFill>
                <a:effectLst/>
                <a:latin typeface="+mn-lt"/>
                <a:ea typeface="+mn-ea"/>
                <a:cs typeface="+mn-cs"/>
              </a:rPr>
              <a:t>630</a:t>
            </a:r>
            <a:r>
              <a:rPr lang="zh-CN" altLang="zh-CN" sz="1200" kern="1200" dirty="0" smtClean="0">
                <a:solidFill>
                  <a:schemeClr val="tx1"/>
                </a:solidFill>
                <a:effectLst/>
                <a:latin typeface="+mn-lt"/>
                <a:ea typeface="+mn-ea"/>
                <a:cs typeface="+mn-cs"/>
              </a:rPr>
              <a:t>万标准箱年吞吐能力，将为上海国际航运中心建设，为长三角一体化更高质量发展奠定非常重要的基础设施和条件。</a:t>
            </a:r>
          </a:p>
          <a:p>
            <a:endParaRPr kumimoji="1" lang="zh-CN" altLang="en-US" dirty="0"/>
          </a:p>
        </p:txBody>
      </p:sp>
      <p:sp>
        <p:nvSpPr>
          <p:cNvPr id="4" name="幻灯片编号占位符 3"/>
          <p:cNvSpPr>
            <a:spLocks noGrp="1"/>
          </p:cNvSpPr>
          <p:nvPr>
            <p:ph type="sldNum" sz="quarter" idx="10"/>
          </p:nvPr>
        </p:nvSpPr>
        <p:spPr/>
        <p:txBody>
          <a:bodyPr/>
          <a:lstStyle/>
          <a:p>
            <a:fld id="{2E3536F2-51ED-4A29-9626-A5D9452F08C9}" type="slidenum">
              <a:rPr lang="id-ID" smtClean="0"/>
              <a:pPr/>
              <a:t>24</a:t>
            </a:fld>
            <a:endParaRPr lang="id-ID"/>
          </a:p>
        </p:txBody>
      </p:sp>
    </p:spTree>
    <p:extLst>
      <p:ext uri="{BB962C8B-B14F-4D97-AF65-F5344CB8AC3E}">
        <p14:creationId xmlns:p14="http://schemas.microsoft.com/office/powerpoint/2010/main" val="21341420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b="1" kern="1200" dirty="0" smtClean="0">
                <a:solidFill>
                  <a:schemeClr val="tx1"/>
                </a:solidFill>
                <a:effectLst/>
                <a:latin typeface="+mn-lt"/>
                <a:ea typeface="+mn-ea"/>
                <a:cs typeface="+mn-cs"/>
              </a:rPr>
              <a:t>以信息化为突破口，推进</a:t>
            </a:r>
            <a:r>
              <a:rPr lang="en-US" altLang="zh-CN" sz="1200" b="1" kern="1200" dirty="0" smtClean="0">
                <a:solidFill>
                  <a:schemeClr val="tx1"/>
                </a:solidFill>
                <a:effectLst/>
                <a:latin typeface="+mn-lt"/>
                <a:ea typeface="+mn-ea"/>
                <a:cs typeface="+mn-cs"/>
              </a:rPr>
              <a:t>“</a:t>
            </a:r>
            <a:r>
              <a:rPr lang="zh-CN" altLang="zh-CN" sz="1200" b="1" kern="1200" dirty="0" smtClean="0">
                <a:solidFill>
                  <a:schemeClr val="tx1"/>
                </a:solidFill>
                <a:effectLst/>
                <a:latin typeface="+mn-lt"/>
                <a:ea typeface="+mn-ea"/>
                <a:cs typeface="+mn-cs"/>
              </a:rPr>
              <a:t>三化</a:t>
            </a:r>
            <a:r>
              <a:rPr lang="en-US" altLang="zh-CN" sz="1200" b="1" kern="1200" dirty="0" smtClean="0">
                <a:solidFill>
                  <a:schemeClr val="tx1"/>
                </a:solidFill>
                <a:effectLst/>
                <a:latin typeface="+mn-lt"/>
                <a:ea typeface="+mn-ea"/>
                <a:cs typeface="+mn-cs"/>
              </a:rPr>
              <a:t>”</a:t>
            </a:r>
            <a:r>
              <a:rPr lang="zh-CN" altLang="zh-CN" sz="1200" b="1" kern="1200" dirty="0" smtClean="0">
                <a:solidFill>
                  <a:schemeClr val="tx1"/>
                </a:solidFill>
                <a:effectLst/>
                <a:latin typeface="+mn-lt"/>
                <a:ea typeface="+mn-ea"/>
                <a:cs typeface="+mn-cs"/>
              </a:rPr>
              <a:t>建设。</a:t>
            </a:r>
            <a:r>
              <a:rPr lang="zh-CN" altLang="zh-CN" sz="1200" kern="1200" dirty="0" smtClean="0">
                <a:solidFill>
                  <a:schemeClr val="tx1"/>
                </a:solidFill>
                <a:effectLst/>
                <a:latin typeface="+mn-lt"/>
                <a:ea typeface="+mn-ea"/>
                <a:cs typeface="+mn-cs"/>
              </a:rPr>
              <a:t>按照</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强基础、处应急、抓重点</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的工作要求，推进集团网络安全建设工作，按照国家二级等保要求完成了主要生产单位的专项检查，完善了集团网络安全管理制度。</a:t>
            </a:r>
            <a:endParaRPr kumimoji="1" lang="zh-CN" altLang="en-US" dirty="0"/>
          </a:p>
        </p:txBody>
      </p:sp>
      <p:sp>
        <p:nvSpPr>
          <p:cNvPr id="4" name="幻灯片编号占位符 3"/>
          <p:cNvSpPr>
            <a:spLocks noGrp="1"/>
          </p:cNvSpPr>
          <p:nvPr>
            <p:ph type="sldNum" sz="quarter" idx="10"/>
          </p:nvPr>
        </p:nvSpPr>
        <p:spPr/>
        <p:txBody>
          <a:bodyPr/>
          <a:lstStyle/>
          <a:p>
            <a:fld id="{2E3536F2-51ED-4A29-9626-A5D9452F08C9}" type="slidenum">
              <a:rPr lang="id-ID" smtClean="0"/>
              <a:pPr/>
              <a:t>25</a:t>
            </a:fld>
            <a:endParaRPr lang="id-ID"/>
          </a:p>
        </p:txBody>
      </p:sp>
    </p:spTree>
    <p:extLst>
      <p:ext uri="{BB962C8B-B14F-4D97-AF65-F5344CB8AC3E}">
        <p14:creationId xmlns:p14="http://schemas.microsoft.com/office/powerpoint/2010/main" val="9780438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b="1" kern="1200" dirty="0" smtClean="0">
                <a:solidFill>
                  <a:schemeClr val="tx1"/>
                </a:solidFill>
                <a:effectLst/>
                <a:latin typeface="+mn-lt"/>
                <a:ea typeface="+mn-ea"/>
                <a:cs typeface="+mn-cs"/>
              </a:rPr>
              <a:t>以信息化为突破口，推进</a:t>
            </a:r>
            <a:r>
              <a:rPr lang="en-US" altLang="zh-CN" sz="1200" b="1" kern="1200" dirty="0" smtClean="0">
                <a:solidFill>
                  <a:schemeClr val="tx1"/>
                </a:solidFill>
                <a:effectLst/>
                <a:latin typeface="+mn-lt"/>
                <a:ea typeface="+mn-ea"/>
                <a:cs typeface="+mn-cs"/>
              </a:rPr>
              <a:t>“</a:t>
            </a:r>
            <a:r>
              <a:rPr lang="zh-CN" altLang="zh-CN" sz="1200" b="1" kern="1200" dirty="0" smtClean="0">
                <a:solidFill>
                  <a:schemeClr val="tx1"/>
                </a:solidFill>
                <a:effectLst/>
                <a:latin typeface="+mn-lt"/>
                <a:ea typeface="+mn-ea"/>
                <a:cs typeface="+mn-cs"/>
              </a:rPr>
              <a:t>三化</a:t>
            </a:r>
            <a:r>
              <a:rPr lang="en-US" altLang="zh-CN" sz="1200" b="1" kern="1200" dirty="0" smtClean="0">
                <a:solidFill>
                  <a:schemeClr val="tx1"/>
                </a:solidFill>
                <a:effectLst/>
                <a:latin typeface="+mn-lt"/>
                <a:ea typeface="+mn-ea"/>
                <a:cs typeface="+mn-cs"/>
              </a:rPr>
              <a:t>”</a:t>
            </a:r>
            <a:r>
              <a:rPr lang="zh-CN" altLang="zh-CN" sz="1200" b="1" kern="1200" dirty="0" smtClean="0">
                <a:solidFill>
                  <a:schemeClr val="tx1"/>
                </a:solidFill>
                <a:effectLst/>
                <a:latin typeface="+mn-lt"/>
                <a:ea typeface="+mn-ea"/>
                <a:cs typeface="+mn-cs"/>
              </a:rPr>
              <a:t>建设。</a:t>
            </a:r>
            <a:r>
              <a:rPr lang="zh-CN" altLang="zh-CN" sz="1200" kern="1200" dirty="0" smtClean="0">
                <a:solidFill>
                  <a:schemeClr val="tx1"/>
                </a:solidFill>
                <a:effectLst/>
                <a:latin typeface="+mn-lt"/>
                <a:ea typeface="+mn-ea"/>
                <a:cs typeface="+mn-cs"/>
              </a:rPr>
              <a:t>按照</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强基础、处应急、抓重点</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的工作要求，推进集团网络安全建设工作，按照国家二级等保要求完成了主要生产单位的专项检查，完善了集团网络安全管理制度。</a:t>
            </a: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完成了财务</a:t>
            </a:r>
            <a:r>
              <a:rPr lang="en-US" altLang="zh-CN" sz="1200" kern="1200" dirty="0" smtClean="0">
                <a:solidFill>
                  <a:schemeClr val="tx1"/>
                </a:solidFill>
                <a:effectLst/>
                <a:latin typeface="+mn-lt"/>
                <a:ea typeface="+mn-ea"/>
                <a:cs typeface="+mn-cs"/>
              </a:rPr>
              <a:t>EAS</a:t>
            </a:r>
            <a:r>
              <a:rPr lang="zh-CN" altLang="zh-CN" sz="1200" kern="1200" dirty="0" smtClean="0">
                <a:solidFill>
                  <a:schemeClr val="tx1"/>
                </a:solidFill>
                <a:effectLst/>
                <a:latin typeface="+mn-lt"/>
                <a:ea typeface="+mn-ea"/>
                <a:cs typeface="+mn-cs"/>
              </a:rPr>
              <a:t>系统二期的建设工作</a:t>
            </a:r>
            <a:endParaRPr kumimoji="1" lang="zh-CN" altLang="en-US" dirty="0"/>
          </a:p>
        </p:txBody>
      </p:sp>
      <p:sp>
        <p:nvSpPr>
          <p:cNvPr id="4" name="幻灯片编号占位符 3"/>
          <p:cNvSpPr>
            <a:spLocks noGrp="1"/>
          </p:cNvSpPr>
          <p:nvPr>
            <p:ph type="sldNum" sz="quarter" idx="10"/>
          </p:nvPr>
        </p:nvSpPr>
        <p:spPr/>
        <p:txBody>
          <a:bodyPr/>
          <a:lstStyle/>
          <a:p>
            <a:fld id="{2E3536F2-51ED-4A29-9626-A5D9452F08C9}" type="slidenum">
              <a:rPr lang="id-ID" smtClean="0"/>
              <a:pPr/>
              <a:t>26</a:t>
            </a:fld>
            <a:endParaRPr lang="id-ID"/>
          </a:p>
        </p:txBody>
      </p:sp>
    </p:spTree>
    <p:extLst>
      <p:ext uri="{BB962C8B-B14F-4D97-AF65-F5344CB8AC3E}">
        <p14:creationId xmlns:p14="http://schemas.microsoft.com/office/powerpoint/2010/main" val="11422702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完成了集团数据中心的总体规划设计并启动了建设工作；</a:t>
            </a: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受理中心基本实现了全面网上业务受理；全力推进主数据标准化、长江支线平台、设备交接单电子化平台（设备交接单电子化基本实现了全覆盖）、管理信息平台、电子发票等项目的建设工作。</a:t>
            </a: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集卡预约平台的预约率和兑现率稳步提高，用预约来促进传统码头服务效率提升的效果逐步显现（集卡预约平台司机注册数量超过</a:t>
            </a:r>
            <a:r>
              <a:rPr lang="en-US" altLang="zh-CN" sz="1200" kern="1200" dirty="0" smtClean="0">
                <a:solidFill>
                  <a:schemeClr val="tx1"/>
                </a:solidFill>
                <a:effectLst/>
                <a:latin typeface="+mn-lt"/>
                <a:ea typeface="+mn-ea"/>
                <a:cs typeface="+mn-cs"/>
              </a:rPr>
              <a:t>38000</a:t>
            </a:r>
            <a:r>
              <a:rPr lang="zh-CN" altLang="zh-CN" sz="1200" kern="1200" dirty="0" smtClean="0">
                <a:solidFill>
                  <a:schemeClr val="tx1"/>
                </a:solidFill>
                <a:effectLst/>
                <a:latin typeface="+mn-lt"/>
                <a:ea typeface="+mn-ea"/>
                <a:cs typeface="+mn-cs"/>
              </a:rPr>
              <a:t>人，预约率达到</a:t>
            </a:r>
            <a:r>
              <a:rPr lang="en-US" altLang="zh-CN" sz="1200" kern="1200" dirty="0" smtClean="0">
                <a:solidFill>
                  <a:schemeClr val="tx1"/>
                </a:solidFill>
                <a:effectLst/>
                <a:latin typeface="+mn-lt"/>
                <a:ea typeface="+mn-ea"/>
                <a:cs typeface="+mn-cs"/>
              </a:rPr>
              <a:t>70%</a:t>
            </a:r>
            <a:r>
              <a:rPr lang="zh-CN" altLang="zh-CN" sz="1200" kern="1200" dirty="0" smtClean="0">
                <a:solidFill>
                  <a:schemeClr val="tx1"/>
                </a:solidFill>
                <a:effectLst/>
                <a:latin typeface="+mn-lt"/>
                <a:ea typeface="+mn-ea"/>
                <a:cs typeface="+mn-cs"/>
              </a:rPr>
              <a:t>以上，兑现率达到</a:t>
            </a:r>
            <a:r>
              <a:rPr lang="en-US" altLang="zh-CN" sz="1200" kern="1200" dirty="0" smtClean="0">
                <a:solidFill>
                  <a:schemeClr val="tx1"/>
                </a:solidFill>
                <a:effectLst/>
                <a:latin typeface="+mn-lt"/>
                <a:ea typeface="+mn-ea"/>
                <a:cs typeface="+mn-cs"/>
              </a:rPr>
              <a:t>90%</a:t>
            </a:r>
            <a:r>
              <a:rPr lang="zh-CN" altLang="zh-CN" sz="1200" kern="1200" dirty="0" smtClean="0">
                <a:solidFill>
                  <a:schemeClr val="tx1"/>
                </a:solidFill>
                <a:effectLst/>
                <a:latin typeface="+mn-lt"/>
                <a:ea typeface="+mn-ea"/>
                <a:cs typeface="+mn-cs"/>
              </a:rPr>
              <a:t>以上）；</a:t>
            </a: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zh-CN" sz="1200" kern="1200" dirty="0" smtClean="0">
              <a:solidFill>
                <a:schemeClr val="tx1"/>
              </a:solidFill>
              <a:effectLst/>
              <a:latin typeface="+mn-lt"/>
              <a:ea typeface="+mn-ea"/>
              <a:cs typeface="+mn-cs"/>
            </a:endParaRPr>
          </a:p>
          <a:p>
            <a:endParaRPr kumimoji="1" lang="zh-CN"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幻灯片编号占位符 3"/>
          <p:cNvSpPr>
            <a:spLocks noGrp="1"/>
          </p:cNvSpPr>
          <p:nvPr>
            <p:ph type="sldNum" sz="quarter" idx="10"/>
          </p:nvPr>
        </p:nvSpPr>
        <p:spPr/>
        <p:txBody>
          <a:bodyPr/>
          <a:lstStyle/>
          <a:p>
            <a:fld id="{2E3536F2-51ED-4A29-9626-A5D9452F08C9}" type="slidenum">
              <a:rPr lang="id-ID" smtClean="0"/>
              <a:pPr/>
              <a:t>27</a:t>
            </a:fld>
            <a:endParaRPr lang="id-ID"/>
          </a:p>
        </p:txBody>
      </p:sp>
    </p:spTree>
    <p:extLst>
      <p:ext uri="{BB962C8B-B14F-4D97-AF65-F5344CB8AC3E}">
        <p14:creationId xmlns:p14="http://schemas.microsoft.com/office/powerpoint/2010/main" val="12648464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b="1" kern="1200" dirty="0" smtClean="0">
                <a:solidFill>
                  <a:schemeClr val="tx1"/>
                </a:solidFill>
                <a:effectLst/>
                <a:latin typeface="+mn-lt"/>
                <a:ea typeface="+mn-ea"/>
                <a:cs typeface="+mn-cs"/>
              </a:rPr>
              <a:t>集团始终坚持把科技创新作为引领企业发展的第一动力。</a:t>
            </a:r>
            <a:r>
              <a:rPr lang="zh-CN" altLang="zh-CN" sz="1200" kern="1200" dirty="0" smtClean="0">
                <a:solidFill>
                  <a:schemeClr val="tx1"/>
                </a:solidFill>
                <a:effectLst/>
                <a:latin typeface="+mn-lt"/>
                <a:ea typeface="+mn-ea"/>
                <a:cs typeface="+mn-cs"/>
              </a:rPr>
              <a:t>全面落实</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十三五</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科技创新发展规划，聚焦</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四个港口</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建设，集中力量攻克关键技术。全年实施科技创新项目</a:t>
            </a:r>
            <a:r>
              <a:rPr lang="en-US" altLang="zh-CN" sz="1200" kern="1200" dirty="0" smtClean="0">
                <a:solidFill>
                  <a:schemeClr val="tx1"/>
                </a:solidFill>
                <a:effectLst/>
                <a:latin typeface="+mn-lt"/>
                <a:ea typeface="+mn-ea"/>
                <a:cs typeface="+mn-cs"/>
              </a:rPr>
              <a:t>71</a:t>
            </a:r>
            <a:r>
              <a:rPr lang="zh-CN" altLang="zh-CN" sz="1200" kern="1200" dirty="0" smtClean="0">
                <a:solidFill>
                  <a:schemeClr val="tx1"/>
                </a:solidFill>
                <a:effectLst/>
                <a:latin typeface="+mn-lt"/>
                <a:ea typeface="+mn-ea"/>
                <a:cs typeface="+mn-cs"/>
              </a:rPr>
              <a:t>项，其中参与承担省部级以上重大项目</a:t>
            </a:r>
            <a:r>
              <a:rPr lang="en-US" altLang="zh-CN" sz="1200" kern="1200" dirty="0" smtClean="0">
                <a:solidFill>
                  <a:schemeClr val="tx1"/>
                </a:solidFill>
                <a:effectLst/>
                <a:latin typeface="+mn-lt"/>
                <a:ea typeface="+mn-ea"/>
                <a:cs typeface="+mn-cs"/>
              </a:rPr>
              <a:t>6</a:t>
            </a:r>
            <a:r>
              <a:rPr lang="zh-CN" altLang="zh-CN" sz="1200" kern="1200" dirty="0" smtClean="0">
                <a:solidFill>
                  <a:schemeClr val="tx1"/>
                </a:solidFill>
                <a:effectLst/>
                <a:latin typeface="+mn-lt"/>
                <a:ea typeface="+mn-ea"/>
                <a:cs typeface="+mn-cs"/>
              </a:rPr>
              <a:t>项，完成科技项目</a:t>
            </a:r>
            <a:r>
              <a:rPr lang="en-US" altLang="zh-CN" sz="1200" kern="1200" dirty="0" smtClean="0">
                <a:solidFill>
                  <a:schemeClr val="tx1"/>
                </a:solidFill>
                <a:effectLst/>
                <a:latin typeface="+mn-lt"/>
                <a:ea typeface="+mn-ea"/>
                <a:cs typeface="+mn-cs"/>
              </a:rPr>
              <a:t>38</a:t>
            </a:r>
            <a:r>
              <a:rPr lang="zh-CN" altLang="zh-CN" sz="1200" kern="1200" dirty="0" smtClean="0">
                <a:solidFill>
                  <a:schemeClr val="tx1"/>
                </a:solidFill>
                <a:effectLst/>
                <a:latin typeface="+mn-lt"/>
                <a:ea typeface="+mn-ea"/>
                <a:cs typeface="+mn-cs"/>
              </a:rPr>
              <a:t>项。</a:t>
            </a:r>
            <a:endParaRPr kumimoji="1" lang="zh-CN" altLang="en-US" dirty="0"/>
          </a:p>
        </p:txBody>
      </p:sp>
      <p:sp>
        <p:nvSpPr>
          <p:cNvPr id="4" name="幻灯片编号占位符 3"/>
          <p:cNvSpPr>
            <a:spLocks noGrp="1"/>
          </p:cNvSpPr>
          <p:nvPr>
            <p:ph type="sldNum" sz="quarter" idx="10"/>
          </p:nvPr>
        </p:nvSpPr>
        <p:spPr/>
        <p:txBody>
          <a:bodyPr/>
          <a:lstStyle/>
          <a:p>
            <a:fld id="{2E3536F2-51ED-4A29-9626-A5D9452F08C9}" type="slidenum">
              <a:rPr lang="id-ID" smtClean="0"/>
              <a:pPr/>
              <a:t>28</a:t>
            </a:fld>
            <a:endParaRPr lang="id-ID"/>
          </a:p>
        </p:txBody>
      </p:sp>
    </p:spTree>
    <p:extLst>
      <p:ext uri="{BB962C8B-B14F-4D97-AF65-F5344CB8AC3E}">
        <p14:creationId xmlns:p14="http://schemas.microsoft.com/office/powerpoint/2010/main" val="18878892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b="1" kern="1200" dirty="0" smtClean="0">
                <a:solidFill>
                  <a:schemeClr val="tx1"/>
                </a:solidFill>
                <a:effectLst/>
                <a:latin typeface="+mn-lt"/>
                <a:ea typeface="+mn-ea"/>
                <a:cs typeface="+mn-cs"/>
              </a:rPr>
              <a:t>集团始终坚持把科技创新作为引领企业发展的第一动力。</a:t>
            </a:r>
            <a:r>
              <a:rPr lang="zh-CN" altLang="zh-CN" sz="1200" kern="1200" dirty="0" smtClean="0">
                <a:solidFill>
                  <a:schemeClr val="tx1"/>
                </a:solidFill>
                <a:effectLst/>
                <a:latin typeface="+mn-lt"/>
                <a:ea typeface="+mn-ea"/>
                <a:cs typeface="+mn-cs"/>
              </a:rPr>
              <a:t>全面落实</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十三五</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科技创新发展规划，聚焦</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四个港口</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建设，集中力量攻克关键技术。全年实施科技创新项目</a:t>
            </a:r>
            <a:r>
              <a:rPr lang="en-US" altLang="zh-CN" sz="1200" kern="1200" dirty="0" smtClean="0">
                <a:solidFill>
                  <a:schemeClr val="tx1"/>
                </a:solidFill>
                <a:effectLst/>
                <a:latin typeface="+mn-lt"/>
                <a:ea typeface="+mn-ea"/>
                <a:cs typeface="+mn-cs"/>
              </a:rPr>
              <a:t>71</a:t>
            </a:r>
            <a:r>
              <a:rPr lang="zh-CN" altLang="zh-CN" sz="1200" kern="1200" dirty="0" smtClean="0">
                <a:solidFill>
                  <a:schemeClr val="tx1"/>
                </a:solidFill>
                <a:effectLst/>
                <a:latin typeface="+mn-lt"/>
                <a:ea typeface="+mn-ea"/>
                <a:cs typeface="+mn-cs"/>
              </a:rPr>
              <a:t>项，其中参与承担省部级以上重大项目</a:t>
            </a:r>
            <a:r>
              <a:rPr lang="en-US" altLang="zh-CN" sz="1200" kern="1200" dirty="0" smtClean="0">
                <a:solidFill>
                  <a:schemeClr val="tx1"/>
                </a:solidFill>
                <a:effectLst/>
                <a:latin typeface="+mn-lt"/>
                <a:ea typeface="+mn-ea"/>
                <a:cs typeface="+mn-cs"/>
              </a:rPr>
              <a:t>6</a:t>
            </a:r>
            <a:r>
              <a:rPr lang="zh-CN" altLang="zh-CN" sz="1200" kern="1200" dirty="0" smtClean="0">
                <a:solidFill>
                  <a:schemeClr val="tx1"/>
                </a:solidFill>
                <a:effectLst/>
                <a:latin typeface="+mn-lt"/>
                <a:ea typeface="+mn-ea"/>
                <a:cs typeface="+mn-cs"/>
              </a:rPr>
              <a:t>项，完成科技项目</a:t>
            </a:r>
            <a:r>
              <a:rPr lang="en-US" altLang="zh-CN" sz="1200" kern="1200" dirty="0" smtClean="0">
                <a:solidFill>
                  <a:schemeClr val="tx1"/>
                </a:solidFill>
                <a:effectLst/>
                <a:latin typeface="+mn-lt"/>
                <a:ea typeface="+mn-ea"/>
                <a:cs typeface="+mn-cs"/>
              </a:rPr>
              <a:t>38</a:t>
            </a:r>
            <a:r>
              <a:rPr lang="zh-CN" altLang="zh-CN" sz="1200" kern="1200" dirty="0" smtClean="0">
                <a:solidFill>
                  <a:schemeClr val="tx1"/>
                </a:solidFill>
                <a:effectLst/>
                <a:latin typeface="+mn-lt"/>
                <a:ea typeface="+mn-ea"/>
                <a:cs typeface="+mn-cs"/>
              </a:rPr>
              <a:t>项。</a:t>
            </a:r>
            <a:endParaRPr kumimoji="1" lang="zh-CN" altLang="en-US" dirty="0"/>
          </a:p>
        </p:txBody>
      </p:sp>
      <p:sp>
        <p:nvSpPr>
          <p:cNvPr id="4" name="幻灯片编号占位符 3"/>
          <p:cNvSpPr>
            <a:spLocks noGrp="1"/>
          </p:cNvSpPr>
          <p:nvPr>
            <p:ph type="sldNum" sz="quarter" idx="10"/>
          </p:nvPr>
        </p:nvSpPr>
        <p:spPr/>
        <p:txBody>
          <a:bodyPr/>
          <a:lstStyle/>
          <a:p>
            <a:fld id="{2E3536F2-51ED-4A29-9626-A5D9452F08C9}" type="slidenum">
              <a:rPr lang="id-ID" smtClean="0"/>
              <a:pPr/>
              <a:t>29</a:t>
            </a:fld>
            <a:endParaRPr lang="id-ID"/>
          </a:p>
        </p:txBody>
      </p:sp>
    </p:spTree>
    <p:extLst>
      <p:ext uri="{BB962C8B-B14F-4D97-AF65-F5344CB8AC3E}">
        <p14:creationId xmlns:p14="http://schemas.microsoft.com/office/powerpoint/2010/main" val="1958132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smtClean="0">
                <a:solidFill>
                  <a:schemeClr val="tx1"/>
                </a:solidFill>
                <a:latin typeface="+mn-lt"/>
                <a:ea typeface="+mn-ea"/>
                <a:cs typeface="+mn-cs"/>
              </a:rPr>
              <a:t>首先，让我们对</a:t>
            </a:r>
            <a:r>
              <a:rPr lang="en-US" altLang="zh-CN" sz="1200" kern="1200" smtClean="0">
                <a:solidFill>
                  <a:schemeClr val="tx1"/>
                </a:solidFill>
                <a:latin typeface="+mn-lt"/>
                <a:ea typeface="+mn-ea"/>
                <a:cs typeface="+mn-cs"/>
              </a:rPr>
              <a:t>2018</a:t>
            </a:r>
            <a:r>
              <a:rPr lang="zh-CN" altLang="zh-CN" sz="1200" kern="1200" smtClean="0">
                <a:solidFill>
                  <a:schemeClr val="tx1"/>
                </a:solidFill>
                <a:latin typeface="+mn-lt"/>
                <a:ea typeface="+mn-ea"/>
                <a:cs typeface="+mn-cs"/>
              </a:rPr>
              <a:t>年的工作进行一个简要的回顾，看一看，我们走过了一个怎样的“</a:t>
            </a:r>
            <a:r>
              <a:rPr lang="en-US" altLang="zh-CN" sz="1200" kern="1200" smtClean="0">
                <a:solidFill>
                  <a:schemeClr val="tx1"/>
                </a:solidFill>
                <a:latin typeface="+mn-lt"/>
                <a:ea typeface="+mn-ea"/>
                <a:cs typeface="+mn-cs"/>
              </a:rPr>
              <a:t>2018</a:t>
            </a:r>
            <a:r>
              <a:rPr lang="zh-CN" altLang="zh-CN" sz="1200" kern="1200" smtClean="0">
                <a:solidFill>
                  <a:schemeClr val="tx1"/>
                </a:solidFill>
                <a:latin typeface="+mn-lt"/>
                <a:ea typeface="+mn-ea"/>
                <a:cs typeface="+mn-cs"/>
              </a:rPr>
              <a:t>年”。</a:t>
            </a:r>
            <a:endParaRPr lang="en-US" altLang="zh-CN" sz="1200" kern="120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smtClean="0">
                <a:solidFill>
                  <a:schemeClr val="tx1"/>
                </a:solidFill>
                <a:latin typeface="+mn-lt"/>
                <a:ea typeface="+mn-ea"/>
                <a:cs typeface="+mn-cs"/>
              </a:rPr>
              <a:t>2018</a:t>
            </a:r>
            <a:r>
              <a:rPr lang="zh-CN" altLang="zh-CN" sz="1200" kern="1200" smtClean="0">
                <a:solidFill>
                  <a:schemeClr val="tx1"/>
                </a:solidFill>
                <a:latin typeface="+mn-lt"/>
                <a:ea typeface="+mn-ea"/>
                <a:cs typeface="+mn-cs"/>
              </a:rPr>
              <a:t>年，在上海市委、市政府和市国资委以及集团党委、董事会的正确领导下，集团坚持服从服务国家战略，坚持稳中求进工作总基调，坚持新发展理念，坚持推进</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四个港口</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建设</a:t>
            </a:r>
            <a:r>
              <a:rPr lang="zh-CN" altLang="en-US"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紧紧围绕</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稳中求进、提质增效、创新驱动、多元发展</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的工作方针，迎难而上，扎实工作。在集团全体干部职工的共同努力下，基本完成了年初董事会、干部大会和职代会所确定的各项奋斗目标。</a:t>
            </a: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zh-CN" sz="1200" kern="1200" smtClean="0">
              <a:solidFill>
                <a:schemeClr val="tx1"/>
              </a:solidFill>
              <a:latin typeface="+mn-lt"/>
              <a:ea typeface="+mn-ea"/>
              <a:cs typeface="+mn-cs"/>
            </a:endParaRPr>
          </a:p>
          <a:p>
            <a:endParaRPr lang="zh-CN" altLang="en-US"/>
          </a:p>
        </p:txBody>
      </p:sp>
      <p:sp>
        <p:nvSpPr>
          <p:cNvPr id="4" name="灯片编号占位符 3"/>
          <p:cNvSpPr>
            <a:spLocks noGrp="1"/>
          </p:cNvSpPr>
          <p:nvPr>
            <p:ph type="sldNum" sz="quarter" idx="10"/>
          </p:nvPr>
        </p:nvSpPr>
        <p:spPr/>
        <p:txBody>
          <a:bodyPr/>
          <a:lstStyle/>
          <a:p>
            <a:fld id="{2E3536F2-51ED-4A29-9626-A5D9452F08C9}" type="slidenum">
              <a:rPr lang="id-ID" smtClean="0"/>
              <a:pPr/>
              <a:t>3</a:t>
            </a:fld>
            <a:endParaRPr lang="id-ID"/>
          </a:p>
        </p:txBody>
      </p:sp>
    </p:spTree>
    <p:extLst>
      <p:ext uri="{BB962C8B-B14F-4D97-AF65-F5344CB8AC3E}">
        <p14:creationId xmlns:p14="http://schemas.microsoft.com/office/powerpoint/2010/main" val="6074759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12</a:t>
            </a:r>
            <a:r>
              <a:rPr lang="zh-CN" altLang="zh-CN" sz="1200" kern="1200" dirty="0" smtClean="0">
                <a:solidFill>
                  <a:schemeClr val="tx1"/>
                </a:solidFill>
                <a:effectLst/>
                <a:latin typeface="+mn-lt"/>
                <a:ea typeface="+mn-ea"/>
                <a:cs typeface="+mn-cs"/>
              </a:rPr>
              <a:t>月</a:t>
            </a:r>
            <a:r>
              <a:rPr lang="en-US" altLang="zh-CN" sz="1200" kern="1200" dirty="0" smtClean="0">
                <a:solidFill>
                  <a:schemeClr val="tx1"/>
                </a:solidFill>
                <a:effectLst/>
                <a:latin typeface="+mn-lt"/>
                <a:ea typeface="+mn-ea"/>
                <a:cs typeface="+mn-cs"/>
              </a:rPr>
              <a:t>29</a:t>
            </a:r>
            <a:r>
              <a:rPr lang="zh-CN" altLang="zh-CN" sz="1200" kern="1200" dirty="0" smtClean="0">
                <a:solidFill>
                  <a:schemeClr val="tx1"/>
                </a:solidFill>
                <a:effectLst/>
                <a:latin typeface="+mn-lt"/>
                <a:ea typeface="+mn-ea"/>
                <a:cs typeface="+mn-cs"/>
              </a:rPr>
              <a:t>日，集团隆重召开</a:t>
            </a:r>
            <a:r>
              <a:rPr lang="en-US" altLang="zh-CN" sz="1200" kern="1200" dirty="0" smtClean="0">
                <a:solidFill>
                  <a:schemeClr val="tx1"/>
                </a:solidFill>
                <a:effectLst/>
                <a:latin typeface="+mn-lt"/>
                <a:ea typeface="+mn-ea"/>
                <a:cs typeface="+mn-cs"/>
              </a:rPr>
              <a:t>2018</a:t>
            </a:r>
            <a:r>
              <a:rPr lang="zh-CN" altLang="zh-CN" sz="1200" kern="1200" dirty="0" smtClean="0">
                <a:solidFill>
                  <a:schemeClr val="tx1"/>
                </a:solidFill>
                <a:effectLst/>
                <a:latin typeface="+mn-lt"/>
                <a:ea typeface="+mn-ea"/>
                <a:cs typeface="+mn-cs"/>
              </a:rPr>
              <a:t>年度科技大会暨洋山四期总结表彰大会，全面总结洋山四期工程建设以及集团在科技创新领域取得的成果，对洋山四期科技功臣、建设功臣、</a:t>
            </a:r>
            <a:r>
              <a:rPr lang="en-US" altLang="zh-CN" sz="1200" kern="1200" dirty="0" smtClean="0">
                <a:solidFill>
                  <a:schemeClr val="tx1"/>
                </a:solidFill>
                <a:effectLst/>
                <a:latin typeface="+mn-lt"/>
                <a:ea typeface="+mn-ea"/>
                <a:cs typeface="+mn-cs"/>
              </a:rPr>
              <a:t>2018</a:t>
            </a:r>
            <a:r>
              <a:rPr lang="zh-CN" altLang="zh-CN" sz="1200" kern="1200" dirty="0" smtClean="0">
                <a:solidFill>
                  <a:schemeClr val="tx1"/>
                </a:solidFill>
                <a:effectLst/>
                <a:latin typeface="+mn-lt"/>
                <a:ea typeface="+mn-ea"/>
                <a:cs typeface="+mn-cs"/>
              </a:rPr>
              <a:t>年集团科学技术进步奖获得者进行表彰。</a:t>
            </a: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此外，集团加强了</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船舶与港口节能减排、污染防治技术及装备</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行业研发中心的建设，成立了管理委员会，完成了行业研发中心建设方案；积极开展区块链技术研究，与</a:t>
            </a:r>
            <a:r>
              <a:rPr lang="en-US" altLang="zh-CN" sz="1200" kern="1200" dirty="0" smtClean="0">
                <a:solidFill>
                  <a:schemeClr val="tx1"/>
                </a:solidFill>
                <a:effectLst/>
                <a:latin typeface="+mn-lt"/>
                <a:ea typeface="+mn-ea"/>
                <a:cs typeface="+mn-cs"/>
              </a:rPr>
              <a:t>11</a:t>
            </a:r>
            <a:r>
              <a:rPr lang="zh-CN" altLang="zh-CN" sz="1200" kern="1200" dirty="0" smtClean="0">
                <a:solidFill>
                  <a:schemeClr val="tx1"/>
                </a:solidFill>
                <a:effectLst/>
                <a:latin typeface="+mn-lt"/>
                <a:ea typeface="+mn-ea"/>
                <a:cs typeface="+mn-cs"/>
              </a:rPr>
              <a:t>家全球知名港航企业共同签订了合作备忘录；不断推进传统集装箱码头自动化改造，取得了阶段性成果。</a:t>
            </a:r>
          </a:p>
          <a:p>
            <a:endParaRPr kumimoji="1" lang="zh-CN" altLang="en-US" dirty="0"/>
          </a:p>
        </p:txBody>
      </p:sp>
      <p:sp>
        <p:nvSpPr>
          <p:cNvPr id="4" name="幻灯片编号占位符 3"/>
          <p:cNvSpPr>
            <a:spLocks noGrp="1"/>
          </p:cNvSpPr>
          <p:nvPr>
            <p:ph type="sldNum" sz="quarter" idx="10"/>
          </p:nvPr>
        </p:nvSpPr>
        <p:spPr/>
        <p:txBody>
          <a:bodyPr/>
          <a:lstStyle/>
          <a:p>
            <a:fld id="{2E3536F2-51ED-4A29-9626-A5D9452F08C9}" type="slidenum">
              <a:rPr lang="id-ID" smtClean="0"/>
              <a:pPr/>
              <a:t>30</a:t>
            </a:fld>
            <a:endParaRPr lang="id-ID"/>
          </a:p>
        </p:txBody>
      </p:sp>
    </p:spTree>
    <p:extLst>
      <p:ext uri="{BB962C8B-B14F-4D97-AF65-F5344CB8AC3E}">
        <p14:creationId xmlns:p14="http://schemas.microsoft.com/office/powerpoint/2010/main" val="12086792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b="1" kern="1200" dirty="0" smtClean="0">
                <a:solidFill>
                  <a:schemeClr val="tx1"/>
                </a:solidFill>
                <a:effectLst/>
                <a:latin typeface="+mn-lt"/>
                <a:ea typeface="+mn-ea"/>
                <a:cs typeface="+mn-cs"/>
              </a:rPr>
              <a:t>节能减排工作得到持续推进。</a:t>
            </a:r>
            <a:r>
              <a:rPr lang="zh-CN" altLang="zh-CN" sz="1200" kern="1200" dirty="0" smtClean="0">
                <a:solidFill>
                  <a:schemeClr val="tx1"/>
                </a:solidFill>
                <a:effectLst/>
                <a:latin typeface="+mn-lt"/>
                <a:ea typeface="+mn-ea"/>
                <a:cs typeface="+mn-cs"/>
              </a:rPr>
              <a:t>完成了上海市下达的节能减排考核目标。集团围绕</a:t>
            </a:r>
            <a:r>
              <a:rPr lang="en-US" altLang="zh-CN" sz="1200" kern="1200" dirty="0" smtClean="0">
                <a:solidFill>
                  <a:schemeClr val="tx1"/>
                </a:solidFill>
                <a:effectLst/>
                <a:latin typeface="+mn-lt"/>
                <a:ea typeface="+mn-ea"/>
                <a:cs typeface="+mn-cs"/>
              </a:rPr>
              <a:t>RTG</a:t>
            </a:r>
            <a:r>
              <a:rPr lang="zh-CN" altLang="zh-CN" sz="1200" kern="1200" dirty="0" smtClean="0">
                <a:solidFill>
                  <a:schemeClr val="tx1"/>
                </a:solidFill>
                <a:effectLst/>
                <a:latin typeface="+mn-lt"/>
                <a:ea typeface="+mn-ea"/>
                <a:cs typeface="+mn-cs"/>
              </a:rPr>
              <a:t>混合动力改造、自动化码头建设、</a:t>
            </a:r>
            <a:r>
              <a:rPr lang="en-US" altLang="zh-CN" sz="1200" kern="1200" dirty="0" smtClean="0">
                <a:solidFill>
                  <a:schemeClr val="tx1"/>
                </a:solidFill>
                <a:effectLst/>
                <a:latin typeface="+mn-lt"/>
                <a:ea typeface="+mn-ea"/>
                <a:cs typeface="+mn-cs"/>
              </a:rPr>
              <a:t>LNG</a:t>
            </a:r>
            <a:r>
              <a:rPr lang="zh-CN" altLang="zh-CN" sz="1200" kern="1200" dirty="0" smtClean="0">
                <a:solidFill>
                  <a:schemeClr val="tx1"/>
                </a:solidFill>
                <a:effectLst/>
                <a:latin typeface="+mn-lt"/>
                <a:ea typeface="+mn-ea"/>
                <a:cs typeface="+mn-cs"/>
              </a:rPr>
              <a:t>等清洁能源应用、港口船舶岸基供电推广、信息化平台建设等</a:t>
            </a:r>
            <a:r>
              <a:rPr lang="en-US" altLang="zh-CN" sz="1200" kern="1200" dirty="0" smtClean="0">
                <a:solidFill>
                  <a:schemeClr val="tx1"/>
                </a:solidFill>
                <a:effectLst/>
                <a:latin typeface="+mn-lt"/>
                <a:ea typeface="+mn-ea"/>
                <a:cs typeface="+mn-cs"/>
              </a:rPr>
              <a:t>25</a:t>
            </a:r>
            <a:r>
              <a:rPr lang="zh-CN" altLang="zh-CN" sz="1200" kern="1200" dirty="0" smtClean="0">
                <a:solidFill>
                  <a:schemeClr val="tx1"/>
                </a:solidFill>
                <a:effectLst/>
                <a:latin typeface="+mn-lt"/>
                <a:ea typeface="+mn-ea"/>
                <a:cs typeface="+mn-cs"/>
              </a:rPr>
              <a:t>项重点支撑项目，取得了显著的节能减排效果，总节能量</a:t>
            </a:r>
            <a:r>
              <a:rPr lang="en-US" altLang="zh-CN" sz="1200" kern="1200" dirty="0" smtClean="0">
                <a:solidFill>
                  <a:schemeClr val="tx1"/>
                </a:solidFill>
                <a:effectLst/>
                <a:latin typeface="+mn-lt"/>
                <a:ea typeface="+mn-ea"/>
                <a:cs typeface="+mn-cs"/>
              </a:rPr>
              <a:t>9.1</a:t>
            </a:r>
            <a:r>
              <a:rPr lang="zh-CN" altLang="zh-CN" sz="1200" kern="1200" dirty="0" smtClean="0">
                <a:solidFill>
                  <a:schemeClr val="tx1"/>
                </a:solidFill>
                <a:effectLst/>
                <a:latin typeface="+mn-lt"/>
                <a:ea typeface="+mn-ea"/>
                <a:cs typeface="+mn-cs"/>
              </a:rPr>
              <a:t>万吨标准煤、替代燃料量</a:t>
            </a:r>
            <a:r>
              <a:rPr lang="en-US" altLang="zh-CN" sz="1200" kern="1200" dirty="0" smtClean="0">
                <a:solidFill>
                  <a:schemeClr val="tx1"/>
                </a:solidFill>
                <a:effectLst/>
                <a:latin typeface="+mn-lt"/>
                <a:ea typeface="+mn-ea"/>
                <a:cs typeface="+mn-cs"/>
              </a:rPr>
              <a:t>4000</a:t>
            </a:r>
            <a:r>
              <a:rPr lang="zh-CN" altLang="zh-CN" sz="1200" kern="1200" dirty="0" smtClean="0">
                <a:solidFill>
                  <a:schemeClr val="tx1"/>
                </a:solidFill>
                <a:effectLst/>
                <a:latin typeface="+mn-lt"/>
                <a:ea typeface="+mn-ea"/>
                <a:cs typeface="+mn-cs"/>
              </a:rPr>
              <a:t>吨标准油、碳减排量</a:t>
            </a:r>
            <a:r>
              <a:rPr lang="en-US" altLang="zh-CN" sz="1200" kern="1200" dirty="0" smtClean="0">
                <a:solidFill>
                  <a:schemeClr val="tx1"/>
                </a:solidFill>
                <a:effectLst/>
                <a:latin typeface="+mn-lt"/>
                <a:ea typeface="+mn-ea"/>
                <a:cs typeface="+mn-cs"/>
              </a:rPr>
              <a:t>13.2</a:t>
            </a:r>
            <a:r>
              <a:rPr lang="zh-CN" altLang="zh-CN" sz="1200" kern="1200" dirty="0" smtClean="0">
                <a:solidFill>
                  <a:schemeClr val="tx1"/>
                </a:solidFill>
                <a:effectLst/>
                <a:latin typeface="+mn-lt"/>
                <a:ea typeface="+mn-ea"/>
                <a:cs typeface="+mn-cs"/>
              </a:rPr>
              <a:t>万吨。</a:t>
            </a:r>
          </a:p>
          <a:p>
            <a:r>
              <a:rPr lang="en-US" altLang="zh-CN" sz="1200" b="1" kern="1200" dirty="0" smtClean="0">
                <a:solidFill>
                  <a:schemeClr val="tx1"/>
                </a:solidFill>
                <a:effectLst/>
                <a:latin typeface="+mn-lt"/>
                <a:ea typeface="+mn-ea"/>
                <a:cs typeface="+mn-cs"/>
              </a:rPr>
              <a:t> </a:t>
            </a:r>
            <a:endParaRPr lang="zh-CN" altLang="zh-CN" sz="1200" kern="1200" dirty="0" smtClean="0">
              <a:solidFill>
                <a:schemeClr val="tx1"/>
              </a:solidFill>
              <a:effectLst/>
              <a:latin typeface="+mn-lt"/>
              <a:ea typeface="+mn-ea"/>
              <a:cs typeface="+mn-cs"/>
            </a:endParaRPr>
          </a:p>
          <a:p>
            <a:endParaRPr kumimoji="1" lang="zh-CN" altLang="en-US" dirty="0"/>
          </a:p>
        </p:txBody>
      </p:sp>
      <p:sp>
        <p:nvSpPr>
          <p:cNvPr id="4" name="幻灯片编号占位符 3"/>
          <p:cNvSpPr>
            <a:spLocks noGrp="1"/>
          </p:cNvSpPr>
          <p:nvPr>
            <p:ph type="sldNum" sz="quarter" idx="10"/>
          </p:nvPr>
        </p:nvSpPr>
        <p:spPr/>
        <p:txBody>
          <a:bodyPr/>
          <a:lstStyle/>
          <a:p>
            <a:fld id="{2E3536F2-51ED-4A29-9626-A5D9452F08C9}" type="slidenum">
              <a:rPr lang="id-ID" smtClean="0"/>
              <a:pPr/>
              <a:t>31</a:t>
            </a:fld>
            <a:endParaRPr lang="id-ID"/>
          </a:p>
        </p:txBody>
      </p:sp>
    </p:spTree>
    <p:extLst>
      <p:ext uri="{BB962C8B-B14F-4D97-AF65-F5344CB8AC3E}">
        <p14:creationId xmlns:p14="http://schemas.microsoft.com/office/powerpoint/2010/main" val="11247190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kern="1200" dirty="0" smtClean="0">
                <a:solidFill>
                  <a:schemeClr val="tx1"/>
                </a:solidFill>
                <a:effectLst/>
                <a:latin typeface="+mn-lt"/>
                <a:ea typeface="+mn-ea"/>
                <a:cs typeface="+mn-cs"/>
              </a:rPr>
              <a:t>我们始终围绕集团战略发展目标，积极参与国家“一带一路”建设、长江经济带发展和长三角高质量一体化发展战略，进一步深化集团“三大战略”，不断优化集团资源配置，多元发展闯出了新天地。</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2E3536F2-51ED-4A29-9626-A5D9452F08C9}" type="slidenum">
              <a:rPr lang="id-ID" smtClean="0"/>
              <a:pPr/>
              <a:t>32</a:t>
            </a:fld>
            <a:endParaRPr lang="id-ID"/>
          </a:p>
        </p:txBody>
      </p:sp>
    </p:spTree>
    <p:extLst>
      <p:ext uri="{BB962C8B-B14F-4D97-AF65-F5344CB8AC3E}">
        <p14:creationId xmlns:p14="http://schemas.microsoft.com/office/powerpoint/2010/main" val="3739795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b="1" kern="1200" dirty="0" smtClean="0">
                <a:solidFill>
                  <a:schemeClr val="tx1"/>
                </a:solidFill>
                <a:effectLst/>
                <a:latin typeface="+mn-lt"/>
                <a:ea typeface="+mn-ea"/>
                <a:cs typeface="+mn-cs"/>
              </a:rPr>
              <a:t>服务长三角高质量一体化战略。</a:t>
            </a:r>
            <a:r>
              <a:rPr lang="zh-CN" altLang="zh-CN" sz="1200" kern="1200" dirty="0" smtClean="0">
                <a:solidFill>
                  <a:schemeClr val="tx1"/>
                </a:solidFill>
                <a:effectLst/>
                <a:latin typeface="+mn-lt"/>
                <a:ea typeface="+mn-ea"/>
                <a:cs typeface="+mn-cs"/>
              </a:rPr>
              <a:t>为更好服务国家战略、推进长三角更高质量一体化发展，根据沪浙两地政府的框架协议精神，与浙江海港集团签订了《小洋山港区综合开发合作协议》，浙江海港集团以现金方式对盛东公司增资，上港集团与浙江海港集团分别持有盛东公司</a:t>
            </a:r>
            <a:r>
              <a:rPr lang="en-US" altLang="zh-CN" sz="1200" kern="1200" dirty="0" smtClean="0">
                <a:solidFill>
                  <a:schemeClr val="tx1"/>
                </a:solidFill>
                <a:effectLst/>
                <a:latin typeface="+mn-lt"/>
                <a:ea typeface="+mn-ea"/>
                <a:cs typeface="+mn-cs"/>
              </a:rPr>
              <a:t>80%</a:t>
            </a:r>
            <a:r>
              <a:rPr lang="zh-CN" altLang="zh-CN" sz="1200" kern="1200" dirty="0" smtClean="0">
                <a:solidFill>
                  <a:schemeClr val="tx1"/>
                </a:solidFill>
                <a:effectLst/>
                <a:latin typeface="+mn-lt"/>
                <a:ea typeface="+mn-ea"/>
                <a:cs typeface="+mn-cs"/>
              </a:rPr>
              <a:t>和</a:t>
            </a:r>
            <a:r>
              <a:rPr lang="en-US" altLang="zh-CN" sz="1200" kern="1200" dirty="0" smtClean="0">
                <a:solidFill>
                  <a:schemeClr val="tx1"/>
                </a:solidFill>
                <a:effectLst/>
                <a:latin typeface="+mn-lt"/>
                <a:ea typeface="+mn-ea"/>
                <a:cs typeface="+mn-cs"/>
              </a:rPr>
              <a:t>20%</a:t>
            </a:r>
            <a:r>
              <a:rPr lang="zh-CN" altLang="zh-CN" sz="1200" kern="1200" dirty="0" smtClean="0">
                <a:solidFill>
                  <a:schemeClr val="tx1"/>
                </a:solidFill>
                <a:effectLst/>
                <a:latin typeface="+mn-lt"/>
                <a:ea typeface="+mn-ea"/>
                <a:cs typeface="+mn-cs"/>
              </a:rPr>
              <a:t>股权。由盛东公司承担小洋山北侧开发主体职能，项目建成后，将进一步优化洋山港区集疏运体系，释放产能，更好地推进上海国际航运中心建设。</a:t>
            </a: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同时，集团与安徽港航集团签署了战略协议；进一步推进与江苏港口集团的合作，与太仓港签订了深化战略合作框架协议；推动与大丰、南通等港口展开多方面、多层次的合作。集团在长三角区域合作的内容进一步丰富，范围进一步扩大，地位进一步凸显，对服务国家长三角高质量一体化发展战略起到了积极的作用。</a:t>
            </a:r>
          </a:p>
          <a:p>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33</a:t>
            </a:fld>
            <a:endParaRPr lang="id-ID"/>
          </a:p>
        </p:txBody>
      </p:sp>
    </p:spTree>
    <p:extLst>
      <p:ext uri="{BB962C8B-B14F-4D97-AF65-F5344CB8AC3E}">
        <p14:creationId xmlns:p14="http://schemas.microsoft.com/office/powerpoint/2010/main" val="13668034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去年</a:t>
            </a:r>
            <a:r>
              <a:rPr lang="en-US" altLang="zh-CN" sz="1200" kern="1200" dirty="0" smtClean="0">
                <a:solidFill>
                  <a:schemeClr val="tx1"/>
                </a:solidFill>
                <a:effectLst/>
                <a:latin typeface="+mn-lt"/>
                <a:ea typeface="+mn-ea"/>
                <a:cs typeface="+mn-cs"/>
              </a:rPr>
              <a:t>11</a:t>
            </a:r>
            <a:r>
              <a:rPr lang="zh-CN" altLang="zh-CN" sz="1200" kern="1200" dirty="0" smtClean="0">
                <a:solidFill>
                  <a:schemeClr val="tx1"/>
                </a:solidFill>
                <a:effectLst/>
                <a:latin typeface="+mn-lt"/>
                <a:ea typeface="+mn-ea"/>
                <a:cs typeface="+mn-cs"/>
              </a:rPr>
              <a:t>月，首届中国国际进口博览会在上海召开，集团及各有关单位高度重视，全员发动，积极协调各方力量，优质完成了各项任务。</a:t>
            </a:r>
            <a:endParaRPr lang="en-US" altLang="zh-CN"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10</a:t>
            </a:r>
            <a:r>
              <a:rPr lang="zh-CN" altLang="zh-CN" sz="1200" kern="1200" dirty="0" smtClean="0">
                <a:solidFill>
                  <a:schemeClr val="tx1"/>
                </a:solidFill>
                <a:effectLst/>
                <a:latin typeface="+mn-lt"/>
                <a:ea typeface="+mn-ea"/>
                <a:cs typeface="+mn-cs"/>
              </a:rPr>
              <a:t>月</a:t>
            </a:r>
            <a:r>
              <a:rPr lang="en-US" altLang="zh-CN" sz="1200" kern="1200" dirty="0" smtClean="0">
                <a:solidFill>
                  <a:schemeClr val="tx1"/>
                </a:solidFill>
                <a:effectLst/>
                <a:latin typeface="+mn-lt"/>
                <a:ea typeface="+mn-ea"/>
                <a:cs typeface="+mn-cs"/>
              </a:rPr>
              <a:t>3</a:t>
            </a:r>
            <a:r>
              <a:rPr lang="zh-CN" altLang="zh-CN" sz="1200" kern="1200" dirty="0" smtClean="0">
                <a:solidFill>
                  <a:schemeClr val="tx1"/>
                </a:solidFill>
                <a:effectLst/>
                <a:latin typeface="+mn-lt"/>
                <a:ea typeface="+mn-ea"/>
                <a:cs typeface="+mn-cs"/>
              </a:rPr>
              <a:t>日，由水路进入上海进博会的第一箱展品在明东公司完成接卸；</a:t>
            </a:r>
            <a:endParaRPr lang="en-US" altLang="zh-CN"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10</a:t>
            </a:r>
            <a:r>
              <a:rPr lang="zh-CN" altLang="zh-CN" sz="1200" kern="1200" dirty="0" smtClean="0">
                <a:solidFill>
                  <a:schemeClr val="tx1"/>
                </a:solidFill>
                <a:effectLst/>
                <a:latin typeface="+mn-lt"/>
                <a:ea typeface="+mn-ea"/>
                <a:cs typeface="+mn-cs"/>
              </a:rPr>
              <a:t>月</a:t>
            </a:r>
            <a:r>
              <a:rPr lang="en-US" altLang="zh-CN" sz="1200" kern="1200" dirty="0" smtClean="0">
                <a:solidFill>
                  <a:schemeClr val="tx1"/>
                </a:solidFill>
                <a:effectLst/>
                <a:latin typeface="+mn-lt"/>
                <a:ea typeface="+mn-ea"/>
                <a:cs typeface="+mn-cs"/>
              </a:rPr>
              <a:t>9</a:t>
            </a:r>
            <a:r>
              <a:rPr lang="zh-CN" altLang="zh-CN" sz="1200" kern="1200" dirty="0" smtClean="0">
                <a:solidFill>
                  <a:schemeClr val="tx1"/>
                </a:solidFill>
                <a:effectLst/>
                <a:latin typeface="+mn-lt"/>
                <a:ea typeface="+mn-ea"/>
                <a:cs typeface="+mn-cs"/>
              </a:rPr>
              <a:t>日，本届进博会吨位最大的展品</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金牛座</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龙门铣床在冠东公司完成接卸；</a:t>
            </a:r>
            <a:endParaRPr lang="en-US" altLang="zh-CN" sz="1200" kern="1200" dirty="0" smtClean="0">
              <a:solidFill>
                <a:schemeClr val="tx1"/>
              </a:solidFill>
              <a:effectLst/>
              <a:latin typeface="+mn-lt"/>
              <a:ea typeface="+mn-ea"/>
              <a:cs typeface="+mn-cs"/>
            </a:endParaRPr>
          </a:p>
          <a:p>
            <a:r>
              <a:rPr lang="zh-CN" altLang="zh-CN" sz="1200" kern="1200" dirty="0" smtClean="0">
                <a:solidFill>
                  <a:schemeClr val="tx1"/>
                </a:solidFill>
                <a:effectLst/>
                <a:latin typeface="+mn-lt"/>
                <a:ea typeface="+mn-ea"/>
                <a:cs typeface="+mn-cs"/>
              </a:rPr>
              <a:t>振东分公司等单位按照上级要求，组织了党员志愿者加入</a:t>
            </a:r>
            <a:r>
              <a:rPr lang="en-US" altLang="zh-CN" sz="1200" kern="1200" dirty="0" smtClean="0">
                <a:solidFill>
                  <a:schemeClr val="tx1"/>
                </a:solidFill>
                <a:effectLst/>
                <a:latin typeface="+mn-lt"/>
                <a:ea typeface="+mn-ea"/>
                <a:cs typeface="+mn-cs"/>
              </a:rPr>
              <a:t>24</a:t>
            </a:r>
            <a:r>
              <a:rPr lang="zh-CN" altLang="zh-CN" sz="1200" kern="1200" dirty="0" smtClean="0">
                <a:solidFill>
                  <a:schemeClr val="tx1"/>
                </a:solidFill>
                <a:effectLst/>
                <a:latin typeface="+mn-lt"/>
                <a:ea typeface="+mn-ea"/>
                <a:cs typeface="+mn-cs"/>
              </a:rPr>
              <a:t>小时</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服务进博</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平安地铁，党员护行先锋</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行动等等，充分展现了上港人在服务国家战略部署中高度的政治自觉、思想自觉和行动自觉。</a:t>
            </a:r>
            <a:r>
              <a:rPr lang="zh-CN" altLang="zh-CN" dirty="0" smtClean="0">
                <a:effectLst/>
              </a:rPr>
              <a:t> </a:t>
            </a:r>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34</a:t>
            </a:fld>
            <a:endParaRPr lang="id-ID"/>
          </a:p>
        </p:txBody>
      </p:sp>
    </p:spTree>
    <p:extLst>
      <p:ext uri="{BB962C8B-B14F-4D97-AF65-F5344CB8AC3E}">
        <p14:creationId xmlns:p14="http://schemas.microsoft.com/office/powerpoint/2010/main" val="4722176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35</a:t>
            </a:fld>
            <a:endParaRPr lang="id-ID"/>
          </a:p>
        </p:txBody>
      </p:sp>
    </p:spTree>
    <p:extLst>
      <p:ext uri="{BB962C8B-B14F-4D97-AF65-F5344CB8AC3E}">
        <p14:creationId xmlns:p14="http://schemas.microsoft.com/office/powerpoint/2010/main" val="695301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b="1" kern="1200" dirty="0" smtClean="0">
                <a:solidFill>
                  <a:schemeClr val="tx1"/>
                </a:solidFill>
                <a:effectLst/>
                <a:latin typeface="+mn-lt"/>
                <a:ea typeface="+mn-ea"/>
                <a:cs typeface="+mn-cs"/>
              </a:rPr>
              <a:t>深化集团“三大战略”，取得新进展。</a:t>
            </a:r>
            <a:endParaRPr lang="en-US" altLang="zh-CN" sz="1200" kern="1200" dirty="0" smtClean="0">
              <a:solidFill>
                <a:schemeClr val="tx1"/>
              </a:solidFill>
              <a:effectLst/>
              <a:latin typeface="+mn-lt"/>
              <a:ea typeface="+mn-ea"/>
              <a:cs typeface="+mn-cs"/>
            </a:endParaRPr>
          </a:p>
          <a:p>
            <a:r>
              <a:rPr lang="zh-CN" altLang="zh-CN" sz="1200" kern="1200" dirty="0" smtClean="0">
                <a:solidFill>
                  <a:schemeClr val="tx1"/>
                </a:solidFill>
                <a:effectLst/>
                <a:latin typeface="+mn-lt"/>
                <a:ea typeface="+mn-ea"/>
                <a:cs typeface="+mn-cs"/>
              </a:rPr>
              <a:t>完成了对泛亚航运</a:t>
            </a:r>
            <a:r>
              <a:rPr lang="en-US" altLang="zh-CN" sz="1200" kern="1200" dirty="0" smtClean="0">
                <a:solidFill>
                  <a:schemeClr val="tx1"/>
                </a:solidFill>
                <a:effectLst/>
                <a:latin typeface="+mn-lt"/>
                <a:ea typeface="+mn-ea"/>
                <a:cs typeface="+mn-cs"/>
              </a:rPr>
              <a:t>20%</a:t>
            </a:r>
            <a:r>
              <a:rPr lang="zh-CN" altLang="zh-CN" sz="1200" kern="1200" dirty="0" smtClean="0">
                <a:solidFill>
                  <a:schemeClr val="tx1"/>
                </a:solidFill>
                <a:effectLst/>
                <a:latin typeface="+mn-lt"/>
                <a:ea typeface="+mn-ea"/>
                <a:cs typeface="+mn-cs"/>
              </a:rPr>
              <a:t>股权的收购，长江航运市场份额进一步提升；</a:t>
            </a:r>
            <a:endParaRPr lang="en-US" altLang="zh-CN" sz="1200" kern="1200" dirty="0" smtClean="0">
              <a:solidFill>
                <a:schemeClr val="tx1"/>
              </a:solidFill>
              <a:effectLst/>
              <a:latin typeface="+mn-lt"/>
              <a:ea typeface="+mn-ea"/>
              <a:cs typeface="+mn-cs"/>
            </a:endParaRPr>
          </a:p>
          <a:p>
            <a:r>
              <a:rPr lang="zh-CN" altLang="zh-CN" sz="1200" kern="1200" dirty="0" smtClean="0">
                <a:solidFill>
                  <a:schemeClr val="tx1"/>
                </a:solidFill>
                <a:effectLst/>
                <a:latin typeface="+mn-lt"/>
                <a:ea typeface="+mn-ea"/>
                <a:cs typeface="+mn-cs"/>
              </a:rPr>
              <a:t>充分发挥长江经济带航运联盟的平台作用，积极参与四川省、湖南省区域内港口资源整合的研究与洽谈；</a:t>
            </a:r>
            <a:r>
              <a:rPr lang="zh-CN" altLang="en-US" sz="1200" kern="1200" dirty="0" smtClean="0">
                <a:solidFill>
                  <a:schemeClr val="tx1"/>
                </a:solidFill>
                <a:effectLst/>
                <a:latin typeface="+mn-lt"/>
                <a:ea typeface="+mn-ea"/>
                <a:cs typeface="+mn-cs"/>
              </a:rPr>
              <a:t>完</a:t>
            </a:r>
            <a:r>
              <a:rPr lang="zh-CN" altLang="zh-CN" sz="1200" kern="1200" dirty="0" smtClean="0">
                <a:solidFill>
                  <a:schemeClr val="tx1"/>
                </a:solidFill>
                <a:effectLst/>
                <a:latin typeface="+mn-lt"/>
                <a:ea typeface="+mn-ea"/>
                <a:cs typeface="+mn-cs"/>
              </a:rPr>
              <a:t>成了长江支线平台的功能开发和试运行以及九江、重庆、武汉等港口与平台的对接；持续推进船舶标准化、长江沿线资源整合等相关工作，对长江经济带的服务能级不断提升。配合市有关部门成功举办了</a:t>
            </a:r>
            <a:r>
              <a:rPr lang="en-US" altLang="zh-CN" sz="1200" kern="1200" dirty="0" smtClean="0">
                <a:solidFill>
                  <a:schemeClr val="tx1"/>
                </a:solidFill>
                <a:effectLst/>
                <a:latin typeface="+mn-lt"/>
                <a:ea typeface="+mn-ea"/>
                <a:cs typeface="+mn-cs"/>
              </a:rPr>
              <a:t>2018</a:t>
            </a:r>
            <a:r>
              <a:rPr lang="zh-CN" altLang="zh-CN" sz="1200" kern="1200" dirty="0" smtClean="0">
                <a:solidFill>
                  <a:schemeClr val="tx1"/>
                </a:solidFill>
                <a:effectLst/>
                <a:latin typeface="+mn-lt"/>
                <a:ea typeface="+mn-ea"/>
                <a:cs typeface="+mn-cs"/>
              </a:rPr>
              <a:t>年“中国航海日”活动，其间集团向海丝沿线港航企业发出了</a:t>
            </a:r>
            <a:r>
              <a:rPr lang="en-US" altLang="zh-CN" sz="1200" kern="1200" dirty="0" smtClean="0">
                <a:solidFill>
                  <a:schemeClr val="tx1"/>
                </a:solidFill>
                <a:effectLst/>
                <a:latin typeface="+mn-lt"/>
                <a:ea typeface="+mn-ea"/>
                <a:cs typeface="+mn-cs"/>
              </a:rPr>
              <a:t>21</a:t>
            </a:r>
            <a:r>
              <a:rPr lang="zh-CN" altLang="zh-CN" sz="1200" kern="1200" dirty="0" smtClean="0">
                <a:solidFill>
                  <a:schemeClr val="tx1"/>
                </a:solidFill>
                <a:effectLst/>
                <a:latin typeface="+mn-lt"/>
                <a:ea typeface="+mn-ea"/>
                <a:cs typeface="+mn-cs"/>
              </a:rPr>
              <a:t>世纪海上丝绸之路港航合作倡议。</a:t>
            </a:r>
            <a:endParaRPr lang="en-US" altLang="zh-CN" sz="1200" kern="1200" dirty="0" smtClean="0">
              <a:solidFill>
                <a:schemeClr val="tx1"/>
              </a:solidFill>
              <a:effectLst/>
              <a:latin typeface="+mn-lt"/>
              <a:ea typeface="+mn-ea"/>
              <a:cs typeface="+mn-cs"/>
            </a:endParaRPr>
          </a:p>
          <a:p>
            <a:r>
              <a:rPr lang="zh-CN" altLang="zh-CN" sz="1200" kern="1200" dirty="0" smtClean="0">
                <a:solidFill>
                  <a:schemeClr val="tx1"/>
                </a:solidFill>
                <a:effectLst/>
                <a:latin typeface="+mn-lt"/>
                <a:ea typeface="+mn-ea"/>
                <a:cs typeface="+mn-cs"/>
              </a:rPr>
              <a:t>以色列海法新港项目正式开工建设，和以星公司就今后海法码头的业务协同发展达成战略合作协议；积极推进与中远海集团在海外相关港口项目上的合作，集团的国际化战略取得了新的进展。</a:t>
            </a:r>
          </a:p>
          <a:p>
            <a:r>
              <a:rPr lang="en-US" altLang="zh-CN" sz="1200" kern="1200" dirty="0" smtClean="0">
                <a:solidFill>
                  <a:schemeClr val="tx1"/>
                </a:solidFill>
                <a:effectLst/>
                <a:latin typeface="+mn-lt"/>
                <a:ea typeface="+mn-ea"/>
                <a:cs typeface="+mn-cs"/>
              </a:rPr>
              <a:t> </a:t>
            </a:r>
            <a:endParaRPr lang="zh-CN" altLang="zh-CN"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36</a:t>
            </a:fld>
            <a:endParaRPr lang="id-ID"/>
          </a:p>
        </p:txBody>
      </p:sp>
    </p:spTree>
    <p:extLst>
      <p:ext uri="{BB962C8B-B14F-4D97-AF65-F5344CB8AC3E}">
        <p14:creationId xmlns:p14="http://schemas.microsoft.com/office/powerpoint/2010/main" val="5632950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2E3536F2-51ED-4A29-9626-A5D9452F08C9}" type="slidenum">
              <a:rPr lang="id-ID" smtClean="0"/>
              <a:pPr/>
              <a:t>37</a:t>
            </a:fld>
            <a:endParaRPr lang="id-ID"/>
          </a:p>
        </p:txBody>
      </p:sp>
    </p:spTree>
    <p:extLst>
      <p:ext uri="{BB962C8B-B14F-4D97-AF65-F5344CB8AC3E}">
        <p14:creationId xmlns:p14="http://schemas.microsoft.com/office/powerpoint/2010/main" val="16092973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集团党委先后举办了</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学习党的十九大精神</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党性修养</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等专题培训班</a:t>
            </a:r>
            <a:r>
              <a:rPr lang="en-US" altLang="zh-CN" sz="1200" kern="1200" dirty="0" smtClean="0">
                <a:solidFill>
                  <a:schemeClr val="tx1"/>
                </a:solidFill>
                <a:effectLst/>
                <a:latin typeface="+mn-lt"/>
                <a:ea typeface="+mn-ea"/>
                <a:cs typeface="+mn-cs"/>
              </a:rPr>
              <a:t>7</a:t>
            </a:r>
            <a:r>
              <a:rPr lang="zh-CN" altLang="zh-CN" sz="1200" kern="1200" dirty="0" smtClean="0">
                <a:solidFill>
                  <a:schemeClr val="tx1"/>
                </a:solidFill>
                <a:effectLst/>
                <a:latin typeface="+mn-lt"/>
                <a:ea typeface="+mn-ea"/>
                <a:cs typeface="+mn-cs"/>
              </a:rPr>
              <a:t>期，培训领导人员</a:t>
            </a:r>
            <a:r>
              <a:rPr lang="en-US" altLang="zh-CN" sz="1200" kern="1200" dirty="0" smtClean="0">
                <a:solidFill>
                  <a:schemeClr val="tx1"/>
                </a:solidFill>
                <a:effectLst/>
                <a:latin typeface="+mn-lt"/>
                <a:ea typeface="+mn-ea"/>
                <a:cs typeface="+mn-cs"/>
              </a:rPr>
              <a:t>608</a:t>
            </a:r>
            <a:r>
              <a:rPr lang="zh-CN" altLang="zh-CN" sz="1200" kern="1200" dirty="0" smtClean="0">
                <a:solidFill>
                  <a:schemeClr val="tx1"/>
                </a:solidFill>
                <a:effectLst/>
                <a:latin typeface="+mn-lt"/>
                <a:ea typeface="+mn-ea"/>
                <a:cs typeface="+mn-cs"/>
              </a:rPr>
              <a:t>人次，部分党组织负责人还参加了市国资委</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万名书记进党校</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培训；</a:t>
            </a:r>
            <a:endParaRPr lang="en-US" altLang="zh-CN" sz="1200" kern="1200" dirty="0" smtClean="0">
              <a:solidFill>
                <a:schemeClr val="tx1"/>
              </a:solidFill>
              <a:effectLst/>
              <a:latin typeface="+mn-lt"/>
              <a:ea typeface="+mn-ea"/>
              <a:cs typeface="+mn-cs"/>
            </a:endParaRPr>
          </a:p>
          <a:p>
            <a:r>
              <a:rPr lang="zh-CN" altLang="zh-CN" sz="1200" kern="1200" dirty="0" smtClean="0">
                <a:solidFill>
                  <a:schemeClr val="tx1"/>
                </a:solidFill>
                <a:effectLst/>
                <a:latin typeface="+mn-lt"/>
                <a:ea typeface="+mn-ea"/>
                <a:cs typeface="+mn-cs"/>
              </a:rPr>
              <a:t>集团纪委连续</a:t>
            </a:r>
            <a:r>
              <a:rPr lang="en-US" altLang="zh-CN" sz="1200" kern="1200" dirty="0" smtClean="0">
                <a:solidFill>
                  <a:schemeClr val="tx1"/>
                </a:solidFill>
                <a:effectLst/>
                <a:latin typeface="+mn-lt"/>
                <a:ea typeface="+mn-ea"/>
                <a:cs typeface="+mn-cs"/>
              </a:rPr>
              <a:t>18</a:t>
            </a:r>
            <a:r>
              <a:rPr lang="zh-CN" altLang="zh-CN" sz="1200" kern="1200" dirty="0" smtClean="0">
                <a:solidFill>
                  <a:schemeClr val="tx1"/>
                </a:solidFill>
                <a:effectLst/>
                <a:latin typeface="+mn-lt"/>
                <a:ea typeface="+mn-ea"/>
                <a:cs typeface="+mn-cs"/>
              </a:rPr>
              <a:t>年开展</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领导人员作风专项整治</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、连续</a:t>
            </a:r>
            <a:r>
              <a:rPr lang="en-US" altLang="zh-CN" sz="1200" kern="1200" dirty="0" smtClean="0">
                <a:solidFill>
                  <a:schemeClr val="tx1"/>
                </a:solidFill>
                <a:effectLst/>
                <a:latin typeface="+mn-lt"/>
                <a:ea typeface="+mn-ea"/>
                <a:cs typeface="+mn-cs"/>
              </a:rPr>
              <a:t>19</a:t>
            </a:r>
            <a:r>
              <a:rPr lang="zh-CN" altLang="zh-CN" sz="1200" kern="1200" dirty="0" smtClean="0">
                <a:solidFill>
                  <a:schemeClr val="tx1"/>
                </a:solidFill>
                <a:effectLst/>
                <a:latin typeface="+mn-lt"/>
                <a:ea typeface="+mn-ea"/>
                <a:cs typeface="+mn-cs"/>
              </a:rPr>
              <a:t>年开展</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党风廉政教育月</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活动。</a:t>
            </a:r>
          </a:p>
          <a:p>
            <a:r>
              <a:rPr lang="zh-CN" altLang="zh-CN" sz="1200" kern="1200" dirty="0" smtClean="0">
                <a:solidFill>
                  <a:schemeClr val="tx1"/>
                </a:solidFill>
                <a:effectLst/>
                <a:latin typeface="+mn-lt"/>
                <a:ea typeface="+mn-ea"/>
                <a:cs typeface="+mn-cs"/>
              </a:rPr>
              <a:t>开展第二轮</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全体党员进党校</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培训，引导各级领导人员和广大党员不断夯实</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四个意识</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、坚定</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四个自信</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、坚决做到</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两个维护</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，在思想认识上与党中央保持高度一致。</a:t>
            </a:r>
            <a:r>
              <a:rPr lang="en-US" altLang="zh-CN" sz="1200" kern="1200" dirty="0" smtClean="0">
                <a:solidFill>
                  <a:schemeClr val="tx1"/>
                </a:solidFill>
                <a:effectLst/>
                <a:latin typeface="+mn-lt"/>
                <a:ea typeface="+mn-ea"/>
                <a:cs typeface="+mn-cs"/>
              </a:rPr>
              <a:t>45</a:t>
            </a:r>
            <a:r>
              <a:rPr lang="zh-CN" altLang="zh-CN" sz="1200" kern="1200" dirty="0" smtClean="0">
                <a:solidFill>
                  <a:schemeClr val="tx1"/>
                </a:solidFill>
                <a:effectLst/>
                <a:latin typeface="+mn-lt"/>
                <a:ea typeface="+mn-ea"/>
                <a:cs typeface="+mn-cs"/>
              </a:rPr>
              <a:t>家基层党组织、</a:t>
            </a:r>
            <a:r>
              <a:rPr lang="en-US" altLang="zh-CN" sz="1200" kern="1200" dirty="0" smtClean="0">
                <a:solidFill>
                  <a:schemeClr val="tx1"/>
                </a:solidFill>
                <a:effectLst/>
                <a:latin typeface="+mn-lt"/>
                <a:ea typeface="+mn-ea"/>
                <a:cs typeface="+mn-cs"/>
              </a:rPr>
              <a:t>5276</a:t>
            </a:r>
            <a:r>
              <a:rPr lang="zh-CN" altLang="zh-CN" sz="1200" kern="1200" dirty="0" smtClean="0">
                <a:solidFill>
                  <a:schemeClr val="tx1"/>
                </a:solidFill>
                <a:effectLst/>
                <a:latin typeface="+mn-lt"/>
                <a:ea typeface="+mn-ea"/>
                <a:cs typeface="+mn-cs"/>
              </a:rPr>
              <a:t>名党员参加。</a:t>
            </a:r>
          </a:p>
          <a:p>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38</a:t>
            </a:fld>
            <a:endParaRPr lang="id-ID"/>
          </a:p>
        </p:txBody>
      </p:sp>
    </p:spTree>
    <p:extLst>
      <p:ext uri="{BB962C8B-B14F-4D97-AF65-F5344CB8AC3E}">
        <p14:creationId xmlns:p14="http://schemas.microsoft.com/office/powerpoint/2010/main" val="13668034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坚持“四同步四对接”要求，把党的领导贯穿于公司治理全过程</a:t>
            </a:r>
          </a:p>
          <a:p>
            <a:r>
              <a:rPr lang="zh-CN" altLang="zh-CN" sz="1200" kern="1200" dirty="0" smtClean="0">
                <a:solidFill>
                  <a:schemeClr val="tx1"/>
                </a:solidFill>
                <a:effectLst/>
                <a:latin typeface="+mn-lt"/>
                <a:ea typeface="+mn-ea"/>
                <a:cs typeface="+mn-cs"/>
              </a:rPr>
              <a:t>全面完成了把党建工作要求写入《公司章程》工作。集团所涉及的全资、控股、参股等</a:t>
            </a:r>
            <a:r>
              <a:rPr lang="en-US" altLang="zh-CN" sz="1200" kern="1200" dirty="0" smtClean="0">
                <a:solidFill>
                  <a:schemeClr val="tx1"/>
                </a:solidFill>
                <a:effectLst/>
                <a:latin typeface="+mn-lt"/>
                <a:ea typeface="+mn-ea"/>
                <a:cs typeface="+mn-cs"/>
              </a:rPr>
              <a:t>23</a:t>
            </a:r>
            <a:r>
              <a:rPr lang="zh-CN" altLang="zh-CN" sz="1200" kern="1200" dirty="0" smtClean="0">
                <a:solidFill>
                  <a:schemeClr val="tx1"/>
                </a:solidFill>
                <a:effectLst/>
                <a:latin typeface="+mn-lt"/>
                <a:ea typeface="+mn-ea"/>
                <a:cs typeface="+mn-cs"/>
              </a:rPr>
              <a:t>家公司已全部完成。《章程》中明确党组织在公司治理中的职权、工作机构设置、人员配备；明确党组织负责人通过法定程序进入董事会、纪检组织负责人通过法定程序进入监事会等要求。</a:t>
            </a:r>
          </a:p>
          <a:p>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39</a:t>
            </a:fld>
            <a:endParaRPr lang="id-ID"/>
          </a:p>
        </p:txBody>
      </p:sp>
    </p:spTree>
    <p:extLst>
      <p:ext uri="{BB962C8B-B14F-4D97-AF65-F5344CB8AC3E}">
        <p14:creationId xmlns:p14="http://schemas.microsoft.com/office/powerpoint/2010/main" val="1366803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2E3536F2-51ED-4A29-9626-A5D9452F08C9}" type="slidenum">
              <a:rPr lang="id-ID" smtClean="0"/>
              <a:pPr/>
              <a:t>4</a:t>
            </a:fld>
            <a:endParaRPr lang="id-ID"/>
          </a:p>
        </p:txBody>
      </p:sp>
    </p:spTree>
    <p:extLst>
      <p:ext uri="{BB962C8B-B14F-4D97-AF65-F5344CB8AC3E}">
        <p14:creationId xmlns:p14="http://schemas.microsoft.com/office/powerpoint/2010/main" val="13514727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全面落实了党委会议事规则和前置程序：</a:t>
            </a:r>
          </a:p>
          <a:p>
            <a:r>
              <a:rPr lang="zh-CN" altLang="zh-CN" sz="1200" kern="1200" dirty="0" smtClean="0">
                <a:solidFill>
                  <a:schemeClr val="tx1"/>
                </a:solidFill>
                <a:effectLst/>
                <a:latin typeface="+mn-lt"/>
                <a:ea typeface="+mn-ea"/>
                <a:cs typeface="+mn-cs"/>
              </a:rPr>
              <a:t>前置程序：企业重大决策事项，先经党委会集体讨论后，再提交总裁（经理）办公会讨论。</a:t>
            </a:r>
          </a:p>
          <a:p>
            <a:r>
              <a:rPr lang="zh-CN" altLang="zh-CN" sz="1200" kern="1200" dirty="0" smtClean="0">
                <a:solidFill>
                  <a:schemeClr val="tx1"/>
                </a:solidFill>
                <a:effectLst/>
                <a:latin typeface="+mn-lt"/>
                <a:ea typeface="+mn-ea"/>
                <a:cs typeface="+mn-cs"/>
              </a:rPr>
              <a:t>党委会议事规则：每季度专题研究</a:t>
            </a:r>
            <a:r>
              <a:rPr lang="en-US" altLang="zh-CN" sz="1200" kern="1200" dirty="0" smtClean="0">
                <a:solidFill>
                  <a:schemeClr val="tx1"/>
                </a:solidFill>
                <a:effectLst/>
                <a:latin typeface="+mn-lt"/>
                <a:ea typeface="+mn-ea"/>
                <a:cs typeface="+mn-cs"/>
              </a:rPr>
              <a:t>1</a:t>
            </a:r>
            <a:r>
              <a:rPr lang="zh-CN" altLang="zh-CN" sz="1200" kern="1200" dirty="0" smtClean="0">
                <a:solidFill>
                  <a:schemeClr val="tx1"/>
                </a:solidFill>
                <a:effectLst/>
                <a:latin typeface="+mn-lt"/>
                <a:ea typeface="+mn-ea"/>
                <a:cs typeface="+mn-cs"/>
              </a:rPr>
              <a:t>次纪检和党风廉政建设、意识形态工作，每半年听取研究党建、纪检、群团、意识形态工作情况，并按规定范围进行通报。</a:t>
            </a:r>
          </a:p>
          <a:p>
            <a:r>
              <a:rPr lang="zh-CN" altLang="zh-CN" sz="1200" kern="1200" dirty="0" smtClean="0">
                <a:solidFill>
                  <a:schemeClr val="tx1"/>
                </a:solidFill>
                <a:effectLst/>
                <a:latin typeface="+mn-lt"/>
                <a:ea typeface="+mn-ea"/>
                <a:cs typeface="+mn-cs"/>
              </a:rPr>
              <a:t>据统计，</a:t>
            </a:r>
            <a:r>
              <a:rPr lang="en-US" altLang="zh-CN" sz="1200" kern="1200" dirty="0" smtClean="0">
                <a:solidFill>
                  <a:schemeClr val="tx1"/>
                </a:solidFill>
                <a:effectLst/>
                <a:latin typeface="+mn-lt"/>
                <a:ea typeface="+mn-ea"/>
                <a:cs typeface="+mn-cs"/>
              </a:rPr>
              <a:t>2018</a:t>
            </a:r>
            <a:r>
              <a:rPr lang="zh-CN" altLang="zh-CN" sz="1200" kern="1200" dirty="0" smtClean="0">
                <a:solidFill>
                  <a:schemeClr val="tx1"/>
                </a:solidFill>
                <a:effectLst/>
                <a:latin typeface="+mn-lt"/>
                <a:ea typeface="+mn-ea"/>
                <a:cs typeface="+mn-cs"/>
              </a:rPr>
              <a:t>年基层各单位召开党委（总支委、支委）会达</a:t>
            </a:r>
            <a:r>
              <a:rPr lang="en-US" altLang="zh-CN" sz="1200" kern="1200" dirty="0" smtClean="0">
                <a:solidFill>
                  <a:schemeClr val="tx1"/>
                </a:solidFill>
                <a:effectLst/>
                <a:latin typeface="+mn-lt"/>
                <a:ea typeface="+mn-ea"/>
                <a:cs typeface="+mn-cs"/>
              </a:rPr>
              <a:t>1300</a:t>
            </a:r>
            <a:r>
              <a:rPr lang="zh-CN" altLang="zh-CN" sz="1200" kern="1200" dirty="0" smtClean="0">
                <a:solidFill>
                  <a:schemeClr val="tx1"/>
                </a:solidFill>
                <a:effectLst/>
                <a:latin typeface="+mn-lt"/>
                <a:ea typeface="+mn-ea"/>
                <a:cs typeface="+mn-cs"/>
              </a:rPr>
              <a:t>余次，落实前置程序</a:t>
            </a:r>
            <a:r>
              <a:rPr lang="en-US" altLang="zh-CN" sz="1200" kern="1200" dirty="0" smtClean="0">
                <a:solidFill>
                  <a:schemeClr val="tx1"/>
                </a:solidFill>
                <a:effectLst/>
                <a:latin typeface="+mn-lt"/>
                <a:ea typeface="+mn-ea"/>
                <a:cs typeface="+mn-cs"/>
              </a:rPr>
              <a:t>726</a:t>
            </a:r>
            <a:r>
              <a:rPr lang="zh-CN" altLang="zh-CN" sz="1200" kern="1200" dirty="0" smtClean="0">
                <a:solidFill>
                  <a:schemeClr val="tx1"/>
                </a:solidFill>
                <a:effectLst/>
                <a:latin typeface="+mn-lt"/>
                <a:ea typeface="+mn-ea"/>
                <a:cs typeface="+mn-cs"/>
              </a:rPr>
              <a:t>次，党组织的领导核心和政治核心作用得到了有效发挥。</a:t>
            </a:r>
          </a:p>
        </p:txBody>
      </p:sp>
      <p:sp>
        <p:nvSpPr>
          <p:cNvPr id="4" name="灯片编号占位符 3"/>
          <p:cNvSpPr>
            <a:spLocks noGrp="1"/>
          </p:cNvSpPr>
          <p:nvPr>
            <p:ph type="sldNum" sz="quarter" idx="5"/>
          </p:nvPr>
        </p:nvSpPr>
        <p:spPr/>
        <p:txBody>
          <a:bodyPr/>
          <a:lstStyle/>
          <a:p>
            <a:fld id="{2E3536F2-51ED-4A29-9626-A5D9452F08C9}" type="slidenum">
              <a:rPr lang="id-ID" smtClean="0"/>
              <a:pPr/>
              <a:t>40</a:t>
            </a:fld>
            <a:endParaRPr lang="id-ID"/>
          </a:p>
        </p:txBody>
      </p:sp>
    </p:spTree>
    <p:extLst>
      <p:ext uri="{BB962C8B-B14F-4D97-AF65-F5344CB8AC3E}">
        <p14:creationId xmlns:p14="http://schemas.microsoft.com/office/powerpoint/2010/main" val="13798271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健全季度党建督查工作机制，党建责任得到进一步落实：</a:t>
            </a:r>
          </a:p>
          <a:p>
            <a:r>
              <a:rPr lang="zh-CN" altLang="zh-CN" sz="1200" kern="1200" dirty="0" smtClean="0">
                <a:solidFill>
                  <a:schemeClr val="tx1"/>
                </a:solidFill>
                <a:effectLst/>
                <a:latin typeface="+mn-lt"/>
                <a:ea typeface="+mn-ea"/>
                <a:cs typeface="+mn-cs"/>
              </a:rPr>
              <a:t>对各单位党建工作开展季度督查和年度考评，落实了</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报双帐</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制度，编发《党支部书记应知应会</a:t>
            </a:r>
            <a:r>
              <a:rPr lang="en-US" altLang="zh-CN" sz="1200" kern="1200" dirty="0" smtClean="0">
                <a:solidFill>
                  <a:schemeClr val="tx1"/>
                </a:solidFill>
                <a:effectLst/>
                <a:latin typeface="+mn-lt"/>
                <a:ea typeface="+mn-ea"/>
                <a:cs typeface="+mn-cs"/>
              </a:rPr>
              <a:t>100</a:t>
            </a:r>
            <a:r>
              <a:rPr lang="zh-CN" altLang="zh-CN" sz="1200" kern="1200" dirty="0" smtClean="0">
                <a:solidFill>
                  <a:schemeClr val="tx1"/>
                </a:solidFill>
                <a:effectLst/>
                <a:latin typeface="+mn-lt"/>
                <a:ea typeface="+mn-ea"/>
                <a:cs typeface="+mn-cs"/>
              </a:rPr>
              <a:t>问》，并先后举办党委工作部门负责人、组织干部、入党积极分子和党支部书记培训班，提升了党建制度知晓率和</a:t>
            </a:r>
            <a:r>
              <a:rPr lang="zh-CN" altLang="zh-CN" sz="1200" kern="1200" smtClean="0">
                <a:solidFill>
                  <a:schemeClr val="tx1"/>
                </a:solidFill>
                <a:effectLst/>
                <a:latin typeface="+mn-lt"/>
                <a:ea typeface="+mn-ea"/>
                <a:cs typeface="+mn-cs"/>
              </a:rPr>
              <a:t>执行力。</a:t>
            </a:r>
            <a:endParaRPr lang="zh-CN" altLang="zh-CN" sz="1200" kern="1200" dirty="0" smtClean="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2E3536F2-51ED-4A29-9626-A5D9452F08C9}" type="slidenum">
              <a:rPr lang="id-ID" smtClean="0"/>
              <a:pPr/>
              <a:t>41</a:t>
            </a:fld>
            <a:endParaRPr lang="id-ID"/>
          </a:p>
        </p:txBody>
      </p:sp>
    </p:spTree>
    <p:extLst>
      <p:ext uri="{BB962C8B-B14F-4D97-AF65-F5344CB8AC3E}">
        <p14:creationId xmlns:p14="http://schemas.microsoft.com/office/powerpoint/2010/main" val="9647326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推进“四责协同”机制建设。集团共制定党委主体责任</a:t>
            </a:r>
            <a:r>
              <a:rPr lang="en-US" altLang="zh-CN" sz="1200" kern="1200" dirty="0" smtClean="0">
                <a:solidFill>
                  <a:schemeClr val="tx1"/>
                </a:solidFill>
                <a:effectLst/>
                <a:latin typeface="+mn-lt"/>
                <a:ea typeface="+mn-ea"/>
                <a:cs typeface="+mn-cs"/>
              </a:rPr>
              <a:t>40</a:t>
            </a:r>
            <a:r>
              <a:rPr lang="zh-CN" altLang="zh-CN" sz="1200" kern="1200" dirty="0" smtClean="0">
                <a:solidFill>
                  <a:schemeClr val="tx1"/>
                </a:solidFill>
                <a:effectLst/>
                <a:latin typeface="+mn-lt"/>
                <a:ea typeface="+mn-ea"/>
                <a:cs typeface="+mn-cs"/>
              </a:rPr>
              <a:t>条，纪委监督责任</a:t>
            </a:r>
            <a:r>
              <a:rPr lang="en-US" altLang="zh-CN" sz="1200" kern="1200" dirty="0" smtClean="0">
                <a:solidFill>
                  <a:schemeClr val="tx1"/>
                </a:solidFill>
                <a:effectLst/>
                <a:latin typeface="+mn-lt"/>
                <a:ea typeface="+mn-ea"/>
                <a:cs typeface="+mn-cs"/>
              </a:rPr>
              <a:t>33</a:t>
            </a:r>
            <a:r>
              <a:rPr lang="zh-CN" altLang="zh-CN" sz="1200" kern="1200" dirty="0" smtClean="0">
                <a:solidFill>
                  <a:schemeClr val="tx1"/>
                </a:solidFill>
                <a:effectLst/>
                <a:latin typeface="+mn-lt"/>
                <a:ea typeface="+mn-ea"/>
                <a:cs typeface="+mn-cs"/>
              </a:rPr>
              <a:t>条，领导班子</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一岗双责</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责任</a:t>
            </a:r>
            <a:r>
              <a:rPr lang="en-US" altLang="zh-CN" sz="1200" kern="1200" dirty="0" smtClean="0">
                <a:solidFill>
                  <a:schemeClr val="tx1"/>
                </a:solidFill>
                <a:effectLst/>
                <a:latin typeface="+mn-lt"/>
                <a:ea typeface="+mn-ea"/>
                <a:cs typeface="+mn-cs"/>
              </a:rPr>
              <a:t>12</a:t>
            </a:r>
            <a:r>
              <a:rPr lang="zh-CN" altLang="zh-CN" sz="1200" kern="1200" dirty="0" smtClean="0">
                <a:solidFill>
                  <a:schemeClr val="tx1"/>
                </a:solidFill>
                <a:effectLst/>
                <a:latin typeface="+mn-lt"/>
                <a:ea typeface="+mn-ea"/>
                <a:cs typeface="+mn-cs"/>
              </a:rPr>
              <a:t>条，基层单位对照集团党委四个责任清单，积极细化完善个性化责任清单，使</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四责协同</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机制得到了进一步落实。</a:t>
            </a:r>
            <a:endParaRPr lang="en-US" altLang="zh-CN" sz="1200" kern="1200" dirty="0" smtClean="0">
              <a:solidFill>
                <a:schemeClr val="tx1"/>
              </a:solidFill>
              <a:effectLst/>
              <a:latin typeface="+mn-lt"/>
              <a:ea typeface="+mn-ea"/>
              <a:cs typeface="+mn-cs"/>
            </a:endParaRPr>
          </a:p>
          <a:p>
            <a:r>
              <a:rPr lang="zh-CN" altLang="zh-CN" sz="1200" kern="1200" dirty="0" smtClean="0">
                <a:solidFill>
                  <a:schemeClr val="tx1"/>
                </a:solidFill>
                <a:effectLst/>
                <a:latin typeface="+mn-lt"/>
                <a:ea typeface="+mn-ea"/>
                <a:cs typeface="+mn-cs"/>
              </a:rPr>
              <a:t>去年</a:t>
            </a:r>
            <a:r>
              <a:rPr lang="en-US" altLang="zh-CN" sz="1200" kern="1200" dirty="0" smtClean="0">
                <a:solidFill>
                  <a:schemeClr val="tx1"/>
                </a:solidFill>
                <a:effectLst/>
                <a:latin typeface="+mn-lt"/>
                <a:ea typeface="+mn-ea"/>
                <a:cs typeface="+mn-cs"/>
              </a:rPr>
              <a:t>8</a:t>
            </a:r>
            <a:r>
              <a:rPr lang="zh-CN" altLang="zh-CN" sz="1200" kern="1200" dirty="0" smtClean="0">
                <a:solidFill>
                  <a:schemeClr val="tx1"/>
                </a:solidFill>
                <a:effectLst/>
                <a:latin typeface="+mn-lt"/>
                <a:ea typeface="+mn-ea"/>
                <a:cs typeface="+mn-cs"/>
              </a:rPr>
              <a:t>月</a:t>
            </a:r>
            <a:r>
              <a:rPr lang="en-US" altLang="zh-CN" sz="1200" kern="1200" dirty="0" smtClean="0">
                <a:solidFill>
                  <a:schemeClr val="tx1"/>
                </a:solidFill>
                <a:effectLst/>
                <a:latin typeface="+mn-lt"/>
                <a:ea typeface="+mn-ea"/>
                <a:cs typeface="+mn-cs"/>
              </a:rPr>
              <a:t>10</a:t>
            </a:r>
            <a:r>
              <a:rPr lang="zh-CN" altLang="zh-CN" sz="1200" kern="1200" dirty="0" smtClean="0">
                <a:solidFill>
                  <a:schemeClr val="tx1"/>
                </a:solidFill>
                <a:effectLst/>
                <a:latin typeface="+mn-lt"/>
                <a:ea typeface="+mn-ea"/>
                <a:cs typeface="+mn-cs"/>
              </a:rPr>
              <a:t>日，集团召开干部大会，进一步明示了</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七个不得</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的纪律要求。</a:t>
            </a:r>
            <a:endParaRPr lang="en-US" altLang="zh-CN" sz="1200" kern="1200" dirty="0" smtClean="0">
              <a:solidFill>
                <a:schemeClr val="tx1"/>
              </a:solidFill>
              <a:effectLst/>
              <a:latin typeface="+mn-lt"/>
              <a:ea typeface="+mn-ea"/>
              <a:cs typeface="+mn-cs"/>
            </a:endParaRPr>
          </a:p>
          <a:p>
            <a:r>
              <a:rPr lang="zh-CN" altLang="zh-CN" sz="1200" kern="1200" dirty="0" smtClean="0">
                <a:solidFill>
                  <a:schemeClr val="tx1"/>
                </a:solidFill>
                <a:effectLst/>
                <a:latin typeface="+mn-lt"/>
                <a:ea typeface="+mn-ea"/>
                <a:cs typeface="+mn-cs"/>
              </a:rPr>
              <a:t>截至去年末，集团共处置问题线索</a:t>
            </a:r>
            <a:r>
              <a:rPr lang="en-US" altLang="zh-CN" sz="1200" kern="1200" dirty="0" smtClean="0">
                <a:solidFill>
                  <a:schemeClr val="tx1"/>
                </a:solidFill>
                <a:effectLst/>
                <a:latin typeface="+mn-lt"/>
                <a:ea typeface="+mn-ea"/>
                <a:cs typeface="+mn-cs"/>
              </a:rPr>
              <a:t>33</a:t>
            </a:r>
            <a:r>
              <a:rPr lang="zh-CN" altLang="zh-CN" sz="1200" kern="1200" dirty="0" smtClean="0">
                <a:solidFill>
                  <a:schemeClr val="tx1"/>
                </a:solidFill>
                <a:effectLst/>
                <a:latin typeface="+mn-lt"/>
                <a:ea typeface="+mn-ea"/>
                <a:cs typeface="+mn-cs"/>
              </a:rPr>
              <a:t>件次，立案查处违纪案件</a:t>
            </a:r>
            <a:r>
              <a:rPr lang="en-US" altLang="zh-CN" sz="1200" kern="1200" dirty="0" smtClean="0">
                <a:solidFill>
                  <a:schemeClr val="tx1"/>
                </a:solidFill>
                <a:effectLst/>
                <a:latin typeface="+mn-lt"/>
                <a:ea typeface="+mn-ea"/>
                <a:cs typeface="+mn-cs"/>
              </a:rPr>
              <a:t>6</a:t>
            </a:r>
            <a:r>
              <a:rPr lang="zh-CN" altLang="zh-CN" sz="1200" kern="1200" dirty="0" smtClean="0">
                <a:solidFill>
                  <a:schemeClr val="tx1"/>
                </a:solidFill>
                <a:effectLst/>
                <a:latin typeface="+mn-lt"/>
                <a:ea typeface="+mn-ea"/>
                <a:cs typeface="+mn-cs"/>
              </a:rPr>
              <a:t>件次，分别采取谈话提醒</a:t>
            </a:r>
            <a:r>
              <a:rPr lang="en-US" altLang="zh-CN" sz="1200" kern="1200" dirty="0" smtClean="0">
                <a:solidFill>
                  <a:schemeClr val="tx1"/>
                </a:solidFill>
                <a:effectLst/>
                <a:latin typeface="+mn-lt"/>
                <a:ea typeface="+mn-ea"/>
                <a:cs typeface="+mn-cs"/>
              </a:rPr>
              <a:t>105</a:t>
            </a:r>
            <a:r>
              <a:rPr lang="zh-CN" altLang="zh-CN" sz="1200" kern="1200" dirty="0" smtClean="0">
                <a:solidFill>
                  <a:schemeClr val="tx1"/>
                </a:solidFill>
                <a:effectLst/>
                <a:latin typeface="+mn-lt"/>
                <a:ea typeface="+mn-ea"/>
                <a:cs typeface="+mn-cs"/>
              </a:rPr>
              <a:t>人次、批评教育</a:t>
            </a:r>
            <a:r>
              <a:rPr lang="en-US" altLang="zh-CN" sz="1200" kern="1200" dirty="0" smtClean="0">
                <a:solidFill>
                  <a:schemeClr val="tx1"/>
                </a:solidFill>
                <a:effectLst/>
                <a:latin typeface="+mn-lt"/>
                <a:ea typeface="+mn-ea"/>
                <a:cs typeface="+mn-cs"/>
              </a:rPr>
              <a:t>4</a:t>
            </a:r>
            <a:r>
              <a:rPr lang="zh-CN" altLang="zh-CN" sz="1200" kern="1200" dirty="0" smtClean="0">
                <a:solidFill>
                  <a:schemeClr val="tx1"/>
                </a:solidFill>
                <a:effectLst/>
                <a:latin typeface="+mn-lt"/>
                <a:ea typeface="+mn-ea"/>
                <a:cs typeface="+mn-cs"/>
              </a:rPr>
              <a:t>人次和诫勉谈话</a:t>
            </a:r>
            <a:r>
              <a:rPr lang="en-US" altLang="zh-CN" sz="1200" kern="1200" dirty="0" smtClean="0">
                <a:solidFill>
                  <a:schemeClr val="tx1"/>
                </a:solidFill>
                <a:effectLst/>
                <a:latin typeface="+mn-lt"/>
                <a:ea typeface="+mn-ea"/>
                <a:cs typeface="+mn-cs"/>
              </a:rPr>
              <a:t>12</a:t>
            </a:r>
            <a:r>
              <a:rPr lang="zh-CN" altLang="zh-CN" sz="1200" kern="1200" dirty="0" smtClean="0">
                <a:solidFill>
                  <a:schemeClr val="tx1"/>
                </a:solidFill>
                <a:effectLst/>
                <a:latin typeface="+mn-lt"/>
                <a:ea typeface="+mn-ea"/>
                <a:cs typeface="+mn-cs"/>
              </a:rPr>
              <a:t>人次，开除党籍</a:t>
            </a:r>
            <a:r>
              <a:rPr lang="en-US" altLang="zh-CN" sz="1200" kern="1200" dirty="0" smtClean="0">
                <a:solidFill>
                  <a:schemeClr val="tx1"/>
                </a:solidFill>
                <a:effectLst/>
                <a:latin typeface="+mn-lt"/>
                <a:ea typeface="+mn-ea"/>
                <a:cs typeface="+mn-cs"/>
              </a:rPr>
              <a:t>1</a:t>
            </a:r>
            <a:r>
              <a:rPr lang="zh-CN" altLang="zh-CN" sz="1200" kern="1200" dirty="0" smtClean="0">
                <a:solidFill>
                  <a:schemeClr val="tx1"/>
                </a:solidFill>
                <a:effectLst/>
                <a:latin typeface="+mn-lt"/>
                <a:ea typeface="+mn-ea"/>
                <a:cs typeface="+mn-cs"/>
              </a:rPr>
              <a:t>人次，党内严重警告、行政记大过</a:t>
            </a:r>
            <a:r>
              <a:rPr lang="en-US" altLang="zh-CN" sz="1200" kern="1200" dirty="0" smtClean="0">
                <a:solidFill>
                  <a:schemeClr val="tx1"/>
                </a:solidFill>
                <a:effectLst/>
                <a:latin typeface="+mn-lt"/>
                <a:ea typeface="+mn-ea"/>
                <a:cs typeface="+mn-cs"/>
              </a:rPr>
              <a:t>1</a:t>
            </a:r>
            <a:r>
              <a:rPr lang="zh-CN" altLang="zh-CN" sz="1200" kern="1200" dirty="0" smtClean="0">
                <a:solidFill>
                  <a:schemeClr val="tx1"/>
                </a:solidFill>
                <a:effectLst/>
                <a:latin typeface="+mn-lt"/>
                <a:ea typeface="+mn-ea"/>
                <a:cs typeface="+mn-cs"/>
              </a:rPr>
              <a:t>人次，党内警告并调离岗位</a:t>
            </a:r>
            <a:r>
              <a:rPr lang="en-US" altLang="zh-CN" sz="1200" kern="1200" dirty="0" smtClean="0">
                <a:solidFill>
                  <a:schemeClr val="tx1"/>
                </a:solidFill>
                <a:effectLst/>
                <a:latin typeface="+mn-lt"/>
                <a:ea typeface="+mn-ea"/>
                <a:cs typeface="+mn-cs"/>
              </a:rPr>
              <a:t>1</a:t>
            </a:r>
            <a:r>
              <a:rPr lang="zh-CN" altLang="zh-CN" sz="1200" kern="1200" dirty="0" smtClean="0">
                <a:solidFill>
                  <a:schemeClr val="tx1"/>
                </a:solidFill>
                <a:effectLst/>
                <a:latin typeface="+mn-lt"/>
                <a:ea typeface="+mn-ea"/>
                <a:cs typeface="+mn-cs"/>
              </a:rPr>
              <a:t>人，党内警告</a:t>
            </a:r>
            <a:r>
              <a:rPr lang="en-US" altLang="zh-CN" sz="1200" kern="1200" dirty="0" smtClean="0">
                <a:solidFill>
                  <a:schemeClr val="tx1"/>
                </a:solidFill>
                <a:effectLst/>
                <a:latin typeface="+mn-lt"/>
                <a:ea typeface="+mn-ea"/>
                <a:cs typeface="+mn-cs"/>
              </a:rPr>
              <a:t>3</a:t>
            </a:r>
            <a:r>
              <a:rPr lang="zh-CN" altLang="zh-CN" sz="1200" kern="1200" dirty="0" smtClean="0">
                <a:solidFill>
                  <a:schemeClr val="tx1"/>
                </a:solidFill>
                <a:effectLst/>
                <a:latin typeface="+mn-lt"/>
                <a:ea typeface="+mn-ea"/>
                <a:cs typeface="+mn-cs"/>
              </a:rPr>
              <a:t>人次。</a:t>
            </a:r>
          </a:p>
          <a:p>
            <a:endParaRPr lang="zh-CN" altLang="en-US" dirty="0" smtClean="0"/>
          </a:p>
          <a:p>
            <a:endParaRPr lang="zh-CN" altLang="zh-CN" sz="1200" kern="1200" dirty="0" smtClean="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2E3536F2-51ED-4A29-9626-A5D9452F08C9}" type="slidenum">
              <a:rPr lang="id-ID" smtClean="0"/>
              <a:pPr/>
              <a:t>42</a:t>
            </a:fld>
            <a:endParaRPr lang="id-ID"/>
          </a:p>
        </p:txBody>
      </p:sp>
    </p:spTree>
    <p:extLst>
      <p:ext uri="{BB962C8B-B14F-4D97-AF65-F5344CB8AC3E}">
        <p14:creationId xmlns:p14="http://schemas.microsoft.com/office/powerpoint/2010/main" val="13668034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smtClean="0">
                <a:solidFill>
                  <a:schemeClr val="tx1"/>
                </a:solidFill>
                <a:latin typeface="+mn-lt"/>
                <a:ea typeface="+mn-ea"/>
                <a:cs typeface="+mn-cs"/>
              </a:rPr>
              <a:t>按期实施基层党组织换届工作，</a:t>
            </a:r>
            <a:r>
              <a:rPr lang="en-US" altLang="zh-CN" sz="1200" kern="1200" smtClean="0">
                <a:solidFill>
                  <a:schemeClr val="tx1"/>
                </a:solidFill>
                <a:latin typeface="+mn-lt"/>
                <a:ea typeface="+mn-ea"/>
                <a:cs typeface="+mn-cs"/>
              </a:rPr>
              <a:t>18</a:t>
            </a:r>
            <a:r>
              <a:rPr lang="zh-CN" altLang="zh-CN" sz="1200" kern="1200" smtClean="0">
                <a:solidFill>
                  <a:schemeClr val="tx1"/>
                </a:solidFill>
                <a:latin typeface="+mn-lt"/>
                <a:ea typeface="+mn-ea"/>
                <a:cs typeface="+mn-cs"/>
              </a:rPr>
              <a:t>家二级单位党组织和</a:t>
            </a:r>
            <a:r>
              <a:rPr lang="en-US" altLang="zh-CN" sz="1200" kern="1200" smtClean="0">
                <a:solidFill>
                  <a:schemeClr val="tx1"/>
                </a:solidFill>
                <a:latin typeface="+mn-lt"/>
                <a:ea typeface="+mn-ea"/>
                <a:cs typeface="+mn-cs"/>
              </a:rPr>
              <a:t>38</a:t>
            </a:r>
            <a:r>
              <a:rPr lang="zh-CN" altLang="zh-CN" sz="1200" kern="1200" smtClean="0">
                <a:solidFill>
                  <a:schemeClr val="tx1"/>
                </a:solidFill>
                <a:latin typeface="+mn-lt"/>
                <a:ea typeface="+mn-ea"/>
                <a:cs typeface="+mn-cs"/>
              </a:rPr>
              <a:t>个基层党支部通过公推直选高质量地完成了换届改选工作，投票选举产生党委、纪委班子成员。</a:t>
            </a:r>
          </a:p>
          <a:p>
            <a:r>
              <a:rPr lang="zh-CN" altLang="zh-CN" sz="1200" kern="1200" smtClean="0">
                <a:solidFill>
                  <a:schemeClr val="tx1"/>
                </a:solidFill>
                <a:latin typeface="+mn-lt"/>
                <a:ea typeface="+mn-ea"/>
                <a:cs typeface="+mn-cs"/>
              </a:rPr>
              <a:t>明确符合条件的总经理兼任党组织副书记；明确新提拔的基层领导人员原则上要经过党支部书记岗位的历练。</a:t>
            </a:r>
          </a:p>
          <a:p>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43</a:t>
            </a:fld>
            <a:endParaRPr lang="id-ID"/>
          </a:p>
        </p:txBody>
      </p:sp>
    </p:spTree>
    <p:extLst>
      <p:ext uri="{BB962C8B-B14F-4D97-AF65-F5344CB8AC3E}">
        <p14:creationId xmlns:p14="http://schemas.microsoft.com/office/powerpoint/2010/main" val="13668034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smtClean="0">
                <a:solidFill>
                  <a:schemeClr val="tx1"/>
                </a:solidFill>
                <a:latin typeface="+mn-lt"/>
                <a:ea typeface="+mn-ea"/>
                <a:cs typeface="+mn-cs"/>
              </a:rPr>
              <a:t>“有人做”：</a:t>
            </a:r>
          </a:p>
          <a:p>
            <a:r>
              <a:rPr lang="zh-CN" altLang="zh-CN" sz="1200" kern="1200" smtClean="0">
                <a:solidFill>
                  <a:schemeClr val="tx1"/>
                </a:solidFill>
                <a:latin typeface="+mn-lt"/>
                <a:ea typeface="+mn-ea"/>
                <a:cs typeface="+mn-cs"/>
              </a:rPr>
              <a:t>目前集团共有专职党支部书记</a:t>
            </a:r>
            <a:r>
              <a:rPr lang="en-US" altLang="zh-CN" sz="1200" kern="1200" smtClean="0">
                <a:solidFill>
                  <a:schemeClr val="tx1"/>
                </a:solidFill>
                <a:latin typeface="+mn-lt"/>
                <a:ea typeface="+mn-ea"/>
                <a:cs typeface="+mn-cs"/>
              </a:rPr>
              <a:t>170</a:t>
            </a:r>
            <a:r>
              <a:rPr lang="zh-CN" altLang="zh-CN" sz="1200" kern="1200" smtClean="0">
                <a:solidFill>
                  <a:schemeClr val="tx1"/>
                </a:solidFill>
                <a:latin typeface="+mn-lt"/>
                <a:ea typeface="+mn-ea"/>
                <a:cs typeface="+mn-cs"/>
              </a:rPr>
              <a:t>名，占支部书记总数的</a:t>
            </a:r>
            <a:r>
              <a:rPr lang="en-US" altLang="zh-CN" sz="1200" kern="1200" smtClean="0">
                <a:solidFill>
                  <a:schemeClr val="tx1"/>
                </a:solidFill>
                <a:latin typeface="+mn-lt"/>
                <a:ea typeface="+mn-ea"/>
                <a:cs typeface="+mn-cs"/>
              </a:rPr>
              <a:t>50.6%</a:t>
            </a:r>
            <a:r>
              <a:rPr lang="zh-CN" altLang="zh-CN" sz="1200" kern="1200" smtClean="0">
                <a:solidFill>
                  <a:schemeClr val="tx1"/>
                </a:solidFill>
                <a:latin typeface="+mn-lt"/>
                <a:ea typeface="+mn-ea"/>
                <a:cs typeface="+mn-cs"/>
              </a:rPr>
              <a:t>。</a:t>
            </a:r>
          </a:p>
          <a:p>
            <a:r>
              <a:rPr lang="zh-CN" altLang="zh-CN" sz="1200" kern="1200" smtClean="0">
                <a:solidFill>
                  <a:schemeClr val="tx1"/>
                </a:solidFill>
                <a:latin typeface="+mn-lt"/>
                <a:ea typeface="+mn-ea"/>
                <a:cs typeface="+mn-cs"/>
              </a:rPr>
              <a:t>“有经费”：</a:t>
            </a:r>
          </a:p>
          <a:p>
            <a:r>
              <a:rPr lang="zh-CN" altLang="zh-CN" sz="1200" kern="1200" smtClean="0">
                <a:solidFill>
                  <a:schemeClr val="tx1"/>
                </a:solidFill>
                <a:latin typeface="+mn-lt"/>
                <a:ea typeface="+mn-ea"/>
                <a:cs typeface="+mn-cs"/>
              </a:rPr>
              <a:t>各单位全部按照年度工资总额的</a:t>
            </a:r>
            <a:r>
              <a:rPr lang="en-US" altLang="zh-CN" sz="1200" kern="1200" smtClean="0">
                <a:solidFill>
                  <a:schemeClr val="tx1"/>
                </a:solidFill>
                <a:latin typeface="+mn-lt"/>
                <a:ea typeface="+mn-ea"/>
                <a:cs typeface="+mn-cs"/>
              </a:rPr>
              <a:t>3‰</a:t>
            </a:r>
            <a:r>
              <a:rPr lang="zh-CN" altLang="zh-CN" sz="1200" kern="1200" smtClean="0">
                <a:solidFill>
                  <a:schemeClr val="tx1"/>
                </a:solidFill>
                <a:latin typeface="+mn-lt"/>
                <a:ea typeface="+mn-ea"/>
                <a:cs typeface="+mn-cs"/>
              </a:rPr>
              <a:t>—</a:t>
            </a:r>
            <a:r>
              <a:rPr lang="en-US" altLang="zh-CN" sz="1200" kern="1200" smtClean="0">
                <a:solidFill>
                  <a:schemeClr val="tx1"/>
                </a:solidFill>
                <a:latin typeface="+mn-lt"/>
                <a:ea typeface="+mn-ea"/>
                <a:cs typeface="+mn-cs"/>
              </a:rPr>
              <a:t>5‰</a:t>
            </a:r>
            <a:r>
              <a:rPr lang="zh-CN" altLang="zh-CN" sz="1200" kern="1200" smtClean="0">
                <a:solidFill>
                  <a:schemeClr val="tx1"/>
                </a:solidFill>
                <a:latin typeface="+mn-lt"/>
                <a:ea typeface="+mn-ea"/>
                <a:cs typeface="+mn-cs"/>
              </a:rPr>
              <a:t>的比例提取并设立党务工作经费，纳入预算管理。</a:t>
            </a:r>
          </a:p>
          <a:p>
            <a:r>
              <a:rPr lang="zh-CN" altLang="zh-CN" sz="1200" kern="1200" smtClean="0">
                <a:solidFill>
                  <a:schemeClr val="tx1"/>
                </a:solidFill>
                <a:latin typeface="+mn-lt"/>
                <a:ea typeface="+mn-ea"/>
                <a:cs typeface="+mn-cs"/>
              </a:rPr>
              <a:t>“有场地”：</a:t>
            </a:r>
          </a:p>
          <a:p>
            <a:r>
              <a:rPr lang="zh-CN" altLang="zh-CN" sz="1200" kern="1200" smtClean="0">
                <a:solidFill>
                  <a:schemeClr val="tx1"/>
                </a:solidFill>
                <a:latin typeface="+mn-lt"/>
                <a:ea typeface="+mn-ea"/>
                <a:cs typeface="+mn-cs"/>
              </a:rPr>
              <a:t>全港党员学习活动室已达到</a:t>
            </a:r>
            <a:r>
              <a:rPr lang="en-US" altLang="zh-CN" sz="1200" kern="1200" smtClean="0">
                <a:solidFill>
                  <a:schemeClr val="tx1"/>
                </a:solidFill>
                <a:latin typeface="+mn-lt"/>
                <a:ea typeface="+mn-ea"/>
                <a:cs typeface="+mn-cs"/>
              </a:rPr>
              <a:t>154</a:t>
            </a:r>
            <a:r>
              <a:rPr lang="zh-CN" altLang="zh-CN" sz="1200" kern="1200" smtClean="0">
                <a:solidFill>
                  <a:schemeClr val="tx1"/>
                </a:solidFill>
                <a:latin typeface="+mn-lt"/>
                <a:ea typeface="+mn-ea"/>
                <a:cs typeface="+mn-cs"/>
              </a:rPr>
              <a:t>个、党建目视看板</a:t>
            </a:r>
            <a:r>
              <a:rPr lang="en-US" altLang="zh-CN" sz="1200" kern="1200" smtClean="0">
                <a:solidFill>
                  <a:schemeClr val="tx1"/>
                </a:solidFill>
                <a:latin typeface="+mn-lt"/>
                <a:ea typeface="+mn-ea"/>
                <a:cs typeface="+mn-cs"/>
              </a:rPr>
              <a:t>1006</a:t>
            </a:r>
            <a:r>
              <a:rPr lang="zh-CN" altLang="zh-CN" sz="1200" kern="1200" smtClean="0">
                <a:solidFill>
                  <a:schemeClr val="tx1"/>
                </a:solidFill>
                <a:latin typeface="+mn-lt"/>
                <a:ea typeface="+mn-ea"/>
                <a:cs typeface="+mn-cs"/>
              </a:rPr>
              <a:t>块，基本实现全覆盖和内容的与时俱进。</a:t>
            </a:r>
          </a:p>
          <a:p>
            <a:r>
              <a:rPr lang="zh-CN" altLang="zh-CN" sz="1200" kern="1200" smtClean="0">
                <a:solidFill>
                  <a:schemeClr val="tx1"/>
                </a:solidFill>
                <a:latin typeface="+mn-lt"/>
                <a:ea typeface="+mn-ea"/>
                <a:cs typeface="+mn-cs"/>
              </a:rPr>
              <a:t>“有声音”：</a:t>
            </a:r>
          </a:p>
          <a:p>
            <a:r>
              <a:rPr lang="zh-CN" altLang="zh-CN" sz="1200" kern="1200" smtClean="0">
                <a:solidFill>
                  <a:schemeClr val="tx1"/>
                </a:solidFill>
                <a:latin typeface="+mn-lt"/>
                <a:ea typeface="+mn-ea"/>
                <a:cs typeface="+mn-cs"/>
              </a:rPr>
              <a:t>集团宣传媒体通过整合，传播好声音、汇聚正能量成效更加明显。</a:t>
            </a:r>
            <a:r>
              <a:rPr lang="en-US" altLang="zh-CN" sz="1200" kern="1200" smtClean="0">
                <a:solidFill>
                  <a:schemeClr val="tx1"/>
                </a:solidFill>
                <a:latin typeface="+mn-lt"/>
                <a:ea typeface="+mn-ea"/>
                <a:cs typeface="+mn-cs"/>
              </a:rPr>
              <a:t>“40</a:t>
            </a:r>
            <a:r>
              <a:rPr lang="zh-CN" altLang="zh-CN" sz="1200" kern="1200" smtClean="0">
                <a:solidFill>
                  <a:schemeClr val="tx1"/>
                </a:solidFill>
                <a:latin typeface="+mn-lt"/>
                <a:ea typeface="+mn-ea"/>
                <a:cs typeface="+mn-cs"/>
              </a:rPr>
              <a:t>人话</a:t>
            </a:r>
            <a:r>
              <a:rPr lang="en-US" altLang="zh-CN" sz="1200" kern="1200" smtClean="0">
                <a:solidFill>
                  <a:schemeClr val="tx1"/>
                </a:solidFill>
                <a:latin typeface="+mn-lt"/>
                <a:ea typeface="+mn-ea"/>
                <a:cs typeface="+mn-cs"/>
              </a:rPr>
              <a:t>40</a:t>
            </a:r>
            <a:r>
              <a:rPr lang="zh-CN" altLang="zh-CN" sz="1200" kern="1200" smtClean="0">
                <a:solidFill>
                  <a:schemeClr val="tx1"/>
                </a:solidFill>
                <a:latin typeface="+mn-lt"/>
                <a:ea typeface="+mn-ea"/>
                <a:cs typeface="+mn-cs"/>
              </a:rPr>
              <a:t>年</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上港党建</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走进新时代</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系列片的上线，受到了集团广大党员职工的高度评价。</a:t>
            </a:r>
          </a:p>
          <a:p>
            <a:r>
              <a:rPr lang="zh-CN" altLang="zh-CN" sz="1200" kern="1200" smtClean="0">
                <a:solidFill>
                  <a:schemeClr val="tx1"/>
                </a:solidFill>
                <a:latin typeface="+mn-lt"/>
                <a:ea typeface="+mn-ea"/>
                <a:cs typeface="+mn-cs"/>
              </a:rPr>
              <a:t>“有成效”：</a:t>
            </a:r>
          </a:p>
          <a:p>
            <a:r>
              <a:rPr lang="zh-CN" altLang="zh-CN" sz="1200" kern="1200" smtClean="0">
                <a:solidFill>
                  <a:schemeClr val="tx1"/>
                </a:solidFill>
                <a:latin typeface="+mn-lt"/>
                <a:ea typeface="+mn-ea"/>
                <a:cs typeface="+mn-cs"/>
              </a:rPr>
              <a:t>党建工作始终坚持服务生产经营不偏离，在服务强港事业中，不忘初心，勇挑重担。在全力建设上海国际航运中心、推进强港事业的进程中，集团各级党组织和广大党员积极响应党委号召，战严寒、斗酷暑、抗台风、保安全，奋战在生产经营的第一线，去年</a:t>
            </a:r>
            <a:r>
              <a:rPr lang="en-US" altLang="zh-CN" sz="1200" kern="1200" smtClean="0">
                <a:solidFill>
                  <a:schemeClr val="tx1"/>
                </a:solidFill>
                <a:latin typeface="+mn-lt"/>
                <a:ea typeface="+mn-ea"/>
                <a:cs typeface="+mn-cs"/>
              </a:rPr>
              <a:t>7</a:t>
            </a:r>
            <a:r>
              <a:rPr lang="zh-CN" altLang="zh-CN" sz="1200" kern="1200" smtClean="0">
                <a:solidFill>
                  <a:schemeClr val="tx1"/>
                </a:solidFill>
                <a:latin typeface="+mn-lt"/>
                <a:ea typeface="+mn-ea"/>
                <a:cs typeface="+mn-cs"/>
              </a:rPr>
              <a:t>月中旬和下旬，集团先后</a:t>
            </a:r>
            <a:r>
              <a:rPr lang="en-US" altLang="zh-CN" sz="1200" kern="1200" smtClean="0">
                <a:solidFill>
                  <a:schemeClr val="tx1"/>
                </a:solidFill>
                <a:latin typeface="+mn-lt"/>
                <a:ea typeface="+mn-ea"/>
                <a:cs typeface="+mn-cs"/>
              </a:rPr>
              <a:t>2</a:t>
            </a:r>
            <a:r>
              <a:rPr lang="zh-CN" altLang="zh-CN" sz="1200" kern="1200" smtClean="0">
                <a:solidFill>
                  <a:schemeClr val="tx1"/>
                </a:solidFill>
                <a:latin typeface="+mn-lt"/>
                <a:ea typeface="+mn-ea"/>
                <a:cs typeface="+mn-cs"/>
              </a:rPr>
              <a:t>次打破集装箱昼夜生产纪录，</a:t>
            </a:r>
            <a:r>
              <a:rPr lang="en-US" altLang="zh-CN" sz="1200" kern="1200" smtClean="0">
                <a:solidFill>
                  <a:schemeClr val="tx1"/>
                </a:solidFill>
                <a:latin typeface="+mn-lt"/>
                <a:ea typeface="+mn-ea"/>
                <a:cs typeface="+mn-cs"/>
              </a:rPr>
              <a:t>9</a:t>
            </a:r>
            <a:r>
              <a:rPr lang="zh-CN" altLang="zh-CN" sz="1200" kern="1200" smtClean="0">
                <a:solidFill>
                  <a:schemeClr val="tx1"/>
                </a:solidFill>
                <a:latin typeface="+mn-lt"/>
                <a:ea typeface="+mn-ea"/>
                <a:cs typeface="+mn-cs"/>
              </a:rPr>
              <a:t>月份更创出了</a:t>
            </a:r>
            <a:r>
              <a:rPr lang="en-US" altLang="zh-CN" sz="1200" kern="1200" smtClean="0">
                <a:solidFill>
                  <a:schemeClr val="tx1"/>
                </a:solidFill>
                <a:latin typeface="+mn-lt"/>
                <a:ea typeface="+mn-ea"/>
                <a:cs typeface="+mn-cs"/>
              </a:rPr>
              <a:t>380.8</a:t>
            </a:r>
            <a:r>
              <a:rPr lang="zh-CN" altLang="zh-CN" sz="1200" kern="1200" smtClean="0">
                <a:solidFill>
                  <a:schemeClr val="tx1"/>
                </a:solidFill>
                <a:latin typeface="+mn-lt"/>
                <a:ea typeface="+mn-ea"/>
                <a:cs typeface="+mn-cs"/>
              </a:rPr>
              <a:t>万标准箱的月度集装箱吞吐量新高。尤其是</a:t>
            </a:r>
            <a:r>
              <a:rPr lang="en-US" altLang="zh-CN" sz="1200" kern="1200" smtClean="0">
                <a:solidFill>
                  <a:schemeClr val="tx1"/>
                </a:solidFill>
                <a:latin typeface="+mn-lt"/>
                <a:ea typeface="+mn-ea"/>
                <a:cs typeface="+mn-cs"/>
              </a:rPr>
              <a:t>30</a:t>
            </a:r>
            <a:r>
              <a:rPr lang="zh-CN" altLang="zh-CN" sz="1200" kern="1200" smtClean="0">
                <a:solidFill>
                  <a:schemeClr val="tx1"/>
                </a:solidFill>
                <a:latin typeface="+mn-lt"/>
                <a:ea typeface="+mn-ea"/>
                <a:cs typeface="+mn-cs"/>
              </a:rPr>
              <a:t>家单位的</a:t>
            </a:r>
            <a:r>
              <a:rPr lang="en-US" altLang="zh-CN" sz="1200" kern="1200" smtClean="0">
                <a:solidFill>
                  <a:schemeClr val="tx1"/>
                </a:solidFill>
                <a:latin typeface="+mn-lt"/>
                <a:ea typeface="+mn-ea"/>
                <a:cs typeface="+mn-cs"/>
              </a:rPr>
              <a:t>66</a:t>
            </a:r>
            <a:r>
              <a:rPr lang="zh-CN" altLang="zh-CN" sz="1200" kern="1200" smtClean="0">
                <a:solidFill>
                  <a:schemeClr val="tx1"/>
                </a:solidFill>
                <a:latin typeface="+mn-lt"/>
                <a:ea typeface="+mn-ea"/>
                <a:cs typeface="+mn-cs"/>
              </a:rPr>
              <a:t>支党工团突击队</a:t>
            </a:r>
            <a:r>
              <a:rPr lang="en-US" altLang="zh-CN" sz="1200" kern="1200" smtClean="0">
                <a:solidFill>
                  <a:schemeClr val="tx1"/>
                </a:solidFill>
                <a:latin typeface="+mn-lt"/>
                <a:ea typeface="+mn-ea"/>
                <a:cs typeface="+mn-cs"/>
              </a:rPr>
              <a:t>2200</a:t>
            </a:r>
            <a:r>
              <a:rPr lang="zh-CN" altLang="zh-CN" sz="1200" kern="1200" smtClean="0">
                <a:solidFill>
                  <a:schemeClr val="tx1"/>
                </a:solidFill>
                <a:latin typeface="+mn-lt"/>
                <a:ea typeface="+mn-ea"/>
                <a:cs typeface="+mn-cs"/>
              </a:rPr>
              <a:t>多名突击队员，全年共出击</a:t>
            </a:r>
            <a:r>
              <a:rPr lang="en-US" altLang="zh-CN" sz="1200" kern="1200" smtClean="0">
                <a:solidFill>
                  <a:schemeClr val="tx1"/>
                </a:solidFill>
                <a:latin typeface="+mn-lt"/>
                <a:ea typeface="+mn-ea"/>
                <a:cs typeface="+mn-cs"/>
              </a:rPr>
              <a:t>4043</a:t>
            </a:r>
            <a:r>
              <a:rPr lang="zh-CN" altLang="zh-CN" sz="1200" kern="1200" smtClean="0">
                <a:solidFill>
                  <a:schemeClr val="tx1"/>
                </a:solidFill>
                <a:latin typeface="+mn-lt"/>
                <a:ea typeface="+mn-ea"/>
                <a:cs typeface="+mn-cs"/>
              </a:rPr>
              <a:t>次，参与人员达</a:t>
            </a:r>
            <a:r>
              <a:rPr lang="en-US" altLang="zh-CN" sz="1200" kern="1200" smtClean="0">
                <a:solidFill>
                  <a:schemeClr val="tx1"/>
                </a:solidFill>
                <a:latin typeface="+mn-lt"/>
                <a:ea typeface="+mn-ea"/>
                <a:cs typeface="+mn-cs"/>
              </a:rPr>
              <a:t>20921</a:t>
            </a:r>
            <a:r>
              <a:rPr lang="zh-CN" altLang="zh-CN" sz="1200" kern="1200" smtClean="0">
                <a:solidFill>
                  <a:schemeClr val="tx1"/>
                </a:solidFill>
                <a:latin typeface="+mn-lt"/>
                <a:ea typeface="+mn-ea"/>
                <a:cs typeface="+mn-cs"/>
              </a:rPr>
              <a:t>人次，总用时</a:t>
            </a:r>
            <a:r>
              <a:rPr lang="en-US" altLang="zh-CN" sz="1200" kern="1200" smtClean="0">
                <a:solidFill>
                  <a:schemeClr val="tx1"/>
                </a:solidFill>
                <a:latin typeface="+mn-lt"/>
                <a:ea typeface="+mn-ea"/>
                <a:cs typeface="+mn-cs"/>
              </a:rPr>
              <a:t>46153</a:t>
            </a:r>
            <a:r>
              <a:rPr lang="zh-CN" altLang="zh-CN" sz="1200" kern="1200" smtClean="0">
                <a:solidFill>
                  <a:schemeClr val="tx1"/>
                </a:solidFill>
                <a:latin typeface="+mn-lt"/>
                <a:ea typeface="+mn-ea"/>
                <a:cs typeface="+mn-cs"/>
              </a:rPr>
              <a:t>小时</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他们用实际行动为上港荣誉而战，为党旗增光添彩。</a:t>
            </a:r>
          </a:p>
          <a:p>
            <a:r>
              <a:rPr lang="zh-CN" altLang="zh-CN" sz="1200" kern="1200" smtClean="0">
                <a:solidFill>
                  <a:schemeClr val="tx1"/>
                </a:solidFill>
                <a:latin typeface="+mn-lt"/>
                <a:ea typeface="+mn-ea"/>
                <a:cs typeface="+mn-cs"/>
              </a:rPr>
              <a:t>去年，集团党委表彰了首批</a:t>
            </a:r>
            <a:r>
              <a:rPr lang="en-US" altLang="zh-CN" sz="1200" kern="1200" smtClean="0">
                <a:solidFill>
                  <a:schemeClr val="tx1"/>
                </a:solidFill>
                <a:latin typeface="+mn-lt"/>
                <a:ea typeface="+mn-ea"/>
                <a:cs typeface="+mn-cs"/>
              </a:rPr>
              <a:t>12</a:t>
            </a:r>
            <a:r>
              <a:rPr lang="zh-CN" altLang="zh-CN" sz="1200" kern="1200" smtClean="0">
                <a:solidFill>
                  <a:schemeClr val="tx1"/>
                </a:solidFill>
                <a:latin typeface="+mn-lt"/>
                <a:ea typeface="+mn-ea"/>
                <a:cs typeface="+mn-cs"/>
              </a:rPr>
              <a:t>家</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看齐党支部</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和</a:t>
            </a:r>
            <a:r>
              <a:rPr lang="en-US" altLang="zh-CN" sz="1200" kern="1200" smtClean="0">
                <a:solidFill>
                  <a:schemeClr val="tx1"/>
                </a:solidFill>
                <a:latin typeface="+mn-lt"/>
                <a:ea typeface="+mn-ea"/>
                <a:cs typeface="+mn-cs"/>
              </a:rPr>
              <a:t>98</a:t>
            </a:r>
            <a:r>
              <a:rPr lang="zh-CN" altLang="zh-CN" sz="1200" kern="1200" smtClean="0">
                <a:solidFill>
                  <a:schemeClr val="tx1"/>
                </a:solidFill>
                <a:latin typeface="+mn-lt"/>
                <a:ea typeface="+mn-ea"/>
                <a:cs typeface="+mn-cs"/>
              </a:rPr>
              <a:t>名</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党员先锋岗</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。同时，集团党建工作先后在市委组织部党建座谈会、市国资委党建论坛、市委党校质量强党论坛等平台作专题介绍，中组部、中纪委等专门来到集团开展专题调研并给予了集团党建工作很高的评价。党建系列片</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上港党建</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走进新时代</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被中组部</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共产党员网</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收录展播。上港党建已成为推动集团高质量发展的</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红色引擎</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a:t>
            </a:r>
          </a:p>
          <a:p>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44</a:t>
            </a:fld>
            <a:endParaRPr lang="id-ID"/>
          </a:p>
        </p:txBody>
      </p:sp>
    </p:spTree>
    <p:extLst>
      <p:ext uri="{BB962C8B-B14F-4D97-AF65-F5344CB8AC3E}">
        <p14:creationId xmlns:p14="http://schemas.microsoft.com/office/powerpoint/2010/main" val="13668034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45</a:t>
            </a:fld>
            <a:endParaRPr lang="id-ID"/>
          </a:p>
        </p:txBody>
      </p:sp>
    </p:spTree>
    <p:extLst>
      <p:ext uri="{BB962C8B-B14F-4D97-AF65-F5344CB8AC3E}">
        <p14:creationId xmlns:p14="http://schemas.microsoft.com/office/powerpoint/2010/main" val="13668034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smtClean="0">
                <a:solidFill>
                  <a:schemeClr val="tx1"/>
                </a:solidFill>
                <a:latin typeface="+mn-lt"/>
                <a:ea typeface="+mn-ea"/>
                <a:cs typeface="+mn-cs"/>
              </a:rPr>
              <a:t>深化党建“三基”建设：</a:t>
            </a:r>
          </a:p>
          <a:p>
            <a:r>
              <a:rPr lang="zh-CN" altLang="zh-CN" sz="1200" kern="1200" smtClean="0">
                <a:solidFill>
                  <a:schemeClr val="tx1"/>
                </a:solidFill>
                <a:latin typeface="+mn-lt"/>
                <a:ea typeface="+mn-ea"/>
                <a:cs typeface="+mn-cs"/>
              </a:rPr>
              <a:t>集团党委从</a:t>
            </a:r>
            <a:r>
              <a:rPr lang="en-US" altLang="zh-CN" sz="1200" kern="1200" smtClean="0">
                <a:solidFill>
                  <a:schemeClr val="tx1"/>
                </a:solidFill>
                <a:latin typeface="+mn-lt"/>
                <a:ea typeface="+mn-ea"/>
                <a:cs typeface="+mn-cs"/>
              </a:rPr>
              <a:t>2014</a:t>
            </a:r>
            <a:r>
              <a:rPr lang="zh-CN" altLang="zh-CN" sz="1200" kern="1200" smtClean="0">
                <a:solidFill>
                  <a:schemeClr val="tx1"/>
                </a:solidFill>
                <a:latin typeface="+mn-lt"/>
                <a:ea typeface="+mn-ea"/>
                <a:cs typeface="+mn-cs"/>
              </a:rPr>
              <a:t>年连续</a:t>
            </a:r>
            <a:r>
              <a:rPr lang="en-US" altLang="zh-CN" sz="1200" kern="1200" smtClean="0">
                <a:solidFill>
                  <a:schemeClr val="tx1"/>
                </a:solidFill>
                <a:latin typeface="+mn-lt"/>
                <a:ea typeface="+mn-ea"/>
                <a:cs typeface="+mn-cs"/>
              </a:rPr>
              <a:t>6</a:t>
            </a:r>
            <a:r>
              <a:rPr lang="zh-CN" altLang="zh-CN" sz="1200" kern="1200" smtClean="0">
                <a:solidFill>
                  <a:schemeClr val="tx1"/>
                </a:solidFill>
                <a:latin typeface="+mn-lt"/>
                <a:ea typeface="+mn-ea"/>
                <a:cs typeface="+mn-cs"/>
              </a:rPr>
              <a:t>年开展了党支部建设年、党支部加强年、党支部巩固年、党建管理年和党建管理加强年，持续推进三基建设。</a:t>
            </a:r>
          </a:p>
          <a:p>
            <a:r>
              <a:rPr lang="zh-CN" altLang="zh-CN" sz="1200" kern="1200" smtClean="0">
                <a:solidFill>
                  <a:schemeClr val="tx1"/>
                </a:solidFill>
                <a:latin typeface="+mn-lt"/>
                <a:ea typeface="+mn-ea"/>
                <a:cs typeface="+mn-cs"/>
              </a:rPr>
              <a:t>严格党内政治生活</a:t>
            </a:r>
          </a:p>
          <a:p>
            <a:r>
              <a:rPr lang="zh-CN" altLang="zh-CN" sz="1200" kern="1200" smtClean="0">
                <a:solidFill>
                  <a:schemeClr val="tx1"/>
                </a:solidFill>
                <a:latin typeface="+mn-lt"/>
                <a:ea typeface="+mn-ea"/>
                <a:cs typeface="+mn-cs"/>
              </a:rPr>
              <a:t>抓实基层党支部“三会一课”：</a:t>
            </a:r>
          </a:p>
          <a:p>
            <a:r>
              <a:rPr lang="zh-CN" altLang="zh-CN" sz="1200" kern="1200" smtClean="0">
                <a:solidFill>
                  <a:schemeClr val="tx1"/>
                </a:solidFill>
                <a:latin typeface="+mn-lt"/>
                <a:ea typeface="+mn-ea"/>
                <a:cs typeface="+mn-cs"/>
              </a:rPr>
              <a:t>党内组织生活得到进一步加强。组织生活的</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三定四有</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标准，普遍得到了规范落实，洋山、外高桥等区域主要生产单位一线翻班党支部均做到用业余时间过组织生活，部分基层党组织的个性化做法，不仅得到了党员的肯定，也进一步提升了组织生活质量。</a:t>
            </a:r>
          </a:p>
          <a:p>
            <a:r>
              <a:rPr lang="zh-CN" altLang="zh-CN" sz="1200" kern="1200" smtClean="0">
                <a:solidFill>
                  <a:schemeClr val="tx1"/>
                </a:solidFill>
                <a:latin typeface="+mn-lt"/>
                <a:ea typeface="+mn-ea"/>
                <a:cs typeface="+mn-cs"/>
              </a:rPr>
              <a:t>推进“双重组织生活</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”：示范作用进一步显现，一些单位领导参加</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双重组织生活</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均超过</a:t>
            </a:r>
            <a:r>
              <a:rPr lang="en-US" altLang="zh-CN" sz="1200" kern="1200" smtClean="0">
                <a:solidFill>
                  <a:schemeClr val="tx1"/>
                </a:solidFill>
                <a:latin typeface="+mn-lt"/>
                <a:ea typeface="+mn-ea"/>
                <a:cs typeface="+mn-cs"/>
              </a:rPr>
              <a:t>100</a:t>
            </a:r>
            <a:r>
              <a:rPr lang="zh-CN" altLang="zh-CN" sz="1200" kern="1200" smtClean="0">
                <a:solidFill>
                  <a:schemeClr val="tx1"/>
                </a:solidFill>
                <a:latin typeface="+mn-lt"/>
                <a:ea typeface="+mn-ea"/>
                <a:cs typeface="+mn-cs"/>
              </a:rPr>
              <a:t>人次，各单位机关党员利用业余时间过组织生活的占比，也达到了</a:t>
            </a:r>
            <a:r>
              <a:rPr lang="en-US" altLang="zh-CN" sz="1200" kern="1200" smtClean="0">
                <a:solidFill>
                  <a:schemeClr val="tx1"/>
                </a:solidFill>
                <a:latin typeface="+mn-lt"/>
                <a:ea typeface="+mn-ea"/>
                <a:cs typeface="+mn-cs"/>
              </a:rPr>
              <a:t>88%</a:t>
            </a:r>
            <a:r>
              <a:rPr lang="zh-CN" altLang="zh-CN" sz="1200" kern="1200" smtClean="0">
                <a:solidFill>
                  <a:schemeClr val="tx1"/>
                </a:solidFill>
                <a:latin typeface="+mn-lt"/>
                <a:ea typeface="+mn-ea"/>
                <a:cs typeface="+mn-cs"/>
              </a:rPr>
              <a:t>。</a:t>
            </a:r>
          </a:p>
          <a:p>
            <a:r>
              <a:rPr lang="zh-CN" altLang="zh-CN" sz="1200" kern="1200" smtClean="0">
                <a:solidFill>
                  <a:schemeClr val="tx1"/>
                </a:solidFill>
                <a:latin typeface="+mn-lt"/>
                <a:ea typeface="+mn-ea"/>
                <a:cs typeface="+mn-cs"/>
              </a:rPr>
              <a:t>“两学一做”常态化制度化：</a:t>
            </a:r>
          </a:p>
          <a:p>
            <a:r>
              <a:rPr lang="zh-CN" altLang="zh-CN" sz="1200" kern="1200" smtClean="0">
                <a:solidFill>
                  <a:schemeClr val="tx1"/>
                </a:solidFill>
                <a:latin typeface="+mn-lt"/>
                <a:ea typeface="+mn-ea"/>
                <a:cs typeface="+mn-cs"/>
              </a:rPr>
              <a:t>严格落实“六个环节”工作，做到一支部一方案。</a:t>
            </a:r>
          </a:p>
          <a:p>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46</a:t>
            </a:fld>
            <a:endParaRPr lang="id-ID"/>
          </a:p>
        </p:txBody>
      </p:sp>
    </p:spTree>
    <p:extLst>
      <p:ext uri="{BB962C8B-B14F-4D97-AF65-F5344CB8AC3E}">
        <p14:creationId xmlns:p14="http://schemas.microsoft.com/office/powerpoint/2010/main" val="13668034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b="1" kern="1200" smtClean="0">
                <a:solidFill>
                  <a:schemeClr val="tx1"/>
                </a:solidFill>
                <a:latin typeface="+mn-lt"/>
                <a:ea typeface="+mn-ea"/>
                <a:cs typeface="+mn-cs"/>
              </a:rPr>
              <a:t>扎实推进实事工程。</a:t>
            </a:r>
            <a:r>
              <a:rPr lang="zh-CN" altLang="zh-CN" sz="1200" kern="1200" smtClean="0">
                <a:solidFill>
                  <a:schemeClr val="tx1"/>
                </a:solidFill>
                <a:latin typeface="+mn-lt"/>
                <a:ea typeface="+mn-ea"/>
                <a:cs typeface="+mn-cs"/>
              </a:rPr>
              <a:t>去年，</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一号课题</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全面升级，职工就餐质量、标准进一步提高、现场如厕条件进一步改善，职工满意度不断提升。</a:t>
            </a:r>
            <a:endParaRPr lang="en-US" altLang="zh-CN" sz="1200" kern="120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2E3536F2-51ED-4A29-9626-A5D9452F08C9}" type="slidenum">
              <a:rPr lang="id-ID" smtClean="0"/>
              <a:pPr/>
              <a:t>47</a:t>
            </a:fld>
            <a:endParaRPr lang="id-ID"/>
          </a:p>
        </p:txBody>
      </p:sp>
    </p:spTree>
    <p:extLst>
      <p:ext uri="{BB962C8B-B14F-4D97-AF65-F5344CB8AC3E}">
        <p14:creationId xmlns:p14="http://schemas.microsoft.com/office/powerpoint/2010/main" val="16092973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smtClean="0">
                <a:solidFill>
                  <a:schemeClr val="tx1"/>
                </a:solidFill>
                <a:latin typeface="+mn-lt"/>
                <a:ea typeface="+mn-ea"/>
                <a:cs typeface="+mn-cs"/>
              </a:rPr>
              <a:t>健康体检工作做到了</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三明确一规范</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，受到了职工的一致称赞；</a:t>
            </a:r>
            <a:endParaRPr lang="en-US" altLang="zh-CN" sz="1200" kern="120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smtClean="0">
                <a:solidFill>
                  <a:schemeClr val="tx1"/>
                </a:solidFill>
                <a:latin typeface="+mn-lt"/>
                <a:ea typeface="+mn-ea"/>
                <a:cs typeface="+mn-cs"/>
              </a:rPr>
              <a:t>上港文体中心成为职工新</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打卡地</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a:t>
            </a:r>
            <a:r>
              <a:rPr lang="en-US" altLang="zh-CN" sz="1200" kern="1200" smtClean="0">
                <a:solidFill>
                  <a:schemeClr val="tx1"/>
                </a:solidFill>
                <a:latin typeface="+mn-lt"/>
                <a:ea typeface="+mn-ea"/>
                <a:cs typeface="+mn-cs"/>
              </a:rPr>
              <a:t>10191</a:t>
            </a:r>
            <a:r>
              <a:rPr lang="zh-CN" altLang="zh-CN" sz="1200" kern="1200" smtClean="0">
                <a:solidFill>
                  <a:schemeClr val="tx1"/>
                </a:solidFill>
                <a:latin typeface="+mn-lt"/>
                <a:ea typeface="+mn-ea"/>
                <a:cs typeface="+mn-cs"/>
              </a:rPr>
              <a:t>人次职工通过</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上港文体</a:t>
            </a:r>
            <a:r>
              <a:rPr lang="en-US" altLang="zh-CN" sz="1200" kern="1200" smtClean="0">
                <a:solidFill>
                  <a:schemeClr val="tx1"/>
                </a:solidFill>
                <a:latin typeface="+mn-lt"/>
                <a:ea typeface="+mn-ea"/>
                <a:cs typeface="+mn-cs"/>
              </a:rPr>
              <a:t>”APP</a:t>
            </a:r>
            <a:r>
              <a:rPr lang="zh-CN" altLang="zh-CN" sz="1200" kern="1200" smtClean="0">
                <a:solidFill>
                  <a:schemeClr val="tx1"/>
                </a:solidFill>
                <a:latin typeface="+mn-lt"/>
                <a:ea typeface="+mn-ea"/>
                <a:cs typeface="+mn-cs"/>
              </a:rPr>
              <a:t>在线预约场地和课程；</a:t>
            </a:r>
            <a:endParaRPr lang="en-US" altLang="zh-CN" sz="1200" kern="120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smtClean="0">
                <a:solidFill>
                  <a:schemeClr val="tx1"/>
                </a:solidFill>
                <a:latin typeface="+mn-lt"/>
                <a:ea typeface="+mn-ea"/>
                <a:cs typeface="+mn-cs"/>
              </a:rPr>
              <a:t>精彩纷呈的文体活动，如：</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上港杯</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看海港</a:t>
            </a:r>
            <a:r>
              <a:rPr lang="en-US" altLang="zh-CN" sz="1200" kern="1200" smtClean="0">
                <a:solidFill>
                  <a:schemeClr val="tx1"/>
                </a:solidFill>
                <a:latin typeface="+mn-lt"/>
                <a:ea typeface="+mn-ea"/>
                <a:cs typeface="+mn-cs"/>
              </a:rPr>
              <a:t>”“2018</a:t>
            </a:r>
            <a:r>
              <a:rPr lang="zh-CN" altLang="zh-CN" sz="1200" kern="1200" smtClean="0">
                <a:solidFill>
                  <a:schemeClr val="tx1"/>
                </a:solidFill>
                <a:latin typeface="+mn-lt"/>
                <a:ea typeface="+mn-ea"/>
                <a:cs typeface="+mn-cs"/>
              </a:rPr>
              <a:t>爱就一起走</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心中的歌</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等，丰富了广大职工们</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八小时外生活</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上港之爱</a:t>
            </a:r>
            <a:r>
              <a:rPr lang="en-US" altLang="zh-CN" sz="1200" kern="1200" smtClean="0">
                <a:solidFill>
                  <a:schemeClr val="tx1"/>
                </a:solidFill>
                <a:latin typeface="+mn-lt"/>
                <a:ea typeface="+mn-ea"/>
                <a:cs typeface="+mn-cs"/>
              </a:rPr>
              <a:t>”APP</a:t>
            </a:r>
            <a:r>
              <a:rPr lang="zh-CN" altLang="zh-CN" sz="1200" kern="1200" smtClean="0">
                <a:solidFill>
                  <a:schemeClr val="tx1"/>
                </a:solidFill>
                <a:latin typeface="+mn-lt"/>
                <a:ea typeface="+mn-ea"/>
                <a:cs typeface="+mn-cs"/>
              </a:rPr>
              <a:t>、服务职工保障平台、团委的</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一封家书</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活动以及贯穿全年的帮困送温暖活动等，让职工们真切感受到了上港</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大家庭</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的温暖氛围。</a:t>
            </a:r>
          </a:p>
          <a:p>
            <a:endParaRPr lang="zh-CN" altLang="zh-CN" sz="1200" kern="120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48</a:t>
            </a:fld>
            <a:endParaRPr lang="id-ID"/>
          </a:p>
        </p:txBody>
      </p:sp>
    </p:spTree>
    <p:extLst>
      <p:ext uri="{BB962C8B-B14F-4D97-AF65-F5344CB8AC3E}">
        <p14:creationId xmlns:p14="http://schemas.microsoft.com/office/powerpoint/2010/main" val="13668034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b="1" kern="1200" smtClean="0">
                <a:solidFill>
                  <a:schemeClr val="tx1"/>
                </a:solidFill>
                <a:latin typeface="+mn-lt"/>
                <a:ea typeface="+mn-ea"/>
                <a:cs typeface="+mn-cs"/>
              </a:rPr>
              <a:t>积极促进职工成长。</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立功竞赛</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百师百徒</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青字品牌</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等活动，在集团内营造了</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劳动最光荣，一线最精彩</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和学技能、比技术、勇登高的良好氛围，</a:t>
            </a:r>
            <a:endParaRPr lang="en-US" altLang="zh-CN" sz="1200" kern="120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smtClean="0">
                <a:solidFill>
                  <a:schemeClr val="tx1"/>
                </a:solidFill>
                <a:latin typeface="+mn-lt"/>
                <a:ea typeface="+mn-ea"/>
                <a:cs typeface="+mn-cs"/>
              </a:rPr>
              <a:t>集团</a:t>
            </a:r>
            <a:r>
              <a:rPr lang="en-US" altLang="zh-CN" sz="1200" kern="1200" smtClean="0">
                <a:solidFill>
                  <a:schemeClr val="tx1"/>
                </a:solidFill>
                <a:latin typeface="+mn-lt"/>
                <a:ea typeface="+mn-ea"/>
                <a:cs typeface="+mn-cs"/>
              </a:rPr>
              <a:t>22</a:t>
            </a:r>
            <a:r>
              <a:rPr lang="zh-CN" altLang="zh-CN" sz="1200" kern="1200" smtClean="0">
                <a:solidFill>
                  <a:schemeClr val="tx1"/>
                </a:solidFill>
                <a:latin typeface="+mn-lt"/>
                <a:ea typeface="+mn-ea"/>
                <a:cs typeface="+mn-cs"/>
              </a:rPr>
              <a:t>个创新工作室共完成各类创新工作项目</a:t>
            </a:r>
            <a:r>
              <a:rPr lang="en-US" altLang="zh-CN" sz="1200" kern="1200" smtClean="0">
                <a:solidFill>
                  <a:schemeClr val="tx1"/>
                </a:solidFill>
                <a:latin typeface="+mn-lt"/>
                <a:ea typeface="+mn-ea"/>
                <a:cs typeface="+mn-cs"/>
              </a:rPr>
              <a:t>160</a:t>
            </a:r>
            <a:r>
              <a:rPr lang="zh-CN" altLang="zh-CN" sz="1200" kern="1200" smtClean="0">
                <a:solidFill>
                  <a:schemeClr val="tx1"/>
                </a:solidFill>
                <a:latin typeface="+mn-lt"/>
                <a:ea typeface="+mn-ea"/>
                <a:cs typeface="+mn-cs"/>
              </a:rPr>
              <a:t>余项，创造经济效益数百万元，有</a:t>
            </a:r>
            <a:r>
              <a:rPr lang="en-US" altLang="zh-CN" sz="1200" kern="1200" smtClean="0">
                <a:solidFill>
                  <a:schemeClr val="tx1"/>
                </a:solidFill>
                <a:latin typeface="+mn-lt"/>
                <a:ea typeface="+mn-ea"/>
                <a:cs typeface="+mn-cs"/>
              </a:rPr>
              <a:t>35</a:t>
            </a:r>
            <a:r>
              <a:rPr lang="zh-CN" altLang="zh-CN" sz="1200" kern="1200" smtClean="0">
                <a:solidFill>
                  <a:schemeClr val="tx1"/>
                </a:solidFill>
                <a:latin typeface="+mn-lt"/>
                <a:ea typeface="+mn-ea"/>
                <a:cs typeface="+mn-cs"/>
              </a:rPr>
              <a:t>名职工获得发明专利，</a:t>
            </a:r>
            <a:r>
              <a:rPr lang="en-US" altLang="zh-CN" sz="1200" kern="1200" smtClean="0">
                <a:solidFill>
                  <a:schemeClr val="tx1"/>
                </a:solidFill>
                <a:latin typeface="+mn-lt"/>
                <a:ea typeface="+mn-ea"/>
                <a:cs typeface="+mn-cs"/>
              </a:rPr>
              <a:t>25</a:t>
            </a:r>
            <a:r>
              <a:rPr lang="zh-CN" altLang="zh-CN" sz="1200" kern="1200" smtClean="0">
                <a:solidFill>
                  <a:schemeClr val="tx1"/>
                </a:solidFill>
                <a:latin typeface="+mn-lt"/>
                <a:ea typeface="+mn-ea"/>
                <a:cs typeface="+mn-cs"/>
              </a:rPr>
              <a:t>名职工获得技能登高奖励。</a:t>
            </a:r>
            <a:endParaRPr lang="en-US" altLang="zh-CN" sz="1200" kern="120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smtClean="0">
                <a:solidFill>
                  <a:schemeClr val="tx1"/>
                </a:solidFill>
                <a:latin typeface="+mn-lt"/>
                <a:ea typeface="+mn-ea"/>
                <a:cs typeface="+mn-cs"/>
              </a:rPr>
              <a:t>劳模和先进典型不断涌现：尚东分公司黄华荣获全国五一劳动奖章和</a:t>
            </a:r>
            <a:r>
              <a:rPr lang="en-US" altLang="zh-CN" sz="1200" kern="1200" smtClean="0">
                <a:solidFill>
                  <a:schemeClr val="tx1"/>
                </a:solidFill>
                <a:latin typeface="+mn-lt"/>
                <a:ea typeface="+mn-ea"/>
                <a:cs typeface="+mn-cs"/>
              </a:rPr>
              <a:t>2018</a:t>
            </a:r>
            <a:r>
              <a:rPr lang="zh-CN" altLang="zh-CN" sz="1200" kern="1200" smtClean="0">
                <a:solidFill>
                  <a:schemeClr val="tx1"/>
                </a:solidFill>
                <a:latin typeface="+mn-lt"/>
                <a:ea typeface="+mn-ea"/>
                <a:cs typeface="+mn-cs"/>
              </a:rPr>
              <a:t>上海工匠称号；</a:t>
            </a:r>
            <a:endParaRPr lang="en-US" altLang="zh-CN" sz="1200" kern="120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smtClean="0">
                <a:solidFill>
                  <a:schemeClr val="tx1"/>
                </a:solidFill>
                <a:latin typeface="+mn-lt"/>
                <a:ea typeface="+mn-ea"/>
                <a:cs typeface="+mn-cs"/>
              </a:rPr>
              <a:t>沪东公司何平、张华浜分公司华军荣获上海市五一劳动奖章；海勃公司黄桁荣获</a:t>
            </a:r>
            <a:r>
              <a:rPr lang="en-US" altLang="zh-CN" sz="1200" kern="1200" smtClean="0">
                <a:solidFill>
                  <a:schemeClr val="tx1"/>
                </a:solidFill>
                <a:latin typeface="+mn-lt"/>
                <a:ea typeface="+mn-ea"/>
                <a:cs typeface="+mn-cs"/>
              </a:rPr>
              <a:t>2018</a:t>
            </a:r>
            <a:r>
              <a:rPr lang="zh-CN" altLang="zh-CN" sz="1200" kern="1200" smtClean="0">
                <a:solidFill>
                  <a:schemeClr val="tx1"/>
                </a:solidFill>
                <a:latin typeface="+mn-lt"/>
                <a:ea typeface="+mn-ea"/>
                <a:cs typeface="+mn-cs"/>
              </a:rPr>
              <a:t>年上海智慧城市建设</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领军先锋</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称号；受理中心业务受理部等四个集体荣获上海市工人先锋号等。</a:t>
            </a:r>
          </a:p>
          <a:p>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49</a:t>
            </a:fld>
            <a:endParaRPr lang="id-ID"/>
          </a:p>
        </p:txBody>
      </p:sp>
    </p:spTree>
    <p:extLst>
      <p:ext uri="{BB962C8B-B14F-4D97-AF65-F5344CB8AC3E}">
        <p14:creationId xmlns:p14="http://schemas.microsoft.com/office/powerpoint/2010/main" val="1366803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kern="1200" smtClean="0">
                <a:solidFill>
                  <a:schemeClr val="tx1"/>
                </a:solidFill>
                <a:latin typeface="+mn-lt"/>
                <a:ea typeface="+mn-ea"/>
                <a:cs typeface="+mn-cs"/>
              </a:rPr>
              <a:t>面对错综复杂的航运市场形势，集团上下全力以赴、多措并举，努力克服恶劣天气等不利因素对港口生产带来的影响，实现了生产经营持续稳定增长。</a:t>
            </a:r>
            <a:endParaRPr lang="zh-CN" altLang="en-US"/>
          </a:p>
        </p:txBody>
      </p:sp>
      <p:sp>
        <p:nvSpPr>
          <p:cNvPr id="4" name="灯片编号占位符 3"/>
          <p:cNvSpPr>
            <a:spLocks noGrp="1"/>
          </p:cNvSpPr>
          <p:nvPr>
            <p:ph type="sldNum" sz="quarter" idx="10"/>
          </p:nvPr>
        </p:nvSpPr>
        <p:spPr/>
        <p:txBody>
          <a:bodyPr/>
          <a:lstStyle/>
          <a:p>
            <a:fld id="{2E3536F2-51ED-4A29-9626-A5D9452F08C9}" type="slidenum">
              <a:rPr lang="id-ID" smtClean="0"/>
              <a:pPr/>
              <a:t>5</a:t>
            </a:fld>
            <a:endParaRPr lang="id-ID"/>
          </a:p>
        </p:txBody>
      </p:sp>
    </p:spTree>
    <p:extLst>
      <p:ext uri="{BB962C8B-B14F-4D97-AF65-F5344CB8AC3E}">
        <p14:creationId xmlns:p14="http://schemas.microsoft.com/office/powerpoint/2010/main" val="10307309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mtClean="0">
                <a:solidFill>
                  <a:srgbClr val="003399"/>
                </a:solidFill>
                <a:latin typeface="微软雅黑" pitchFamily="34" charset="-122"/>
                <a:ea typeface="微软雅黑" pitchFamily="34" charset="-122"/>
              </a:rPr>
              <a:t>政策不确定性加剧、金融市场波动显著、贸易摩擦升级、地缘政治冲突增加，危机回潮的风险加剧，导致对全球经济增长率下滑预期的情绪加剧。</a:t>
            </a:r>
            <a:endParaRPr lang="zh-CN" altLang="en-US"/>
          </a:p>
        </p:txBody>
      </p:sp>
      <p:sp>
        <p:nvSpPr>
          <p:cNvPr id="4" name="灯片编号占位符 3"/>
          <p:cNvSpPr>
            <a:spLocks noGrp="1"/>
          </p:cNvSpPr>
          <p:nvPr>
            <p:ph type="sldNum" sz="quarter" idx="10"/>
          </p:nvPr>
        </p:nvSpPr>
        <p:spPr/>
        <p:txBody>
          <a:bodyPr/>
          <a:lstStyle/>
          <a:p>
            <a:fld id="{2E3536F2-51ED-4A29-9626-A5D9452F08C9}" type="slidenum">
              <a:rPr lang="id-ID" smtClean="0"/>
              <a:pPr/>
              <a:t>52</a:t>
            </a:fld>
            <a:endParaRPr lang="id-ID"/>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b="1" kern="1200" smtClean="0">
                <a:solidFill>
                  <a:schemeClr val="tx1"/>
                </a:solidFill>
                <a:latin typeface="+mn-lt"/>
                <a:ea typeface="+mn-ea"/>
                <a:cs typeface="+mn-cs"/>
              </a:rPr>
              <a:t>中国经济方面：稳中有变，变中有忧</a:t>
            </a:r>
            <a:endParaRPr lang="zh-CN" altLang="zh-CN" sz="1200" kern="1200" smtClean="0">
              <a:solidFill>
                <a:schemeClr val="tx1"/>
              </a:solidFill>
              <a:latin typeface="+mn-lt"/>
              <a:ea typeface="+mn-ea"/>
              <a:cs typeface="+mn-cs"/>
            </a:endParaRPr>
          </a:p>
          <a:p>
            <a:r>
              <a:rPr lang="en-US" altLang="zh-CN" sz="1200" kern="1200" smtClean="0">
                <a:solidFill>
                  <a:schemeClr val="tx1"/>
                </a:solidFill>
                <a:latin typeface="+mn-lt"/>
                <a:ea typeface="+mn-ea"/>
                <a:cs typeface="+mn-cs"/>
              </a:rPr>
              <a:t>2018</a:t>
            </a:r>
            <a:r>
              <a:rPr lang="zh-CN" altLang="zh-CN" sz="1200" kern="1200" smtClean="0">
                <a:solidFill>
                  <a:schemeClr val="tx1"/>
                </a:solidFill>
                <a:latin typeface="+mn-lt"/>
                <a:ea typeface="+mn-ea"/>
                <a:cs typeface="+mn-cs"/>
              </a:rPr>
              <a:t>年</a:t>
            </a:r>
            <a:r>
              <a:rPr lang="en-US" altLang="zh-CN" sz="1200" kern="1200" smtClean="0">
                <a:solidFill>
                  <a:schemeClr val="tx1"/>
                </a:solidFill>
                <a:latin typeface="+mn-lt"/>
                <a:ea typeface="+mn-ea"/>
                <a:cs typeface="+mn-cs"/>
              </a:rPr>
              <a:t>12</a:t>
            </a:r>
            <a:r>
              <a:rPr lang="zh-CN" altLang="zh-CN" sz="1200" kern="1200" smtClean="0">
                <a:solidFill>
                  <a:schemeClr val="tx1"/>
                </a:solidFill>
                <a:latin typeface="+mn-lt"/>
                <a:ea typeface="+mn-ea"/>
                <a:cs typeface="+mn-cs"/>
              </a:rPr>
              <a:t>月</a:t>
            </a:r>
            <a:r>
              <a:rPr lang="en-US" altLang="zh-CN" sz="1200" kern="1200" smtClean="0">
                <a:solidFill>
                  <a:schemeClr val="tx1"/>
                </a:solidFill>
                <a:latin typeface="+mn-lt"/>
                <a:ea typeface="+mn-ea"/>
                <a:cs typeface="+mn-cs"/>
              </a:rPr>
              <a:t>19</a:t>
            </a:r>
            <a:r>
              <a:rPr lang="zh-CN" altLang="zh-CN" sz="1200" kern="1200" smtClean="0">
                <a:solidFill>
                  <a:schemeClr val="tx1"/>
                </a:solidFill>
                <a:latin typeface="+mn-lt"/>
                <a:ea typeface="+mn-ea"/>
                <a:cs typeface="+mn-cs"/>
              </a:rPr>
              <a:t>日至</a:t>
            </a:r>
            <a:r>
              <a:rPr lang="en-US" altLang="zh-CN" sz="1200" kern="1200" smtClean="0">
                <a:solidFill>
                  <a:schemeClr val="tx1"/>
                </a:solidFill>
                <a:latin typeface="+mn-lt"/>
                <a:ea typeface="+mn-ea"/>
                <a:cs typeface="+mn-cs"/>
              </a:rPr>
              <a:t>21</a:t>
            </a:r>
            <a:r>
              <a:rPr lang="zh-CN" altLang="zh-CN" sz="1200" kern="1200" smtClean="0">
                <a:solidFill>
                  <a:schemeClr val="tx1"/>
                </a:solidFill>
                <a:latin typeface="+mn-lt"/>
                <a:ea typeface="+mn-ea"/>
                <a:cs typeface="+mn-cs"/>
              </a:rPr>
              <a:t>日，中央经济工作会议在北京举行。习近平主席在会上发表重要讲话，总结</a:t>
            </a:r>
            <a:r>
              <a:rPr lang="en-US" altLang="zh-CN" sz="1200" kern="1200" smtClean="0">
                <a:solidFill>
                  <a:schemeClr val="tx1"/>
                </a:solidFill>
                <a:latin typeface="+mn-lt"/>
                <a:ea typeface="+mn-ea"/>
                <a:cs typeface="+mn-cs"/>
              </a:rPr>
              <a:t>2018</a:t>
            </a:r>
            <a:r>
              <a:rPr lang="zh-CN" altLang="zh-CN" sz="1200" kern="1200" smtClean="0">
                <a:solidFill>
                  <a:schemeClr val="tx1"/>
                </a:solidFill>
                <a:latin typeface="+mn-lt"/>
                <a:ea typeface="+mn-ea"/>
                <a:cs typeface="+mn-cs"/>
              </a:rPr>
              <a:t>年经济工作，分析当前经济形势，部署</a:t>
            </a:r>
            <a:r>
              <a:rPr lang="en-US" altLang="zh-CN" sz="1200" kern="1200" smtClean="0">
                <a:solidFill>
                  <a:schemeClr val="tx1"/>
                </a:solidFill>
                <a:latin typeface="+mn-lt"/>
                <a:ea typeface="+mn-ea"/>
                <a:cs typeface="+mn-cs"/>
              </a:rPr>
              <a:t>2019</a:t>
            </a:r>
            <a:r>
              <a:rPr lang="zh-CN" altLang="zh-CN" sz="1200" kern="1200" smtClean="0">
                <a:solidFill>
                  <a:schemeClr val="tx1"/>
                </a:solidFill>
                <a:latin typeface="+mn-lt"/>
                <a:ea typeface="+mn-ea"/>
                <a:cs typeface="+mn-cs"/>
              </a:rPr>
              <a:t>年经济工作。</a:t>
            </a:r>
          </a:p>
          <a:p>
            <a:endParaRPr lang="zh-CN" altLang="en-US"/>
          </a:p>
        </p:txBody>
      </p:sp>
      <p:sp>
        <p:nvSpPr>
          <p:cNvPr id="4" name="灯片编号占位符 3"/>
          <p:cNvSpPr>
            <a:spLocks noGrp="1"/>
          </p:cNvSpPr>
          <p:nvPr>
            <p:ph type="sldNum" sz="quarter" idx="10"/>
          </p:nvPr>
        </p:nvSpPr>
        <p:spPr/>
        <p:txBody>
          <a:bodyPr/>
          <a:lstStyle/>
          <a:p>
            <a:fld id="{2E3536F2-51ED-4A29-9626-A5D9452F08C9}" type="slidenum">
              <a:rPr lang="id-ID" smtClean="0"/>
              <a:pPr/>
              <a:t>53</a:t>
            </a:fld>
            <a:endParaRPr lang="id-ID"/>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b="1" kern="1200" smtClean="0">
                <a:solidFill>
                  <a:schemeClr val="tx1"/>
                </a:solidFill>
                <a:latin typeface="+mn-lt"/>
                <a:ea typeface="+mn-ea"/>
                <a:cs typeface="+mn-cs"/>
              </a:rPr>
              <a:t>中国经济方面：稳中有变，变中有忧</a:t>
            </a:r>
            <a:endParaRPr lang="zh-CN" altLang="zh-CN" sz="1200" kern="1200" smtClean="0">
              <a:solidFill>
                <a:schemeClr val="tx1"/>
              </a:solidFill>
              <a:latin typeface="+mn-lt"/>
              <a:ea typeface="+mn-ea"/>
              <a:cs typeface="+mn-cs"/>
            </a:endParaRPr>
          </a:p>
          <a:p>
            <a:r>
              <a:rPr lang="en-US" altLang="zh-CN" sz="1200" kern="1200" smtClean="0">
                <a:solidFill>
                  <a:schemeClr val="tx1"/>
                </a:solidFill>
                <a:latin typeface="+mn-lt"/>
                <a:ea typeface="+mn-ea"/>
                <a:cs typeface="+mn-cs"/>
              </a:rPr>
              <a:t>2018</a:t>
            </a:r>
            <a:r>
              <a:rPr lang="zh-CN" altLang="zh-CN" sz="1200" kern="1200" smtClean="0">
                <a:solidFill>
                  <a:schemeClr val="tx1"/>
                </a:solidFill>
                <a:latin typeface="+mn-lt"/>
                <a:ea typeface="+mn-ea"/>
                <a:cs typeface="+mn-cs"/>
              </a:rPr>
              <a:t>年</a:t>
            </a:r>
            <a:r>
              <a:rPr lang="en-US" altLang="zh-CN" sz="1200" kern="1200" smtClean="0">
                <a:solidFill>
                  <a:schemeClr val="tx1"/>
                </a:solidFill>
                <a:latin typeface="+mn-lt"/>
                <a:ea typeface="+mn-ea"/>
                <a:cs typeface="+mn-cs"/>
              </a:rPr>
              <a:t>12</a:t>
            </a:r>
            <a:r>
              <a:rPr lang="zh-CN" altLang="zh-CN" sz="1200" kern="1200" smtClean="0">
                <a:solidFill>
                  <a:schemeClr val="tx1"/>
                </a:solidFill>
                <a:latin typeface="+mn-lt"/>
                <a:ea typeface="+mn-ea"/>
                <a:cs typeface="+mn-cs"/>
              </a:rPr>
              <a:t>月</a:t>
            </a:r>
            <a:r>
              <a:rPr lang="en-US" altLang="zh-CN" sz="1200" kern="1200" smtClean="0">
                <a:solidFill>
                  <a:schemeClr val="tx1"/>
                </a:solidFill>
                <a:latin typeface="+mn-lt"/>
                <a:ea typeface="+mn-ea"/>
                <a:cs typeface="+mn-cs"/>
              </a:rPr>
              <a:t>19</a:t>
            </a:r>
            <a:r>
              <a:rPr lang="zh-CN" altLang="zh-CN" sz="1200" kern="1200" smtClean="0">
                <a:solidFill>
                  <a:schemeClr val="tx1"/>
                </a:solidFill>
                <a:latin typeface="+mn-lt"/>
                <a:ea typeface="+mn-ea"/>
                <a:cs typeface="+mn-cs"/>
              </a:rPr>
              <a:t>日至</a:t>
            </a:r>
            <a:r>
              <a:rPr lang="en-US" altLang="zh-CN" sz="1200" kern="1200" smtClean="0">
                <a:solidFill>
                  <a:schemeClr val="tx1"/>
                </a:solidFill>
                <a:latin typeface="+mn-lt"/>
                <a:ea typeface="+mn-ea"/>
                <a:cs typeface="+mn-cs"/>
              </a:rPr>
              <a:t>21</a:t>
            </a:r>
            <a:r>
              <a:rPr lang="zh-CN" altLang="zh-CN" sz="1200" kern="1200" smtClean="0">
                <a:solidFill>
                  <a:schemeClr val="tx1"/>
                </a:solidFill>
                <a:latin typeface="+mn-lt"/>
                <a:ea typeface="+mn-ea"/>
                <a:cs typeface="+mn-cs"/>
              </a:rPr>
              <a:t>日，中央经济工作会议在北京举行。习近平主席在会上发表重要讲话，总结</a:t>
            </a:r>
            <a:r>
              <a:rPr lang="en-US" altLang="zh-CN" sz="1200" kern="1200" smtClean="0">
                <a:solidFill>
                  <a:schemeClr val="tx1"/>
                </a:solidFill>
                <a:latin typeface="+mn-lt"/>
                <a:ea typeface="+mn-ea"/>
                <a:cs typeface="+mn-cs"/>
              </a:rPr>
              <a:t>2018</a:t>
            </a:r>
            <a:r>
              <a:rPr lang="zh-CN" altLang="zh-CN" sz="1200" kern="1200" smtClean="0">
                <a:solidFill>
                  <a:schemeClr val="tx1"/>
                </a:solidFill>
                <a:latin typeface="+mn-lt"/>
                <a:ea typeface="+mn-ea"/>
                <a:cs typeface="+mn-cs"/>
              </a:rPr>
              <a:t>年经济工作，分析当前经济形势，部署</a:t>
            </a:r>
            <a:r>
              <a:rPr lang="en-US" altLang="zh-CN" sz="1200" kern="1200" smtClean="0">
                <a:solidFill>
                  <a:schemeClr val="tx1"/>
                </a:solidFill>
                <a:latin typeface="+mn-lt"/>
                <a:ea typeface="+mn-ea"/>
                <a:cs typeface="+mn-cs"/>
              </a:rPr>
              <a:t>2019</a:t>
            </a:r>
            <a:r>
              <a:rPr lang="zh-CN" altLang="zh-CN" sz="1200" kern="1200" smtClean="0">
                <a:solidFill>
                  <a:schemeClr val="tx1"/>
                </a:solidFill>
                <a:latin typeface="+mn-lt"/>
                <a:ea typeface="+mn-ea"/>
                <a:cs typeface="+mn-cs"/>
              </a:rPr>
              <a:t>年经济工作。</a:t>
            </a:r>
          </a:p>
          <a:p>
            <a:r>
              <a:rPr lang="zh-CN" altLang="zh-CN" sz="1200" kern="1200" smtClean="0">
                <a:solidFill>
                  <a:schemeClr val="tx1"/>
                </a:solidFill>
                <a:latin typeface="+mn-lt"/>
                <a:ea typeface="+mn-ea"/>
                <a:cs typeface="+mn-cs"/>
              </a:rPr>
              <a:t>整体形势：</a:t>
            </a:r>
            <a:r>
              <a:rPr lang="en-US" altLang="zh-CN" sz="1200" kern="1200" smtClean="0">
                <a:solidFill>
                  <a:schemeClr val="tx1"/>
                </a:solidFill>
                <a:latin typeface="+mn-lt"/>
                <a:ea typeface="+mn-ea"/>
                <a:cs typeface="+mn-cs"/>
              </a:rPr>
              <a:t>2019</a:t>
            </a:r>
            <a:r>
              <a:rPr lang="zh-CN" altLang="zh-CN" sz="1200" kern="1200" smtClean="0">
                <a:solidFill>
                  <a:schemeClr val="tx1"/>
                </a:solidFill>
                <a:latin typeface="+mn-lt"/>
                <a:ea typeface="+mn-ea"/>
                <a:cs typeface="+mn-cs"/>
              </a:rPr>
              <a:t>年中国经济运行稳中有变、变中有忧，外部环境复杂严峻，经济面临下行压力。但我国发展仍处于并将长期处于重要战略机遇期，在统筹推进稳增长、促改革、调结构、防风险等工作要求下，坚持推进供给侧改革、松紧适度货币政策、加大提效财政政策、更大规模实施减税降费，促进提升国内消费，推动全方位对外开放，经济运行将保持在合理区间。</a:t>
            </a:r>
          </a:p>
          <a:p>
            <a:endParaRPr lang="zh-CN" altLang="en-US"/>
          </a:p>
        </p:txBody>
      </p:sp>
      <p:sp>
        <p:nvSpPr>
          <p:cNvPr id="4" name="灯片编号占位符 3"/>
          <p:cNvSpPr>
            <a:spLocks noGrp="1"/>
          </p:cNvSpPr>
          <p:nvPr>
            <p:ph type="sldNum" sz="quarter" idx="10"/>
          </p:nvPr>
        </p:nvSpPr>
        <p:spPr/>
        <p:txBody>
          <a:bodyPr/>
          <a:lstStyle/>
          <a:p>
            <a:fld id="{2E3536F2-51ED-4A29-9626-A5D9452F08C9}" type="slidenum">
              <a:rPr lang="id-ID" smtClean="0"/>
              <a:pPr/>
              <a:t>54</a:t>
            </a:fld>
            <a:endParaRPr lang="id-ID"/>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smtClean="0">
                <a:solidFill>
                  <a:schemeClr val="tx1"/>
                </a:solidFill>
                <a:latin typeface="+mn-lt"/>
                <a:ea typeface="+mn-ea"/>
                <a:cs typeface="+mn-cs"/>
              </a:rPr>
              <a:t>对外贸易：发达经济体增速普遍预期下降，外需支撑有所减弱，叠加贸易保护主义抬头，</a:t>
            </a:r>
            <a:r>
              <a:rPr lang="en-US" altLang="zh-CN" sz="1200" kern="1200" smtClean="0">
                <a:solidFill>
                  <a:schemeClr val="tx1"/>
                </a:solidFill>
                <a:latin typeface="+mn-lt"/>
                <a:ea typeface="+mn-ea"/>
                <a:cs typeface="+mn-cs"/>
              </a:rPr>
              <a:t>2019</a:t>
            </a:r>
            <a:r>
              <a:rPr lang="zh-CN" altLang="zh-CN" sz="1200" kern="1200" smtClean="0">
                <a:solidFill>
                  <a:schemeClr val="tx1"/>
                </a:solidFill>
                <a:latin typeface="+mn-lt"/>
                <a:ea typeface="+mn-ea"/>
                <a:cs typeface="+mn-cs"/>
              </a:rPr>
              <a:t>年中国对外贸易发展面临的环境更加严峻复杂。预计</a:t>
            </a:r>
            <a:r>
              <a:rPr lang="en-US" altLang="zh-CN" sz="1200" kern="1200" smtClean="0">
                <a:solidFill>
                  <a:schemeClr val="tx1"/>
                </a:solidFill>
                <a:latin typeface="+mn-lt"/>
                <a:ea typeface="+mn-ea"/>
                <a:cs typeface="+mn-cs"/>
              </a:rPr>
              <a:t>2019</a:t>
            </a:r>
            <a:r>
              <a:rPr lang="zh-CN" altLang="zh-CN" sz="1200" kern="1200" smtClean="0">
                <a:solidFill>
                  <a:schemeClr val="tx1"/>
                </a:solidFill>
                <a:latin typeface="+mn-lt"/>
                <a:ea typeface="+mn-ea"/>
                <a:cs typeface="+mn-cs"/>
              </a:rPr>
              <a:t>年外贸进出口仍将保持平稳增长，但追求可持续的贸易平衡战略将成为下阶段中国对外贸易的主基调。</a:t>
            </a:r>
          </a:p>
          <a:p>
            <a:endParaRPr lang="zh-CN" altLang="en-US"/>
          </a:p>
        </p:txBody>
      </p:sp>
      <p:sp>
        <p:nvSpPr>
          <p:cNvPr id="4" name="灯片编号占位符 3"/>
          <p:cNvSpPr>
            <a:spLocks noGrp="1"/>
          </p:cNvSpPr>
          <p:nvPr>
            <p:ph type="sldNum" sz="quarter" idx="10"/>
          </p:nvPr>
        </p:nvSpPr>
        <p:spPr/>
        <p:txBody>
          <a:bodyPr/>
          <a:lstStyle/>
          <a:p>
            <a:fld id="{2E3536F2-51ED-4A29-9626-A5D9452F08C9}" type="slidenum">
              <a:rPr lang="id-ID" smtClean="0"/>
              <a:pPr/>
              <a:t>55</a:t>
            </a:fld>
            <a:endParaRPr lang="id-ID"/>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kern="1200" smtClean="0">
                <a:solidFill>
                  <a:schemeClr val="tx1"/>
                </a:solidFill>
                <a:latin typeface="+mn-lt"/>
                <a:ea typeface="+mn-ea"/>
                <a:cs typeface="+mn-cs"/>
              </a:rPr>
              <a:t>各航运研究机构报告显示，最近几月世界经济贸易不稳定因素加剧，</a:t>
            </a:r>
            <a:r>
              <a:rPr lang="en-US" altLang="zh-CN" sz="1200" kern="1200" smtClean="0">
                <a:solidFill>
                  <a:schemeClr val="tx1"/>
                </a:solidFill>
                <a:latin typeface="+mn-lt"/>
                <a:ea typeface="+mn-ea"/>
                <a:cs typeface="+mn-cs"/>
              </a:rPr>
              <a:t>2019</a:t>
            </a:r>
            <a:r>
              <a:rPr lang="zh-CN" altLang="zh-CN" sz="1200" kern="1200" smtClean="0">
                <a:solidFill>
                  <a:schemeClr val="tx1"/>
                </a:solidFill>
                <a:latin typeface="+mn-lt"/>
                <a:ea typeface="+mn-ea"/>
                <a:cs typeface="+mn-cs"/>
              </a:rPr>
              <a:t>年世界集装箱海运总量预测增速普遍低于</a:t>
            </a:r>
            <a:r>
              <a:rPr lang="en-US" altLang="zh-CN" sz="1200" kern="1200" smtClean="0">
                <a:solidFill>
                  <a:schemeClr val="tx1"/>
                </a:solidFill>
                <a:latin typeface="+mn-lt"/>
                <a:ea typeface="+mn-ea"/>
                <a:cs typeface="+mn-cs"/>
              </a:rPr>
              <a:t>2018</a:t>
            </a:r>
            <a:r>
              <a:rPr lang="zh-CN" altLang="zh-CN" sz="1200" kern="1200" smtClean="0">
                <a:solidFill>
                  <a:schemeClr val="tx1"/>
                </a:solidFill>
                <a:latin typeface="+mn-lt"/>
                <a:ea typeface="+mn-ea"/>
                <a:cs typeface="+mn-cs"/>
              </a:rPr>
              <a:t>年。根据德鲁里对主要航线的预测：进口向增幅预期普遍提升，出口向泛太平洋航线增幅预期下调。</a:t>
            </a:r>
            <a:endParaRPr lang="zh-CN" altLang="en-US"/>
          </a:p>
        </p:txBody>
      </p:sp>
      <p:sp>
        <p:nvSpPr>
          <p:cNvPr id="4" name="灯片编号占位符 3"/>
          <p:cNvSpPr>
            <a:spLocks noGrp="1"/>
          </p:cNvSpPr>
          <p:nvPr>
            <p:ph type="sldNum" sz="quarter" idx="10"/>
          </p:nvPr>
        </p:nvSpPr>
        <p:spPr/>
        <p:txBody>
          <a:bodyPr/>
          <a:lstStyle/>
          <a:p>
            <a:fld id="{2E3536F2-51ED-4A29-9626-A5D9452F08C9}" type="slidenum">
              <a:rPr lang="id-ID" smtClean="0"/>
              <a:pPr/>
              <a:t>56</a:t>
            </a:fld>
            <a:endParaRPr lang="id-ID"/>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smtClean="0">
                <a:solidFill>
                  <a:schemeClr val="tx1"/>
                </a:solidFill>
                <a:latin typeface="+mn-lt"/>
                <a:ea typeface="+mn-ea"/>
                <a:cs typeface="+mn-cs"/>
              </a:rPr>
              <a:t>1</a:t>
            </a:r>
            <a:r>
              <a:rPr lang="zh-CN" altLang="en-US" sz="1200" b="0" i="0" kern="1200" smtClean="0">
                <a:solidFill>
                  <a:schemeClr val="tx1"/>
                </a:solidFill>
                <a:latin typeface="+mn-lt"/>
                <a:ea typeface="+mn-ea"/>
                <a:cs typeface="+mn-cs"/>
              </a:rPr>
              <a:t>月</a:t>
            </a:r>
            <a:r>
              <a:rPr lang="en-US" altLang="zh-CN" sz="1200" b="0" i="0" kern="1200" smtClean="0">
                <a:solidFill>
                  <a:schemeClr val="tx1"/>
                </a:solidFill>
                <a:latin typeface="+mn-lt"/>
                <a:ea typeface="+mn-ea"/>
                <a:cs typeface="+mn-cs"/>
              </a:rPr>
              <a:t>21</a:t>
            </a:r>
            <a:r>
              <a:rPr lang="zh-CN" altLang="en-US" sz="1200" b="0" i="0" kern="1200" smtClean="0">
                <a:solidFill>
                  <a:schemeClr val="tx1"/>
                </a:solidFill>
                <a:latin typeface="+mn-lt"/>
                <a:ea typeface="+mn-ea"/>
                <a:cs typeface="+mn-cs"/>
              </a:rPr>
              <a:t>日至</a:t>
            </a:r>
            <a:r>
              <a:rPr lang="en-US" altLang="zh-CN" sz="1200" b="0" i="0" kern="1200" smtClean="0">
                <a:solidFill>
                  <a:schemeClr val="tx1"/>
                </a:solidFill>
                <a:latin typeface="+mn-lt"/>
                <a:ea typeface="+mn-ea"/>
                <a:cs typeface="+mn-cs"/>
              </a:rPr>
              <a:t>22</a:t>
            </a:r>
            <a:r>
              <a:rPr lang="zh-CN" altLang="en-US" sz="1200" b="0" i="0" kern="1200" smtClean="0">
                <a:solidFill>
                  <a:schemeClr val="tx1"/>
                </a:solidFill>
                <a:latin typeface="+mn-lt"/>
                <a:ea typeface="+mn-ea"/>
                <a:cs typeface="+mn-cs"/>
              </a:rPr>
              <a:t>日，集团召开</a:t>
            </a:r>
            <a:r>
              <a:rPr lang="en-US" altLang="zh-CN" sz="1200" b="0" i="0" kern="1200" smtClean="0">
                <a:solidFill>
                  <a:schemeClr val="tx1"/>
                </a:solidFill>
                <a:latin typeface="+mn-lt"/>
                <a:ea typeface="+mn-ea"/>
                <a:cs typeface="+mn-cs"/>
              </a:rPr>
              <a:t>2019</a:t>
            </a:r>
            <a:r>
              <a:rPr lang="zh-CN" altLang="en-US" sz="1200" b="0" i="0" kern="1200" smtClean="0">
                <a:solidFill>
                  <a:schemeClr val="tx1"/>
                </a:solidFill>
                <a:latin typeface="+mn-lt"/>
                <a:ea typeface="+mn-ea"/>
                <a:cs typeface="+mn-cs"/>
              </a:rPr>
              <a:t>年干部大会</a:t>
            </a:r>
            <a:endParaRPr lang="en-US" altLang="zh-CN" sz="1200" b="0" i="0" kern="120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smtClean="0">
                <a:solidFill>
                  <a:schemeClr val="tx1"/>
                </a:solidFill>
                <a:latin typeface="+mn-lt"/>
                <a:ea typeface="+mn-ea"/>
                <a:cs typeface="+mn-cs"/>
              </a:rPr>
              <a:t>集团党委书记、董事长陈戌源对</a:t>
            </a:r>
            <a:r>
              <a:rPr lang="en-US" altLang="zh-CN" sz="1200" kern="1200" smtClean="0">
                <a:solidFill>
                  <a:schemeClr val="tx1"/>
                </a:solidFill>
                <a:latin typeface="+mn-lt"/>
                <a:ea typeface="+mn-ea"/>
                <a:cs typeface="+mn-cs"/>
              </a:rPr>
              <a:t>2019</a:t>
            </a:r>
            <a:r>
              <a:rPr lang="zh-CN" altLang="zh-CN" sz="1200" kern="1200" smtClean="0">
                <a:solidFill>
                  <a:schemeClr val="tx1"/>
                </a:solidFill>
                <a:latin typeface="+mn-lt"/>
                <a:ea typeface="+mn-ea"/>
                <a:cs typeface="+mn-cs"/>
              </a:rPr>
              <a:t>年集团工作面临的形势和问题作了一个全面的分析。</a:t>
            </a:r>
            <a:r>
              <a:rPr lang="zh-CN" altLang="zh-CN" sz="1200" b="1" kern="1200" smtClean="0">
                <a:solidFill>
                  <a:schemeClr val="tx1"/>
                </a:solidFill>
                <a:latin typeface="+mn-lt"/>
                <a:ea typeface="+mn-ea"/>
                <a:cs typeface="+mn-cs"/>
              </a:rPr>
              <a:t>陈戌源强调，集团发展面临着四大主要挑战：</a:t>
            </a:r>
            <a:r>
              <a:rPr lang="en-US" altLang="zh-CN" sz="1200" kern="1200" smtClean="0">
                <a:solidFill>
                  <a:schemeClr val="tx1"/>
                </a:solidFill>
                <a:latin typeface="+mn-lt"/>
                <a:ea typeface="+mn-ea"/>
                <a:cs typeface="+mn-cs"/>
              </a:rPr>
              <a:t>1.</a:t>
            </a:r>
            <a:r>
              <a:rPr lang="zh-CN" altLang="zh-CN" sz="1200" kern="1200" smtClean="0">
                <a:solidFill>
                  <a:schemeClr val="tx1"/>
                </a:solidFill>
                <a:latin typeface="+mn-lt"/>
                <a:ea typeface="+mn-ea"/>
                <a:cs typeface="+mn-cs"/>
              </a:rPr>
              <a:t>确保港口主业的有效增长；</a:t>
            </a:r>
            <a:r>
              <a:rPr lang="en-US" altLang="zh-CN" sz="1200" kern="1200" smtClean="0">
                <a:solidFill>
                  <a:schemeClr val="tx1"/>
                </a:solidFill>
                <a:latin typeface="+mn-lt"/>
                <a:ea typeface="+mn-ea"/>
                <a:cs typeface="+mn-cs"/>
              </a:rPr>
              <a:t>2.</a:t>
            </a:r>
            <a:r>
              <a:rPr lang="zh-CN" altLang="zh-CN" sz="1200" kern="1200" smtClean="0">
                <a:solidFill>
                  <a:schemeClr val="tx1"/>
                </a:solidFill>
                <a:latin typeface="+mn-lt"/>
                <a:ea typeface="+mn-ea"/>
                <a:cs typeface="+mn-cs"/>
              </a:rPr>
              <a:t>确保集团效益的有效增长；</a:t>
            </a:r>
            <a:r>
              <a:rPr lang="en-US" altLang="zh-CN" sz="1200" kern="1200" smtClean="0">
                <a:solidFill>
                  <a:schemeClr val="tx1"/>
                </a:solidFill>
                <a:latin typeface="+mn-lt"/>
                <a:ea typeface="+mn-ea"/>
                <a:cs typeface="+mn-cs"/>
              </a:rPr>
              <a:t>3.</a:t>
            </a:r>
            <a:r>
              <a:rPr lang="zh-CN" altLang="zh-CN" sz="1200" kern="1200" smtClean="0">
                <a:solidFill>
                  <a:schemeClr val="tx1"/>
                </a:solidFill>
                <a:latin typeface="+mn-lt"/>
                <a:ea typeface="+mn-ea"/>
                <a:cs typeface="+mn-cs"/>
              </a:rPr>
              <a:t>各级领导干部谋发展的能力迫切需要有效提升</a:t>
            </a:r>
            <a:r>
              <a:rPr lang="zh-CN" altLang="zh-CN" sz="1200" b="1" kern="1200" smtClean="0">
                <a:solidFill>
                  <a:schemeClr val="tx1"/>
                </a:solidFill>
                <a:latin typeface="+mn-lt"/>
                <a:ea typeface="+mn-ea"/>
                <a:cs typeface="+mn-cs"/>
              </a:rPr>
              <a:t>（各级领导干部要树立起以效益论英雄的“晒成绩单”精神）</a:t>
            </a:r>
            <a:r>
              <a:rPr lang="zh-CN" altLang="zh-CN" sz="1200" kern="1200" smtClean="0">
                <a:solidFill>
                  <a:schemeClr val="tx1"/>
                </a:solidFill>
                <a:latin typeface="+mn-lt"/>
                <a:ea typeface="+mn-ea"/>
                <a:cs typeface="+mn-cs"/>
              </a:rPr>
              <a:t>；</a:t>
            </a:r>
            <a:r>
              <a:rPr lang="en-US" altLang="zh-CN" sz="1200" kern="1200" smtClean="0">
                <a:solidFill>
                  <a:schemeClr val="tx1"/>
                </a:solidFill>
                <a:latin typeface="+mn-lt"/>
                <a:ea typeface="+mn-ea"/>
                <a:cs typeface="+mn-cs"/>
              </a:rPr>
              <a:t>4.</a:t>
            </a:r>
            <a:r>
              <a:rPr lang="zh-CN" altLang="zh-CN" sz="1200" kern="1200" smtClean="0">
                <a:solidFill>
                  <a:schemeClr val="tx1"/>
                </a:solidFill>
                <a:latin typeface="+mn-lt"/>
                <a:ea typeface="+mn-ea"/>
                <a:cs typeface="+mn-cs"/>
              </a:rPr>
              <a:t>集团发展的内生动力和活力需要得到极大发挥。</a:t>
            </a:r>
          </a:p>
          <a:p>
            <a:endParaRPr lang="zh-CN" altLang="en-US"/>
          </a:p>
        </p:txBody>
      </p:sp>
      <p:sp>
        <p:nvSpPr>
          <p:cNvPr id="4" name="灯片编号占位符 3"/>
          <p:cNvSpPr>
            <a:spLocks noGrp="1"/>
          </p:cNvSpPr>
          <p:nvPr>
            <p:ph type="sldNum" sz="quarter" idx="10"/>
          </p:nvPr>
        </p:nvSpPr>
        <p:spPr/>
        <p:txBody>
          <a:bodyPr/>
          <a:lstStyle/>
          <a:p>
            <a:fld id="{2E3536F2-51ED-4A29-9626-A5D9452F08C9}" type="slidenum">
              <a:rPr lang="id-ID" smtClean="0"/>
              <a:pPr/>
              <a:t>59</a:t>
            </a:fld>
            <a:endParaRPr lang="id-ID"/>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smtClean="0">
                <a:solidFill>
                  <a:schemeClr val="tx1"/>
                </a:solidFill>
                <a:latin typeface="+mn-lt"/>
                <a:ea typeface="+mn-ea"/>
                <a:cs typeface="+mn-cs"/>
              </a:rPr>
              <a:t>我国发展仍处于重要战略机遇期，拥有足够的韧性、巨大的潜力，经济长期向好态势不会改变：</a:t>
            </a:r>
            <a:endParaRPr lang="en-US" altLang="zh-CN" sz="1200" kern="120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smtClean="0">
                <a:solidFill>
                  <a:schemeClr val="tx1"/>
                </a:solidFill>
                <a:latin typeface="+mn-lt"/>
                <a:ea typeface="+mn-ea"/>
                <a:cs typeface="+mn-cs"/>
              </a:rPr>
              <a:t>“一带一路”、自贸区战略及一系列正在进行的双边和多边贸易谈判，标志我国进入新一轮全面开放的战略机遇期，新型对外经贸格局正在形成，对外贸易优化升级加快，贸易便利化、自由化推进提速，长三角区域一体化国家战略和长江经济带经济发展的巨大潜力，都会给上海港的发展带来新的机遇；</a:t>
            </a:r>
            <a:endParaRPr lang="en-US" altLang="zh-CN" sz="1200" kern="120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smtClean="0">
                <a:solidFill>
                  <a:schemeClr val="tx1"/>
                </a:solidFill>
                <a:latin typeface="+mn-lt"/>
                <a:ea typeface="+mn-ea"/>
                <a:cs typeface="+mn-cs"/>
              </a:rPr>
              <a:t>同时，国家“稳中求进”的工作基调，为集团稳定港口主业提供了有力支撑，而推进国企改革举措的进一步落细落地，必定会给集团改革发展释放出更多实实在在的“红利”，也必将进一步激发集团的内生动力和活力。</a:t>
            </a:r>
          </a:p>
          <a:p>
            <a:endParaRPr lang="zh-CN" altLang="en-US"/>
          </a:p>
        </p:txBody>
      </p:sp>
      <p:sp>
        <p:nvSpPr>
          <p:cNvPr id="4" name="灯片编号占位符 3"/>
          <p:cNvSpPr>
            <a:spLocks noGrp="1"/>
          </p:cNvSpPr>
          <p:nvPr>
            <p:ph type="sldNum" sz="quarter" idx="10"/>
          </p:nvPr>
        </p:nvSpPr>
        <p:spPr/>
        <p:txBody>
          <a:bodyPr/>
          <a:lstStyle/>
          <a:p>
            <a:fld id="{2E3536F2-51ED-4A29-9626-A5D9452F08C9}" type="slidenum">
              <a:rPr lang="id-ID" smtClean="0"/>
              <a:pPr/>
              <a:t>60</a:t>
            </a:fld>
            <a:endParaRPr lang="id-ID"/>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smtClean="0">
                <a:solidFill>
                  <a:schemeClr val="tx1"/>
                </a:solidFill>
                <a:latin typeface="+mn-lt"/>
                <a:ea typeface="+mn-ea"/>
                <a:cs typeface="+mn-cs"/>
              </a:rPr>
              <a:t>陈戌源指出：全球经济保持温和增长态势，航运新格局对大型港口发展产生正面影响，上海港的经济地理位置优势依然显著，国企改革正在向纵深发展，一系列国家战略实施对集团发展带来积极影响，总体来看，</a:t>
            </a:r>
            <a:r>
              <a:rPr lang="zh-CN" altLang="zh-CN" sz="1200" b="1" kern="1200" smtClean="0">
                <a:solidFill>
                  <a:schemeClr val="tx1"/>
                </a:solidFill>
                <a:latin typeface="+mn-lt"/>
                <a:ea typeface="+mn-ea"/>
                <a:cs typeface="+mn-cs"/>
              </a:rPr>
              <a:t>集团仍然处于较好的发展机遇期</a:t>
            </a:r>
            <a:r>
              <a:rPr lang="zh-CN" altLang="zh-CN" sz="1200" kern="1200" smtClean="0">
                <a:solidFill>
                  <a:schemeClr val="tx1"/>
                </a:solidFill>
                <a:latin typeface="+mn-lt"/>
                <a:ea typeface="+mn-ea"/>
                <a:cs typeface="+mn-cs"/>
              </a:rPr>
              <a:t>。与此同时，也面临加快业务模式创新、提高多元发展质量、推动资源整合调整等新的要求。</a:t>
            </a:r>
          </a:p>
          <a:p>
            <a:endParaRPr lang="zh-CN" altLang="en-US"/>
          </a:p>
        </p:txBody>
      </p:sp>
      <p:sp>
        <p:nvSpPr>
          <p:cNvPr id="4" name="灯片编号占位符 3"/>
          <p:cNvSpPr>
            <a:spLocks noGrp="1"/>
          </p:cNvSpPr>
          <p:nvPr>
            <p:ph type="sldNum" sz="quarter" idx="10"/>
          </p:nvPr>
        </p:nvSpPr>
        <p:spPr/>
        <p:txBody>
          <a:bodyPr/>
          <a:lstStyle/>
          <a:p>
            <a:fld id="{2E3536F2-51ED-4A29-9626-A5D9452F08C9}" type="slidenum">
              <a:rPr lang="id-ID" smtClean="0"/>
              <a:pPr/>
              <a:t>61</a:t>
            </a:fld>
            <a:endParaRPr lang="id-ID"/>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a:xfrm>
            <a:off x="1166813" y="1241425"/>
            <a:ext cx="4464050" cy="3349625"/>
          </a:xfrm>
        </p:spPr>
      </p:sp>
      <p:sp>
        <p:nvSpPr>
          <p:cNvPr id="12291" name="备注占位符 2"/>
          <p:cNvSpPr>
            <a:spLocks noGrp="1"/>
          </p:cNvSpPr>
          <p:nvPr>
            <p:ph type="body" idx="1"/>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zh-CN" sz="1200" kern="1200" smtClean="0">
                <a:solidFill>
                  <a:schemeClr val="tx1"/>
                </a:solidFill>
                <a:latin typeface="+mn-lt"/>
                <a:ea typeface="+mn-ea"/>
                <a:cs typeface="+mn-cs"/>
              </a:rPr>
              <a:t>2019</a:t>
            </a:r>
            <a:r>
              <a:rPr lang="zh-CN" altLang="zh-CN" sz="1200" kern="1200" smtClean="0">
                <a:solidFill>
                  <a:schemeClr val="tx1"/>
                </a:solidFill>
                <a:latin typeface="+mn-lt"/>
                <a:ea typeface="+mn-ea"/>
                <a:cs typeface="+mn-cs"/>
              </a:rPr>
              <a:t>年是集团“十三五”发展中承上启下的关键之年，让我们重温集团“十三五”的主要目标：</a:t>
            </a:r>
          </a:p>
          <a:p>
            <a:pPr eaLnBrk="1" hangingPunct="1">
              <a:spcBef>
                <a:spcPct val="0"/>
              </a:spcBef>
            </a:pPr>
            <a:endParaRPr lang="zh-CN" altLang="en-US"/>
          </a:p>
          <a:p>
            <a:pPr eaLnBrk="1" hangingPunct="1">
              <a:spcBef>
                <a:spcPct val="0"/>
              </a:spcBef>
            </a:pPr>
            <a:endParaRPr lang="zh-CN" altLang="en-US"/>
          </a:p>
        </p:txBody>
      </p:sp>
      <p:sp>
        <p:nvSpPr>
          <p:cNvPr id="12292" name="灯片编号占位符 3"/>
          <p:cNvSpPr txBox="1">
            <a:spLocks noGrp="1" noChangeArrowheads="1"/>
          </p:cNvSpPr>
          <p:nvPr/>
        </p:nvSpPr>
        <p:spPr bwMode="auto">
          <a:xfrm>
            <a:off x="3850443" y="9430091"/>
            <a:ext cx="2945659" cy="498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fld id="{5AAB9603-60FE-4CD5-873D-4DB84ED5C44C}" type="slidenum">
              <a:rPr kumimoji="0" lang="zh-CN" altLang="en-US" sz="1200" b="0" i="0" u="none" strike="noStrike" kern="1200" cap="none" spc="0" normalizeH="0" baseline="0" noProof="0">
                <a:ln>
                  <a:noFill/>
                </a:ln>
                <a:solidFill>
                  <a:srgbClr val="000000"/>
                </a:solidFill>
                <a:effectLst/>
                <a:uLnTx/>
                <a:uFillTx/>
                <a:latin typeface="等线" pitchFamily="2" charset="-122"/>
                <a:ea typeface="等线" pitchFamily="2" charset="-122"/>
                <a:cs typeface="+mn-cs"/>
              </a:rPr>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t>64</a:t>
            </a:fld>
            <a:endParaRPr kumimoji="0" lang="zh-CN" altLang="en-US" sz="1200" b="0" i="0" u="none" strike="noStrike" kern="1200" cap="none" spc="0" normalizeH="0" baseline="0" noProof="0">
              <a:ln>
                <a:noFill/>
              </a:ln>
              <a:solidFill>
                <a:srgbClr val="000000"/>
              </a:solidFill>
              <a:effectLst/>
              <a:uLnTx/>
              <a:uFillTx/>
              <a:latin typeface="等线" pitchFamily="2" charset="-122"/>
              <a:ea typeface="等线" pitchFamily="2" charset="-122"/>
              <a:cs typeface="+mn-cs"/>
            </a:endParaRPr>
          </a:p>
        </p:txBody>
      </p:sp>
    </p:spTree>
    <p:extLst>
      <p:ext uri="{BB962C8B-B14F-4D97-AF65-F5344CB8AC3E}">
        <p14:creationId xmlns:p14="http://schemas.microsoft.com/office/powerpoint/2010/main" val="2305998307"/>
      </p:ext>
    </p:extLst>
  </p:cSld>
  <p:clrMapOvr>
    <a:overrideClrMapping bg1="lt1" tx1="dk1" bg2="lt2" tx2="dk2" accent1="accent1" accent2="accent2" accent3="accent3" accent4="accent4" accent5="accent5" accent6="accent6" hlink="hlink" folHlink="folHlink"/>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a:xfrm>
            <a:off x="1166813" y="1241425"/>
            <a:ext cx="4464050" cy="3349625"/>
          </a:xfrm>
        </p:spPr>
      </p:sp>
      <p:sp>
        <p:nvSpPr>
          <p:cNvPr id="12291" name="备注占位符 2"/>
          <p:cNvSpPr>
            <a:spLocks noGrp="1"/>
          </p:cNvSpPr>
          <p:nvPr>
            <p:ph type="body" idx="1"/>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zh-CN" sz="1200" kern="1200" smtClean="0">
                <a:solidFill>
                  <a:schemeClr val="tx1"/>
                </a:solidFill>
                <a:latin typeface="+mn-lt"/>
                <a:ea typeface="+mn-ea"/>
                <a:cs typeface="+mn-cs"/>
              </a:rPr>
              <a:t>2019</a:t>
            </a:r>
            <a:r>
              <a:rPr lang="zh-CN" altLang="zh-CN" sz="1200" kern="1200" smtClean="0">
                <a:solidFill>
                  <a:schemeClr val="tx1"/>
                </a:solidFill>
                <a:latin typeface="+mn-lt"/>
                <a:ea typeface="+mn-ea"/>
                <a:cs typeface="+mn-cs"/>
              </a:rPr>
              <a:t>年是集团“十三五”发展中承上启下的关键之年，让我们重温集团“十三五”的主要目标：</a:t>
            </a:r>
          </a:p>
          <a:p>
            <a:pPr eaLnBrk="1" hangingPunct="1">
              <a:spcBef>
                <a:spcPct val="0"/>
              </a:spcBef>
            </a:pPr>
            <a:endParaRPr lang="zh-CN" altLang="en-US"/>
          </a:p>
          <a:p>
            <a:pPr eaLnBrk="1" hangingPunct="1">
              <a:spcBef>
                <a:spcPct val="0"/>
              </a:spcBef>
            </a:pPr>
            <a:endParaRPr lang="zh-CN" altLang="en-US"/>
          </a:p>
        </p:txBody>
      </p:sp>
      <p:sp>
        <p:nvSpPr>
          <p:cNvPr id="12292" name="灯片编号占位符 3"/>
          <p:cNvSpPr txBox="1">
            <a:spLocks noGrp="1" noChangeArrowheads="1"/>
          </p:cNvSpPr>
          <p:nvPr/>
        </p:nvSpPr>
        <p:spPr bwMode="auto">
          <a:xfrm>
            <a:off x="3850443" y="9430091"/>
            <a:ext cx="2945659" cy="498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fld id="{5AAB9603-60FE-4CD5-873D-4DB84ED5C44C}" type="slidenum">
              <a:rPr kumimoji="0" lang="zh-CN" altLang="en-US" sz="1200" b="0" i="0" u="none" strike="noStrike" kern="1200" cap="none" spc="0" normalizeH="0" baseline="0" noProof="0">
                <a:ln>
                  <a:noFill/>
                </a:ln>
                <a:solidFill>
                  <a:srgbClr val="000000"/>
                </a:solidFill>
                <a:effectLst/>
                <a:uLnTx/>
                <a:uFillTx/>
                <a:latin typeface="等线" pitchFamily="2" charset="-122"/>
                <a:ea typeface="等线" pitchFamily="2" charset="-122"/>
                <a:cs typeface="+mn-cs"/>
              </a:rPr>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t>65</a:t>
            </a:fld>
            <a:endParaRPr kumimoji="0" lang="zh-CN" altLang="en-US" sz="1200" b="0" i="0" u="none" strike="noStrike" kern="1200" cap="none" spc="0" normalizeH="0" baseline="0" noProof="0">
              <a:ln>
                <a:noFill/>
              </a:ln>
              <a:solidFill>
                <a:srgbClr val="000000"/>
              </a:solidFill>
              <a:effectLst/>
              <a:uLnTx/>
              <a:uFillTx/>
              <a:latin typeface="等线" pitchFamily="2" charset="-122"/>
              <a:ea typeface="等线" pitchFamily="2" charset="-122"/>
              <a:cs typeface="+mn-cs"/>
            </a:endParaRPr>
          </a:p>
        </p:txBody>
      </p:sp>
    </p:spTree>
    <p:extLst>
      <p:ext uri="{BB962C8B-B14F-4D97-AF65-F5344CB8AC3E}">
        <p14:creationId xmlns:p14="http://schemas.microsoft.com/office/powerpoint/2010/main" val="2305998307"/>
      </p:ext>
    </p:extLst>
  </p:cSld>
  <p:clrMapOvr>
    <a:overrideClrMapping bg1="lt1" tx1="dk1" bg2="lt2" tx2="dk2" accent1="accent1" accent2="accent2" accent3="accent3" accent4="accent4" accent5="accent5" accent6="accent6" hlink="hlink" folHlink="folHlink"/>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smtClean="0">
                <a:solidFill>
                  <a:schemeClr val="tx1"/>
                </a:solidFill>
                <a:latin typeface="+mn-lt"/>
                <a:ea typeface="+mn-ea"/>
                <a:cs typeface="+mn-cs"/>
              </a:rPr>
              <a:t>2018</a:t>
            </a:r>
            <a:r>
              <a:rPr lang="zh-CN" altLang="zh-CN" sz="1200" kern="1200" smtClean="0">
                <a:solidFill>
                  <a:schemeClr val="tx1"/>
                </a:solidFill>
                <a:latin typeface="+mn-lt"/>
                <a:ea typeface="+mn-ea"/>
                <a:cs typeface="+mn-cs"/>
              </a:rPr>
              <a:t>年，集团水水中转完成</a:t>
            </a:r>
            <a:r>
              <a:rPr lang="en-US" altLang="zh-CN" sz="1200" kern="1200" smtClean="0">
                <a:solidFill>
                  <a:schemeClr val="tx1"/>
                </a:solidFill>
                <a:latin typeface="+mn-lt"/>
                <a:ea typeface="+mn-ea"/>
                <a:cs typeface="+mn-cs"/>
              </a:rPr>
              <a:t>1967.6</a:t>
            </a:r>
            <a:r>
              <a:rPr lang="zh-CN" altLang="zh-CN" sz="1200" kern="1200" smtClean="0">
                <a:solidFill>
                  <a:schemeClr val="tx1"/>
                </a:solidFill>
                <a:latin typeface="+mn-lt"/>
                <a:ea typeface="+mn-ea"/>
                <a:cs typeface="+mn-cs"/>
              </a:rPr>
              <a:t>万标准箱，同比增长</a:t>
            </a:r>
            <a:r>
              <a:rPr lang="en-US" altLang="zh-CN" sz="1200" kern="1200" smtClean="0">
                <a:solidFill>
                  <a:schemeClr val="tx1"/>
                </a:solidFill>
                <a:latin typeface="+mn-lt"/>
                <a:ea typeface="+mn-ea"/>
                <a:cs typeface="+mn-cs"/>
              </a:rPr>
              <a:t>4.7%</a:t>
            </a:r>
            <a:r>
              <a:rPr lang="zh-CN" altLang="zh-CN" sz="1200" kern="1200" smtClean="0">
                <a:solidFill>
                  <a:schemeClr val="tx1"/>
                </a:solidFill>
                <a:latin typeface="+mn-lt"/>
                <a:ea typeface="+mn-ea"/>
                <a:cs typeface="+mn-cs"/>
              </a:rPr>
              <a:t>，水水中转比例为</a:t>
            </a:r>
            <a:r>
              <a:rPr lang="en-US" altLang="zh-CN" sz="1200" kern="1200" smtClean="0">
                <a:solidFill>
                  <a:schemeClr val="tx1"/>
                </a:solidFill>
                <a:latin typeface="+mn-lt"/>
                <a:ea typeface="+mn-ea"/>
                <a:cs typeface="+mn-cs"/>
              </a:rPr>
              <a:t>46.8%</a:t>
            </a:r>
            <a:r>
              <a:rPr lang="zh-CN" altLang="zh-CN" sz="1200" kern="1200" smtClean="0">
                <a:solidFill>
                  <a:schemeClr val="tx1"/>
                </a:solidFill>
                <a:latin typeface="+mn-lt"/>
                <a:ea typeface="+mn-ea"/>
                <a:cs typeface="+mn-cs"/>
              </a:rPr>
              <a:t>，其中，国际中转完成</a:t>
            </a:r>
            <a:r>
              <a:rPr lang="en-US" altLang="zh-CN" sz="1200" kern="1200" smtClean="0">
                <a:solidFill>
                  <a:schemeClr val="tx1"/>
                </a:solidFill>
                <a:latin typeface="+mn-lt"/>
                <a:ea typeface="+mn-ea"/>
                <a:cs typeface="+mn-cs"/>
              </a:rPr>
              <a:t>368.2</a:t>
            </a:r>
            <a:r>
              <a:rPr lang="zh-CN" altLang="zh-CN" sz="1200" kern="1200" smtClean="0">
                <a:solidFill>
                  <a:schemeClr val="tx1"/>
                </a:solidFill>
                <a:latin typeface="+mn-lt"/>
                <a:ea typeface="+mn-ea"/>
                <a:cs typeface="+mn-cs"/>
              </a:rPr>
              <a:t>万标准箱，同比增长</a:t>
            </a:r>
            <a:r>
              <a:rPr lang="en-US" altLang="zh-CN" sz="1200" kern="1200" smtClean="0">
                <a:solidFill>
                  <a:schemeClr val="tx1"/>
                </a:solidFill>
                <a:latin typeface="+mn-lt"/>
                <a:ea typeface="+mn-ea"/>
                <a:cs typeface="+mn-cs"/>
              </a:rPr>
              <a:t>19.3% </a:t>
            </a:r>
            <a:r>
              <a:rPr lang="zh-CN" altLang="zh-CN" sz="1200" kern="1200" smtClean="0">
                <a:solidFill>
                  <a:schemeClr val="tx1"/>
                </a:solidFill>
                <a:latin typeface="+mn-lt"/>
                <a:ea typeface="+mn-ea"/>
                <a:cs typeface="+mn-cs"/>
              </a:rPr>
              <a:t>，实现了两位数的增长。长江中转完成</a:t>
            </a:r>
            <a:r>
              <a:rPr lang="en-US" altLang="zh-CN" sz="1200" kern="1200" smtClean="0">
                <a:solidFill>
                  <a:schemeClr val="tx1"/>
                </a:solidFill>
                <a:latin typeface="+mn-lt"/>
                <a:ea typeface="+mn-ea"/>
                <a:cs typeface="+mn-cs"/>
              </a:rPr>
              <a:t>1087.4</a:t>
            </a:r>
            <a:r>
              <a:rPr lang="zh-CN" altLang="zh-CN" sz="1200" kern="1200" smtClean="0">
                <a:solidFill>
                  <a:schemeClr val="tx1"/>
                </a:solidFill>
                <a:latin typeface="+mn-lt"/>
                <a:ea typeface="+mn-ea"/>
                <a:cs typeface="+mn-cs"/>
              </a:rPr>
              <a:t>万标准箱，同比增长</a:t>
            </a:r>
            <a:r>
              <a:rPr lang="en-US" altLang="zh-CN" sz="1200" kern="1200" smtClean="0">
                <a:solidFill>
                  <a:schemeClr val="tx1"/>
                </a:solidFill>
                <a:latin typeface="+mn-lt"/>
                <a:ea typeface="+mn-ea"/>
                <a:cs typeface="+mn-cs"/>
              </a:rPr>
              <a:t>2.7%</a:t>
            </a:r>
            <a:r>
              <a:rPr lang="zh-CN" altLang="zh-CN" sz="1200" kern="1200" smtClean="0">
                <a:solidFill>
                  <a:schemeClr val="tx1"/>
                </a:solidFill>
                <a:latin typeface="+mn-lt"/>
                <a:ea typeface="+mn-ea"/>
                <a:cs typeface="+mn-cs"/>
              </a:rPr>
              <a:t>，沿海中转完成</a:t>
            </a:r>
            <a:r>
              <a:rPr lang="en-US" altLang="zh-CN" sz="1200" kern="1200" smtClean="0">
                <a:solidFill>
                  <a:schemeClr val="tx1"/>
                </a:solidFill>
                <a:latin typeface="+mn-lt"/>
                <a:ea typeface="+mn-ea"/>
                <a:cs typeface="+mn-cs"/>
              </a:rPr>
              <a:t>169.6</a:t>
            </a:r>
            <a:r>
              <a:rPr lang="zh-CN" altLang="zh-CN" sz="1200" kern="1200" smtClean="0">
                <a:solidFill>
                  <a:schemeClr val="tx1"/>
                </a:solidFill>
                <a:latin typeface="+mn-lt"/>
                <a:ea typeface="+mn-ea"/>
                <a:cs typeface="+mn-cs"/>
              </a:rPr>
              <a:t>万标准箱。洋山港区集装箱吞吐量达到</a:t>
            </a:r>
            <a:r>
              <a:rPr lang="en-US" altLang="zh-CN" sz="1200" kern="1200" smtClean="0">
                <a:solidFill>
                  <a:schemeClr val="tx1"/>
                </a:solidFill>
                <a:latin typeface="+mn-lt"/>
                <a:ea typeface="+mn-ea"/>
                <a:cs typeface="+mn-cs"/>
              </a:rPr>
              <a:t>1842.5</a:t>
            </a:r>
            <a:r>
              <a:rPr lang="zh-CN" altLang="zh-CN" sz="1200" kern="1200" smtClean="0">
                <a:solidFill>
                  <a:schemeClr val="tx1"/>
                </a:solidFill>
                <a:latin typeface="+mn-lt"/>
                <a:ea typeface="+mn-ea"/>
                <a:cs typeface="+mn-cs"/>
              </a:rPr>
              <a:t>万标准箱，同比增长</a:t>
            </a:r>
            <a:r>
              <a:rPr lang="en-US" altLang="zh-CN" sz="1200" kern="1200" smtClean="0">
                <a:solidFill>
                  <a:schemeClr val="tx1"/>
                </a:solidFill>
                <a:latin typeface="+mn-lt"/>
                <a:ea typeface="+mn-ea"/>
                <a:cs typeface="+mn-cs"/>
              </a:rPr>
              <a:t>11.3%</a:t>
            </a:r>
            <a:r>
              <a:rPr lang="zh-CN" altLang="zh-CN" sz="1200" kern="1200" smtClean="0">
                <a:solidFill>
                  <a:schemeClr val="tx1"/>
                </a:solidFill>
                <a:latin typeface="+mn-lt"/>
                <a:ea typeface="+mn-ea"/>
                <a:cs typeface="+mn-cs"/>
              </a:rPr>
              <a:t>，占全港集装箱吞吐量的</a:t>
            </a:r>
            <a:r>
              <a:rPr lang="en-US" altLang="zh-CN" sz="1200" kern="1200" smtClean="0">
                <a:solidFill>
                  <a:schemeClr val="tx1"/>
                </a:solidFill>
                <a:latin typeface="+mn-lt"/>
                <a:ea typeface="+mn-ea"/>
                <a:cs typeface="+mn-cs"/>
              </a:rPr>
              <a:t>43.9%</a:t>
            </a:r>
            <a:r>
              <a:rPr lang="zh-CN" altLang="zh-CN" sz="1200" kern="1200" smtClean="0">
                <a:solidFill>
                  <a:schemeClr val="tx1"/>
                </a:solidFill>
                <a:latin typeface="+mn-lt"/>
                <a:ea typeface="+mn-ea"/>
                <a:cs typeface="+mn-cs"/>
              </a:rPr>
              <a:t>，同比提升</a:t>
            </a:r>
            <a:r>
              <a:rPr lang="en-US" altLang="zh-CN" sz="1200" kern="1200" smtClean="0">
                <a:solidFill>
                  <a:schemeClr val="tx1"/>
                </a:solidFill>
                <a:latin typeface="+mn-lt"/>
                <a:ea typeface="+mn-ea"/>
                <a:cs typeface="+mn-cs"/>
              </a:rPr>
              <a:t>2.7</a:t>
            </a:r>
            <a:r>
              <a:rPr lang="zh-CN" altLang="zh-CN" sz="1200" kern="1200" smtClean="0">
                <a:solidFill>
                  <a:schemeClr val="tx1"/>
                </a:solidFill>
                <a:latin typeface="+mn-lt"/>
                <a:ea typeface="+mn-ea"/>
                <a:cs typeface="+mn-cs"/>
              </a:rPr>
              <a:t>个百分点。</a:t>
            </a:r>
          </a:p>
          <a:p>
            <a:endParaRPr lang="zh-CN" altLang="en-US"/>
          </a:p>
        </p:txBody>
      </p:sp>
      <p:sp>
        <p:nvSpPr>
          <p:cNvPr id="4" name="灯片编号占位符 3"/>
          <p:cNvSpPr>
            <a:spLocks noGrp="1"/>
          </p:cNvSpPr>
          <p:nvPr>
            <p:ph type="sldNum" sz="quarter" idx="10"/>
          </p:nvPr>
        </p:nvSpPr>
        <p:spPr/>
        <p:txBody>
          <a:bodyPr/>
          <a:lstStyle/>
          <a:p>
            <a:fld id="{2E3536F2-51ED-4A29-9626-A5D9452F08C9}" type="slidenum">
              <a:rPr lang="id-ID" smtClean="0"/>
              <a:pPr/>
              <a:t>6</a:t>
            </a:fld>
            <a:endParaRPr lang="id-ID"/>
          </a:p>
        </p:txBody>
      </p:sp>
    </p:spTree>
    <p:extLst>
      <p:ext uri="{BB962C8B-B14F-4D97-AF65-F5344CB8AC3E}">
        <p14:creationId xmlns:p14="http://schemas.microsoft.com/office/powerpoint/2010/main" val="16218892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smtClean="0">
                <a:solidFill>
                  <a:schemeClr val="tx1"/>
                </a:solidFill>
                <a:latin typeface="+mn-lt"/>
                <a:ea typeface="+mn-ea"/>
                <a:cs typeface="+mn-cs"/>
              </a:rPr>
              <a:t>一是深化与重点班轮公司的综合性、全方位的战略合作，确保各项合作共识得到有效落实。</a:t>
            </a:r>
            <a:endParaRPr lang="en-US" altLang="zh-CN" sz="1200" kern="1200" smtClean="0">
              <a:solidFill>
                <a:schemeClr val="tx1"/>
              </a:solidFill>
              <a:latin typeface="+mn-lt"/>
              <a:ea typeface="+mn-ea"/>
              <a:cs typeface="+mn-cs"/>
            </a:endParaRPr>
          </a:p>
          <a:p>
            <a:r>
              <a:rPr lang="zh-CN" altLang="zh-CN" sz="1200" kern="1200" smtClean="0">
                <a:solidFill>
                  <a:schemeClr val="tx1"/>
                </a:solidFill>
                <a:latin typeface="+mn-lt"/>
                <a:ea typeface="+mn-ea"/>
                <a:cs typeface="+mn-cs"/>
              </a:rPr>
              <a:t>二是全力争取国际中转、沿海中转、换船、空箱等业务，积极争取沿海捎带政策实现新的突破。</a:t>
            </a:r>
            <a:endParaRPr lang="en-US" altLang="zh-CN" sz="1200" kern="1200" smtClean="0">
              <a:solidFill>
                <a:schemeClr val="tx1"/>
              </a:solidFill>
              <a:latin typeface="+mn-lt"/>
              <a:ea typeface="+mn-ea"/>
              <a:cs typeface="+mn-cs"/>
            </a:endParaRPr>
          </a:p>
          <a:p>
            <a:r>
              <a:rPr lang="zh-CN" altLang="zh-CN" sz="1200" kern="1200" smtClean="0">
                <a:solidFill>
                  <a:schemeClr val="tx1"/>
                </a:solidFill>
                <a:latin typeface="+mn-lt"/>
                <a:ea typeface="+mn-ea"/>
                <a:cs typeface="+mn-cs"/>
              </a:rPr>
              <a:t>三是积极推广“五定班轮”，进一步提升支线服务水平，大力推动支线船舶互换舱位，确保长江中转业务稳定增长。</a:t>
            </a:r>
            <a:endParaRPr lang="en-US" altLang="zh-CN" sz="1200" kern="1200" smtClean="0">
              <a:solidFill>
                <a:schemeClr val="tx1"/>
              </a:solidFill>
              <a:latin typeface="+mn-lt"/>
              <a:ea typeface="+mn-ea"/>
              <a:cs typeface="+mn-cs"/>
            </a:endParaRPr>
          </a:p>
          <a:p>
            <a:r>
              <a:rPr lang="zh-CN" altLang="zh-CN" sz="1200" kern="1200" smtClean="0">
                <a:solidFill>
                  <a:schemeClr val="tx1"/>
                </a:solidFill>
                <a:latin typeface="+mn-lt"/>
                <a:ea typeface="+mn-ea"/>
                <a:cs typeface="+mn-cs"/>
              </a:rPr>
              <a:t>四是加大支持力度，加强对接协调，积极开拓市场，全力推进陆改水业务发展。</a:t>
            </a:r>
            <a:endParaRPr lang="en-US" altLang="zh-CN" sz="1200" kern="1200" smtClean="0">
              <a:solidFill>
                <a:schemeClr val="tx1"/>
              </a:solidFill>
              <a:latin typeface="+mn-lt"/>
              <a:ea typeface="+mn-ea"/>
              <a:cs typeface="+mn-cs"/>
            </a:endParaRPr>
          </a:p>
          <a:p>
            <a:r>
              <a:rPr lang="zh-CN" altLang="zh-CN" sz="1200" kern="1200" smtClean="0">
                <a:solidFill>
                  <a:schemeClr val="tx1"/>
                </a:solidFill>
                <a:latin typeface="+mn-lt"/>
                <a:ea typeface="+mn-ea"/>
                <a:cs typeface="+mn-cs"/>
              </a:rPr>
              <a:t>五是充分把握内贸市场的良好形势，增加资源供给保障，建立良性价格机制，推动内贸集装箱业务增长。</a:t>
            </a:r>
            <a:endParaRPr lang="en-US" altLang="zh-CN" sz="1200" kern="1200" smtClean="0">
              <a:solidFill>
                <a:schemeClr val="tx1"/>
              </a:solidFill>
              <a:latin typeface="+mn-lt"/>
              <a:ea typeface="+mn-ea"/>
              <a:cs typeface="+mn-cs"/>
            </a:endParaRPr>
          </a:p>
          <a:p>
            <a:r>
              <a:rPr lang="zh-CN" altLang="zh-CN" sz="1200" kern="1200" smtClean="0">
                <a:solidFill>
                  <a:schemeClr val="tx1"/>
                </a:solidFill>
                <a:latin typeface="+mn-lt"/>
                <a:ea typeface="+mn-ea"/>
                <a:cs typeface="+mn-cs"/>
              </a:rPr>
              <a:t>六是围绕散杂货重点货种，加强整体营销和市场协同，加大揽货力度，促进散杂货业务稳定增长。</a:t>
            </a:r>
            <a:endParaRPr lang="en-US" altLang="zh-CN" sz="1200" kern="1200" smtClean="0">
              <a:solidFill>
                <a:schemeClr val="tx1"/>
              </a:solidFill>
              <a:latin typeface="+mn-lt"/>
              <a:ea typeface="+mn-ea"/>
              <a:cs typeface="+mn-cs"/>
            </a:endParaRPr>
          </a:p>
          <a:p>
            <a:r>
              <a:rPr lang="zh-CN" altLang="zh-CN" sz="1200" kern="1200" smtClean="0">
                <a:solidFill>
                  <a:schemeClr val="tx1"/>
                </a:solidFill>
                <a:latin typeface="+mn-lt"/>
                <a:ea typeface="+mn-ea"/>
                <a:cs typeface="+mn-cs"/>
              </a:rPr>
              <a:t>七是积极争取政府支持，加强与铁路方面协调，大力拓展腹地海铁联运市场。</a:t>
            </a:r>
          </a:p>
          <a:p>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68</a:t>
            </a:fld>
            <a:endParaRPr lang="id-ID"/>
          </a:p>
        </p:txBody>
      </p:sp>
    </p:spTree>
    <p:extLst>
      <p:ext uri="{BB962C8B-B14F-4D97-AF65-F5344CB8AC3E}">
        <p14:creationId xmlns:p14="http://schemas.microsoft.com/office/powerpoint/2010/main" val="10716634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smtClean="0">
                <a:solidFill>
                  <a:schemeClr val="tx1"/>
                </a:solidFill>
                <a:latin typeface="+mn-lt"/>
                <a:ea typeface="+mn-ea"/>
                <a:cs typeface="+mn-cs"/>
              </a:rPr>
              <a:t>一是更加有效落实生产业务部从“操作部”向“指挥部”的功能转变要求，着力增强业务协调和生产组织能力，着力增强对全港各类业务资源的统筹能力。</a:t>
            </a:r>
            <a:endParaRPr lang="en-US" altLang="zh-CN" sz="1200" kern="1200" smtClean="0">
              <a:solidFill>
                <a:schemeClr val="tx1"/>
              </a:solidFill>
              <a:latin typeface="+mn-lt"/>
              <a:ea typeface="+mn-ea"/>
              <a:cs typeface="+mn-cs"/>
            </a:endParaRPr>
          </a:p>
          <a:p>
            <a:r>
              <a:rPr lang="zh-CN" altLang="zh-CN" sz="1200" kern="1200" smtClean="0">
                <a:solidFill>
                  <a:schemeClr val="tx1"/>
                </a:solidFill>
                <a:latin typeface="+mn-lt"/>
                <a:ea typeface="+mn-ea"/>
                <a:cs typeface="+mn-cs"/>
              </a:rPr>
              <a:t>二是结合船公司联盟化、船舶大型化以及集团港区结构调整的要求，科学做好航线安排，着力发挥好新增生产能力效用，最大程度提高集团资源利用效率。</a:t>
            </a:r>
            <a:endParaRPr lang="en-US" altLang="zh-CN" sz="1200" kern="1200" smtClean="0">
              <a:solidFill>
                <a:schemeClr val="tx1"/>
              </a:solidFill>
              <a:latin typeface="+mn-lt"/>
              <a:ea typeface="+mn-ea"/>
              <a:cs typeface="+mn-cs"/>
            </a:endParaRPr>
          </a:p>
          <a:p>
            <a:r>
              <a:rPr lang="zh-CN" altLang="zh-CN" sz="1200" kern="1200" smtClean="0">
                <a:solidFill>
                  <a:schemeClr val="tx1"/>
                </a:solidFill>
                <a:latin typeface="+mn-lt"/>
                <a:ea typeface="+mn-ea"/>
                <a:cs typeface="+mn-cs"/>
              </a:rPr>
              <a:t>三是进一步巩固效率服务成果，采取更加有效的措施，狠抓服务承诺兑现，系统地提升效率和服务水平，提高集团港口主业的市场竞争能力。各生产单位要着力挖掘内部潜力，精益组织生产，层层抓好落实，尽力提高船舶准班率和码头生产效率；要着力统筹资源配置，推进流程优化，加强成本控制，不断提高生产经营水平。</a:t>
            </a:r>
          </a:p>
          <a:p>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69</a:t>
            </a:fld>
            <a:endParaRPr lang="id-ID"/>
          </a:p>
        </p:txBody>
      </p:sp>
    </p:spTree>
    <p:extLst>
      <p:ext uri="{BB962C8B-B14F-4D97-AF65-F5344CB8AC3E}">
        <p14:creationId xmlns:p14="http://schemas.microsoft.com/office/powerpoint/2010/main" val="10716634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smtClean="0">
                <a:solidFill>
                  <a:schemeClr val="tx1"/>
                </a:solidFill>
                <a:latin typeface="+mn-lt"/>
                <a:ea typeface="+mn-ea"/>
                <a:cs typeface="+mn-cs"/>
              </a:rPr>
              <a:t>一是适应关检一体化运作、进口提前申报、跨境贸易大数据管理平台建设等新的要求，积极研究制定相应操作流程，做好适应性调整和实施安排。</a:t>
            </a:r>
            <a:endParaRPr lang="en-US" altLang="zh-CN" sz="1200" kern="120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smtClean="0">
                <a:solidFill>
                  <a:schemeClr val="tx1"/>
                </a:solidFill>
                <a:latin typeface="+mn-lt"/>
                <a:ea typeface="+mn-ea"/>
                <a:cs typeface="+mn-cs"/>
              </a:rPr>
              <a:t>二是加快推进海关查验标准化平台建设，促进上海口岸查验效能不断提升。</a:t>
            </a:r>
            <a:endParaRPr lang="en-US" altLang="zh-CN" sz="1200" kern="120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smtClean="0">
                <a:solidFill>
                  <a:schemeClr val="tx1"/>
                </a:solidFill>
                <a:latin typeface="+mn-lt"/>
                <a:ea typeface="+mn-ea"/>
                <a:cs typeface="+mn-cs"/>
              </a:rPr>
              <a:t>三是持续做好双窗口离泊、套泊等作业，积极推动提高通航效能举措的制度确认，认真执行长江口北槽航道通航功能提升方案。</a:t>
            </a:r>
            <a:endParaRPr lang="en-US" altLang="zh-CN" sz="1200" kern="120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smtClean="0">
                <a:solidFill>
                  <a:schemeClr val="tx1"/>
                </a:solidFill>
                <a:latin typeface="+mn-lt"/>
                <a:ea typeface="+mn-ea"/>
                <a:cs typeface="+mn-cs"/>
              </a:rPr>
              <a:t>四是积极落实中央和市委市政府关于优化营商环境的相关要求，进一步体现主动作为，推动上海口岸营商环境持续优化。</a:t>
            </a:r>
          </a:p>
          <a:p>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70</a:t>
            </a:fld>
            <a:endParaRPr lang="id-ID"/>
          </a:p>
        </p:txBody>
      </p:sp>
    </p:spTree>
    <p:extLst>
      <p:ext uri="{BB962C8B-B14F-4D97-AF65-F5344CB8AC3E}">
        <p14:creationId xmlns:p14="http://schemas.microsoft.com/office/powerpoint/2010/main" val="10716634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zh-CN" sz="1200" b="0" i="0" u="none" strike="noStrike" cap="none" normalizeH="0" baseline="0" smtClean="0">
                <a:ln>
                  <a:noFill/>
                </a:ln>
                <a:solidFill>
                  <a:schemeClr val="tx1"/>
                </a:solidFill>
                <a:effectLst/>
                <a:latin typeface="Calibri" pitchFamily="34" charset="0"/>
                <a:ea typeface="仿宋_GB2312"/>
                <a:cs typeface="Arial" pitchFamily="34" charset="0"/>
              </a:rPr>
              <a:t>一是严格落实安全生产责任制，进一步强化现场安全管控，不断加强危险货物和船舶安全管理，认真抓好劳务承包、项目承包、承租单位的安全管理。</a:t>
            </a:r>
            <a:endParaRPr kumimoji="0" lang="en-US" altLang="zh-CN" sz="1200" b="0" i="0" u="none" strike="noStrike" cap="none" normalizeH="0" baseline="0" smtClean="0">
              <a:ln>
                <a:noFill/>
              </a:ln>
              <a:solidFill>
                <a:schemeClr val="tx1"/>
              </a:solidFill>
              <a:effectLst/>
              <a:latin typeface="Calibri" pitchFamily="34" charset="0"/>
              <a:ea typeface="仿宋_GB2312"/>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zh-CN" sz="1200" b="0" i="0" u="none" strike="noStrike" cap="none" normalizeH="0" baseline="0" smtClean="0">
                <a:ln>
                  <a:noFill/>
                </a:ln>
                <a:solidFill>
                  <a:schemeClr val="tx1"/>
                </a:solidFill>
                <a:effectLst/>
                <a:latin typeface="Calibri" pitchFamily="34" charset="0"/>
                <a:ea typeface="仿宋_GB2312"/>
                <a:cs typeface="Arial" pitchFamily="34" charset="0"/>
              </a:rPr>
              <a:t>二是不断完善安全管理体系，健全隐患排查治理和安全预防控制体系，强化应急管理和应急救援处置基础工作。</a:t>
            </a:r>
            <a:endParaRPr kumimoji="0" lang="en-US" altLang="zh-CN" sz="1200" b="0" i="0" u="none" strike="noStrike" cap="none" normalizeH="0" baseline="0" smtClean="0">
              <a:ln>
                <a:noFill/>
              </a:ln>
              <a:solidFill>
                <a:schemeClr val="tx1"/>
              </a:solidFill>
              <a:effectLst/>
              <a:latin typeface="Calibri" pitchFamily="34" charset="0"/>
              <a:ea typeface="仿宋_GB2312"/>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zh-CN" sz="1200" b="0" i="0" u="none" strike="noStrike" cap="none" normalizeH="0" baseline="0" smtClean="0">
                <a:ln>
                  <a:noFill/>
                </a:ln>
                <a:solidFill>
                  <a:schemeClr val="tx1"/>
                </a:solidFill>
                <a:effectLst/>
                <a:latin typeface="Calibri" pitchFamily="34" charset="0"/>
                <a:ea typeface="仿宋_GB2312"/>
                <a:cs typeface="Arial" pitchFamily="34" charset="0"/>
              </a:rPr>
              <a:t>三是全力做好上海港公安局转制后，社会综合治理、交通消防、安保反恐、洋山岛港区应急单元应急指挥、运输物资安全保卫、海防等相关工作衔接，完成集团专业消防、保安公司组建方案并抓紧实施。</a:t>
            </a:r>
            <a:endParaRPr kumimoji="0" lang="en-US" altLang="zh-CN" sz="1200" b="0" i="0" u="none" strike="noStrike" cap="none" normalizeH="0" baseline="0" smtClean="0">
              <a:ln>
                <a:noFill/>
              </a:ln>
              <a:solidFill>
                <a:schemeClr val="tx1"/>
              </a:solidFill>
              <a:effectLst/>
              <a:latin typeface="Calibri" pitchFamily="34" charset="0"/>
              <a:ea typeface="仿宋_GB2312"/>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zh-CN" sz="1200" b="0" i="0" u="none" strike="noStrike" cap="none" normalizeH="0" baseline="0" smtClean="0">
                <a:ln>
                  <a:noFill/>
                </a:ln>
                <a:solidFill>
                  <a:schemeClr val="tx1"/>
                </a:solidFill>
                <a:effectLst/>
                <a:latin typeface="Calibri" pitchFamily="34" charset="0"/>
                <a:ea typeface="仿宋_GB2312"/>
                <a:cs typeface="Arial" pitchFamily="34" charset="0"/>
              </a:rPr>
              <a:t>四是持续加强员工安全宣传教育培训，加强安全监督队伍自身建设。</a:t>
            </a:r>
            <a:endParaRPr kumimoji="0" lang="zh-CN" altLang="zh-CN" sz="16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a:p>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71</a:t>
            </a:fld>
            <a:endParaRPr lang="id-ID"/>
          </a:p>
        </p:txBody>
      </p:sp>
    </p:spTree>
    <p:extLst>
      <p:ext uri="{BB962C8B-B14F-4D97-AF65-F5344CB8AC3E}">
        <p14:creationId xmlns:p14="http://schemas.microsoft.com/office/powerpoint/2010/main" val="10716634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smtClean="0">
                <a:solidFill>
                  <a:schemeClr val="tx1"/>
                </a:solidFill>
                <a:latin typeface="+mn-lt"/>
                <a:ea typeface="+mn-ea"/>
                <a:cs typeface="+mn-cs"/>
              </a:rPr>
              <a:t>一是积极落实与中远海运集团在有关的港口和海外码头项目上的合作，加大沟通力度，加快工作进度，力争取得实质性进展。</a:t>
            </a:r>
            <a:endParaRPr lang="en-US" altLang="zh-CN" sz="1200" kern="1200" smtClean="0">
              <a:solidFill>
                <a:schemeClr val="tx1"/>
              </a:solidFill>
              <a:latin typeface="+mn-lt"/>
              <a:ea typeface="+mn-ea"/>
              <a:cs typeface="+mn-cs"/>
            </a:endParaRPr>
          </a:p>
          <a:p>
            <a:r>
              <a:rPr lang="zh-CN" altLang="zh-CN" sz="1200" kern="1200" smtClean="0">
                <a:solidFill>
                  <a:schemeClr val="tx1"/>
                </a:solidFill>
                <a:latin typeface="+mn-lt"/>
                <a:ea typeface="+mn-ea"/>
                <a:cs typeface="+mn-cs"/>
              </a:rPr>
              <a:t>二是严格按照工程进度要求，加快推进以色列海法项目建设，积极推进与中远海、以星的商务谈判，认真做好与当地相关机构的沟通交流。</a:t>
            </a:r>
            <a:endParaRPr lang="en-US" altLang="zh-CN" sz="1200" kern="1200" smtClean="0">
              <a:solidFill>
                <a:schemeClr val="tx1"/>
              </a:solidFill>
              <a:latin typeface="+mn-lt"/>
              <a:ea typeface="+mn-ea"/>
              <a:cs typeface="+mn-cs"/>
            </a:endParaRPr>
          </a:p>
          <a:p>
            <a:r>
              <a:rPr lang="zh-CN" altLang="zh-CN" sz="1200" kern="1200" smtClean="0">
                <a:solidFill>
                  <a:schemeClr val="tx1"/>
                </a:solidFill>
                <a:latin typeface="+mn-lt"/>
                <a:ea typeface="+mn-ea"/>
                <a:cs typeface="+mn-cs"/>
              </a:rPr>
              <a:t>三是进一步加大海外投资，重点关注国外大型码头运营商和成熟码头项目的投资机会。</a:t>
            </a:r>
            <a:endParaRPr lang="en-US" altLang="zh-CN" sz="1200" kern="1200" smtClean="0">
              <a:solidFill>
                <a:schemeClr val="tx1"/>
              </a:solidFill>
              <a:latin typeface="+mn-lt"/>
              <a:ea typeface="+mn-ea"/>
              <a:cs typeface="+mn-cs"/>
            </a:endParaRPr>
          </a:p>
          <a:p>
            <a:r>
              <a:rPr lang="zh-CN" altLang="zh-CN" sz="1200" kern="1200" smtClean="0">
                <a:solidFill>
                  <a:schemeClr val="tx1"/>
                </a:solidFill>
                <a:latin typeface="+mn-lt"/>
                <a:ea typeface="+mn-ea"/>
                <a:cs typeface="+mn-cs"/>
              </a:rPr>
              <a:t>四是完善海上丝绸之路港航合作机制，适时组织开展港航物流企业和机构定期交流，加强与沿线港航企业的信息对接、业务协同和资本合作，积极谋划开设“海丝”专线，进一步发挥好上海港在</a:t>
            </a:r>
            <a:r>
              <a:rPr lang="en-US" altLang="zh-CN" sz="1200" kern="1200" smtClean="0">
                <a:solidFill>
                  <a:schemeClr val="tx1"/>
                </a:solidFill>
                <a:latin typeface="+mn-lt"/>
                <a:ea typeface="+mn-ea"/>
                <a:cs typeface="+mn-cs"/>
              </a:rPr>
              <a:t>21</a:t>
            </a:r>
            <a:r>
              <a:rPr lang="zh-CN" altLang="zh-CN" sz="1200" kern="1200" smtClean="0">
                <a:solidFill>
                  <a:schemeClr val="tx1"/>
                </a:solidFill>
                <a:latin typeface="+mn-lt"/>
                <a:ea typeface="+mn-ea"/>
                <a:cs typeface="+mn-cs"/>
              </a:rPr>
              <a:t>世纪海上丝绸之路上的桥头堡作用。</a:t>
            </a:r>
          </a:p>
          <a:p>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72</a:t>
            </a:fld>
            <a:endParaRPr lang="id-ID"/>
          </a:p>
        </p:txBody>
      </p:sp>
    </p:spTree>
    <p:extLst>
      <p:ext uri="{BB962C8B-B14F-4D97-AF65-F5344CB8AC3E}">
        <p14:creationId xmlns:p14="http://schemas.microsoft.com/office/powerpoint/2010/main" val="10716634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smtClean="0">
                <a:solidFill>
                  <a:schemeClr val="tx1"/>
                </a:solidFill>
                <a:latin typeface="+mn-lt"/>
                <a:ea typeface="+mn-ea"/>
                <a:cs typeface="+mn-cs"/>
              </a:rPr>
              <a:t>充分把握国家推动长江经济带发展的一系列重大政策机遇，积极挖掘与集团长江战略实施的结合点，进一步发挥集团引领作用，努力在更好地服务长江经济带发展的过程中，更加有效地推进集团长江战略，系统地增强集团对长江流域客户的服务力和影响力。</a:t>
            </a:r>
            <a:endParaRPr lang="en-US" altLang="zh-CN" sz="1200" kern="120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smtClean="0">
                <a:solidFill>
                  <a:schemeClr val="tx1"/>
                </a:solidFill>
                <a:latin typeface="+mn-lt"/>
                <a:ea typeface="+mn-ea"/>
                <a:cs typeface="+mn-cs"/>
              </a:rPr>
              <a:t>一是充分利用长江经济带航运联盟机制，进一步扩大长江支线平台应用范围，积极引导长江业务运作模式创新，促进长江船型标准化建设，为客户提供更加高效、便捷、透明的物流服务。</a:t>
            </a:r>
            <a:endParaRPr lang="en-US" altLang="zh-CN" sz="1200" kern="120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smtClean="0">
                <a:solidFill>
                  <a:schemeClr val="tx1"/>
                </a:solidFill>
                <a:latin typeface="+mn-lt"/>
                <a:ea typeface="+mn-ea"/>
                <a:cs typeface="+mn-cs"/>
              </a:rPr>
              <a:t>二是进一步加强长江流域投资企业管理，持续关注并妥善解决好各码头面临的新情况、新问题，进一步加大业务支持力度，促进长江沿线投资企业不断提升发展能力。</a:t>
            </a:r>
            <a:endParaRPr lang="en-US" altLang="zh-CN" sz="1200" kern="120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smtClean="0">
                <a:solidFill>
                  <a:schemeClr val="tx1"/>
                </a:solidFill>
                <a:latin typeface="+mn-lt"/>
                <a:ea typeface="+mn-ea"/>
                <a:cs typeface="+mn-cs"/>
              </a:rPr>
              <a:t>三是积极参与四川港航集团等沿江省份港口资源整合工作，积极推进与长江流域相关码头的合作项目。</a:t>
            </a:r>
          </a:p>
          <a:p>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73</a:t>
            </a:fld>
            <a:endParaRPr lang="id-ID"/>
          </a:p>
        </p:txBody>
      </p:sp>
    </p:spTree>
    <p:extLst>
      <p:ext uri="{BB962C8B-B14F-4D97-AF65-F5344CB8AC3E}">
        <p14:creationId xmlns:p14="http://schemas.microsoft.com/office/powerpoint/2010/main" val="10716634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b="1" kern="1200" smtClean="0">
                <a:solidFill>
                  <a:schemeClr val="tx1"/>
                </a:solidFill>
                <a:latin typeface="+mn-lt"/>
                <a:ea typeface="+mn-ea"/>
                <a:cs typeface="+mn-cs"/>
              </a:rPr>
              <a:t>服务长三角高质量一体化发展。</a:t>
            </a:r>
            <a:endParaRPr lang="en-US" altLang="zh-CN" sz="1200" b="1" kern="120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smtClean="0">
                <a:solidFill>
                  <a:schemeClr val="tx1"/>
                </a:solidFill>
                <a:latin typeface="+mn-lt"/>
                <a:ea typeface="+mn-ea"/>
                <a:cs typeface="+mn-cs"/>
              </a:rPr>
              <a:t>一是深化与浙江海港集团的战略合作，全力推进小洋山北侧开发建设，力争年内实现开工；加快推进与浙江海港集团的资本合作；积极推进与浙江海港集团关于独山港和乍浦港的一体化、矿石码头合作等项目。</a:t>
            </a:r>
            <a:endParaRPr lang="en-US" altLang="zh-CN" sz="1200" kern="120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smtClean="0">
                <a:solidFill>
                  <a:schemeClr val="tx1"/>
                </a:solidFill>
                <a:latin typeface="+mn-lt"/>
                <a:ea typeface="+mn-ea"/>
                <a:cs typeface="+mn-cs"/>
              </a:rPr>
              <a:t>二是推进与江苏省相关港口的合作，进一步深化与太仓港在业务、资本等方面的合作；加快推进与大丰港、南通港的合作项目；积极推进与江苏港口集团的战略合作。</a:t>
            </a:r>
            <a:endParaRPr lang="en-US" altLang="zh-CN" sz="1200" kern="120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smtClean="0">
                <a:solidFill>
                  <a:schemeClr val="tx1"/>
                </a:solidFill>
                <a:latin typeface="+mn-lt"/>
                <a:ea typeface="+mn-ea"/>
                <a:cs typeface="+mn-cs"/>
              </a:rPr>
              <a:t>三是积极落实与安徽港航集团的战略合作，进一步提升对腹地区域经济发展的服务能力。</a:t>
            </a:r>
          </a:p>
          <a:p>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74</a:t>
            </a:fld>
            <a:endParaRPr lang="id-ID"/>
          </a:p>
        </p:txBody>
      </p:sp>
    </p:spTree>
    <p:extLst>
      <p:ext uri="{BB962C8B-B14F-4D97-AF65-F5344CB8AC3E}">
        <p14:creationId xmlns:p14="http://schemas.microsoft.com/office/powerpoint/2010/main" val="10716634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smtClean="0">
                <a:solidFill>
                  <a:schemeClr val="tx1"/>
                </a:solidFill>
                <a:latin typeface="+mn-lt"/>
                <a:ea typeface="+mn-ea"/>
                <a:cs typeface="+mn-cs"/>
              </a:rPr>
              <a:t>聚焦洋山港区枢纽效应的发挥，坚持量、质并举，努力将洋山港区打造成为一个“最高效率、最低排放、最优服务、最低成本”的港口生态岛，使洋山港区成为上海港高质量发展的排头兵，使洋山港区的枢纽地位得到更大程度的巩固和发展。</a:t>
            </a:r>
            <a:endParaRPr lang="en-US" altLang="zh-CN" sz="1200" kern="120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smtClean="0">
                <a:solidFill>
                  <a:schemeClr val="tx1"/>
                </a:solidFill>
                <a:latin typeface="+mn-lt"/>
                <a:ea typeface="+mn-ea"/>
                <a:cs typeface="+mn-cs"/>
              </a:rPr>
              <a:t>一是与兄弟省市、主要班轮公司加强合作，加大业务资源配置力度，进一步增强洋山港区的要素集聚能力。</a:t>
            </a:r>
            <a:endParaRPr lang="en-US" altLang="zh-CN" sz="1200" kern="120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smtClean="0">
                <a:solidFill>
                  <a:schemeClr val="tx1"/>
                </a:solidFill>
                <a:latin typeface="+mn-lt"/>
                <a:ea typeface="+mn-ea"/>
                <a:cs typeface="+mn-cs"/>
              </a:rPr>
              <a:t>二是立足集团长远发展，加快推进芦潮集疏运中心建设，研究制定并有序实施洋山水公铁全方位集疏运体系方案，进一步发挥好资源的规模效应，提高资源的利用效率，最大限度释放洋山港区的生产能力。</a:t>
            </a:r>
            <a:endParaRPr lang="en-US" altLang="zh-CN" sz="1200" kern="120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smtClean="0">
                <a:solidFill>
                  <a:schemeClr val="tx1"/>
                </a:solidFill>
                <a:latin typeface="+mn-lt"/>
                <a:ea typeface="+mn-ea"/>
                <a:cs typeface="+mn-cs"/>
              </a:rPr>
              <a:t>三是结合小洋山北侧的开发建设，系统研究洋山南、北侧的生产工艺和业务运作方案，进一步提升洋山港区的运营能级，增强对客户的服务水平。</a:t>
            </a:r>
            <a:endParaRPr lang="en-US" altLang="zh-CN" sz="1200" kern="120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smtClean="0">
                <a:solidFill>
                  <a:schemeClr val="tx1"/>
                </a:solidFill>
                <a:latin typeface="+mn-lt"/>
                <a:ea typeface="+mn-ea"/>
                <a:cs typeface="+mn-cs"/>
              </a:rPr>
              <a:t>四是围绕自贸试验区新片区政策，积极做好相关研究和协调工作，为集团发展争取更大的空间。</a:t>
            </a:r>
          </a:p>
          <a:p>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75</a:t>
            </a:fld>
            <a:endParaRPr lang="id-ID"/>
          </a:p>
        </p:txBody>
      </p:sp>
    </p:spTree>
    <p:extLst>
      <p:ext uri="{BB962C8B-B14F-4D97-AF65-F5344CB8AC3E}">
        <p14:creationId xmlns:p14="http://schemas.microsoft.com/office/powerpoint/2010/main" val="10716634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smtClean="0">
                <a:solidFill>
                  <a:schemeClr val="tx1"/>
                </a:solidFill>
                <a:latin typeface="+mn-lt"/>
                <a:ea typeface="+mn-ea"/>
                <a:cs typeface="+mn-cs"/>
              </a:rPr>
              <a:t>一是积极落实与中远海运集团在有关的港口和海外码头项目上的合作，加大沟通力度，加快工作进度，力争取得实质性进展。</a:t>
            </a:r>
            <a:endParaRPr lang="en-US" altLang="zh-CN" sz="1200" kern="1200" smtClean="0">
              <a:solidFill>
                <a:schemeClr val="tx1"/>
              </a:solidFill>
              <a:latin typeface="+mn-lt"/>
              <a:ea typeface="+mn-ea"/>
              <a:cs typeface="+mn-cs"/>
            </a:endParaRPr>
          </a:p>
          <a:p>
            <a:r>
              <a:rPr lang="zh-CN" altLang="zh-CN" sz="1200" kern="1200" smtClean="0">
                <a:solidFill>
                  <a:schemeClr val="tx1"/>
                </a:solidFill>
                <a:latin typeface="+mn-lt"/>
                <a:ea typeface="+mn-ea"/>
                <a:cs typeface="+mn-cs"/>
              </a:rPr>
              <a:t>二是严格按照工程进度要求，加快推进以色列海法项目建设，积极推进与中远海、以星的商务谈判，认真做好与当地相关机构的沟通交流。</a:t>
            </a:r>
            <a:endParaRPr lang="en-US" altLang="zh-CN" sz="1200" kern="1200" smtClean="0">
              <a:solidFill>
                <a:schemeClr val="tx1"/>
              </a:solidFill>
              <a:latin typeface="+mn-lt"/>
              <a:ea typeface="+mn-ea"/>
              <a:cs typeface="+mn-cs"/>
            </a:endParaRPr>
          </a:p>
          <a:p>
            <a:r>
              <a:rPr lang="zh-CN" altLang="zh-CN" sz="1200" kern="1200" smtClean="0">
                <a:solidFill>
                  <a:schemeClr val="tx1"/>
                </a:solidFill>
                <a:latin typeface="+mn-lt"/>
                <a:ea typeface="+mn-ea"/>
                <a:cs typeface="+mn-cs"/>
              </a:rPr>
              <a:t>三是进一步加大海外投资，重点关注国外大型码头运营商和成熟码头项目的投资机会。</a:t>
            </a:r>
            <a:endParaRPr lang="en-US" altLang="zh-CN" sz="1200" kern="1200" smtClean="0">
              <a:solidFill>
                <a:schemeClr val="tx1"/>
              </a:solidFill>
              <a:latin typeface="+mn-lt"/>
              <a:ea typeface="+mn-ea"/>
              <a:cs typeface="+mn-cs"/>
            </a:endParaRPr>
          </a:p>
          <a:p>
            <a:r>
              <a:rPr lang="zh-CN" altLang="zh-CN" sz="1200" kern="1200" smtClean="0">
                <a:solidFill>
                  <a:schemeClr val="tx1"/>
                </a:solidFill>
                <a:latin typeface="+mn-lt"/>
                <a:ea typeface="+mn-ea"/>
                <a:cs typeface="+mn-cs"/>
              </a:rPr>
              <a:t>四是完善海上丝绸之路港航合作机制，适时组织开展港航物流企业和机构定期交流，加强与沿线港航企业的信息对接、业务协同和资本合作，积极谋划开设“海丝”专线，进一步发挥好上海港在</a:t>
            </a:r>
            <a:r>
              <a:rPr lang="en-US" altLang="zh-CN" sz="1200" kern="1200" smtClean="0">
                <a:solidFill>
                  <a:schemeClr val="tx1"/>
                </a:solidFill>
                <a:latin typeface="+mn-lt"/>
                <a:ea typeface="+mn-ea"/>
                <a:cs typeface="+mn-cs"/>
              </a:rPr>
              <a:t>21</a:t>
            </a:r>
            <a:r>
              <a:rPr lang="zh-CN" altLang="zh-CN" sz="1200" kern="1200" smtClean="0">
                <a:solidFill>
                  <a:schemeClr val="tx1"/>
                </a:solidFill>
                <a:latin typeface="+mn-lt"/>
                <a:ea typeface="+mn-ea"/>
                <a:cs typeface="+mn-cs"/>
              </a:rPr>
              <a:t>世纪海上丝绸之路上的桥头堡作用。</a:t>
            </a:r>
          </a:p>
          <a:p>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76</a:t>
            </a:fld>
            <a:endParaRPr lang="id-ID"/>
          </a:p>
        </p:txBody>
      </p:sp>
    </p:spTree>
    <p:extLst>
      <p:ext uri="{BB962C8B-B14F-4D97-AF65-F5344CB8AC3E}">
        <p14:creationId xmlns:p14="http://schemas.microsoft.com/office/powerpoint/2010/main" val="10716634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smtClean="0">
                <a:solidFill>
                  <a:schemeClr val="tx1"/>
                </a:solidFill>
                <a:latin typeface="+mn-lt"/>
                <a:ea typeface="+mn-ea"/>
                <a:cs typeface="+mn-cs"/>
              </a:rPr>
              <a:t>一是落实集团《关于积极稳妥推进实施长效激励工作的整体方案》，根据股权激励、效益激励、创新激励、创业激励等四种激励方式的不同要求，在符合条件的二级或三级单位开展试点，进一步激发企业改革创新动力。同时，在试点过程中，不断总结经验，逐步完善长效激励机制，确保改革稳妥有序推进。</a:t>
            </a:r>
            <a:endParaRPr lang="en-US" altLang="zh-CN" sz="1200" kern="1200" smtClean="0">
              <a:solidFill>
                <a:schemeClr val="tx1"/>
              </a:solidFill>
              <a:latin typeface="+mn-lt"/>
              <a:ea typeface="+mn-ea"/>
              <a:cs typeface="+mn-cs"/>
            </a:endParaRPr>
          </a:p>
          <a:p>
            <a:r>
              <a:rPr lang="zh-CN" altLang="zh-CN" sz="1200" kern="1200" smtClean="0">
                <a:solidFill>
                  <a:schemeClr val="tx1"/>
                </a:solidFill>
                <a:latin typeface="+mn-lt"/>
                <a:ea typeface="+mn-ea"/>
                <a:cs typeface="+mn-cs"/>
              </a:rPr>
              <a:t>二是鼓励市场化程度较高的基层企业，探索实施混合所有制改革，进一步增强企业的发展活力，提升企业的市场化水平。</a:t>
            </a:r>
            <a:endParaRPr lang="en-US" altLang="zh-CN" sz="1200" kern="1200" smtClean="0">
              <a:solidFill>
                <a:schemeClr val="tx1"/>
              </a:solidFill>
              <a:latin typeface="+mn-lt"/>
              <a:ea typeface="+mn-ea"/>
              <a:cs typeface="+mn-cs"/>
            </a:endParaRPr>
          </a:p>
          <a:p>
            <a:r>
              <a:rPr lang="zh-CN" altLang="zh-CN" sz="1200" kern="1200" smtClean="0">
                <a:solidFill>
                  <a:schemeClr val="tx1"/>
                </a:solidFill>
                <a:latin typeface="+mn-lt"/>
                <a:ea typeface="+mn-ea"/>
                <a:cs typeface="+mn-cs"/>
              </a:rPr>
              <a:t>三是加快推进散杂货码头装卸业务承包制度改革，提升业务承包的规范化、专业化、市场化水平。</a:t>
            </a:r>
          </a:p>
          <a:p>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77</a:t>
            </a:fld>
            <a:endParaRPr lang="id-ID"/>
          </a:p>
        </p:txBody>
      </p:sp>
    </p:spTree>
    <p:extLst>
      <p:ext uri="{BB962C8B-B14F-4D97-AF65-F5344CB8AC3E}">
        <p14:creationId xmlns:p14="http://schemas.microsoft.com/office/powerpoint/2010/main" val="1071663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smtClean="0">
                <a:solidFill>
                  <a:schemeClr val="tx1"/>
                </a:solidFill>
                <a:latin typeface="+mn-lt"/>
                <a:ea typeface="+mn-ea"/>
                <a:cs typeface="+mn-cs"/>
              </a:rPr>
              <a:t>实现归属母公司的净利润</a:t>
            </a:r>
            <a:r>
              <a:rPr lang="en-US" altLang="zh-CN" sz="1200" kern="1200" smtClean="0">
                <a:solidFill>
                  <a:schemeClr val="tx1"/>
                </a:solidFill>
                <a:latin typeface="+mn-lt"/>
                <a:ea typeface="+mn-ea"/>
                <a:cs typeface="+mn-cs"/>
              </a:rPr>
              <a:t>102.8</a:t>
            </a:r>
            <a:r>
              <a:rPr lang="zh-CN" altLang="zh-CN" sz="1200" kern="1200" smtClean="0">
                <a:solidFill>
                  <a:schemeClr val="tx1"/>
                </a:solidFill>
                <a:latin typeface="+mn-lt"/>
                <a:ea typeface="+mn-ea"/>
                <a:cs typeface="+mn-cs"/>
              </a:rPr>
              <a:t>亿元</a:t>
            </a:r>
            <a:endParaRPr lang="en-US" altLang="zh-CN" sz="1200" kern="1200" smtClean="0">
              <a:solidFill>
                <a:schemeClr val="tx1"/>
              </a:solidFill>
              <a:latin typeface="+mn-lt"/>
              <a:ea typeface="+mn-ea"/>
              <a:cs typeface="+mn-cs"/>
            </a:endParaRPr>
          </a:p>
          <a:p>
            <a:r>
              <a:rPr lang="zh-CN" altLang="zh-CN" sz="1200" kern="1200" smtClean="0">
                <a:solidFill>
                  <a:schemeClr val="tx1"/>
                </a:solidFill>
                <a:latin typeface="+mn-lt"/>
                <a:ea typeface="+mn-ea"/>
                <a:cs typeface="+mn-cs"/>
              </a:rPr>
              <a:t>近</a:t>
            </a:r>
            <a:r>
              <a:rPr lang="en-US" altLang="zh-CN" sz="1200" kern="1200" smtClean="0">
                <a:solidFill>
                  <a:schemeClr val="tx1"/>
                </a:solidFill>
                <a:latin typeface="+mn-lt"/>
                <a:ea typeface="+mn-ea"/>
                <a:cs typeface="+mn-cs"/>
              </a:rPr>
              <a:t>10</a:t>
            </a:r>
            <a:r>
              <a:rPr lang="zh-CN" altLang="zh-CN" sz="1200" kern="1200" smtClean="0">
                <a:solidFill>
                  <a:schemeClr val="tx1"/>
                </a:solidFill>
                <a:latin typeface="+mn-lt"/>
                <a:ea typeface="+mn-ea"/>
                <a:cs typeface="+mn-cs"/>
              </a:rPr>
              <a:t>年来首次未完成年度预算，集团受整体房产调控和房产市场不景气的影响（长滩壹号项目少</a:t>
            </a:r>
            <a:r>
              <a:rPr lang="en-US" altLang="zh-CN" sz="1200" kern="1200" smtClean="0">
                <a:solidFill>
                  <a:schemeClr val="tx1"/>
                </a:solidFill>
                <a:latin typeface="+mn-lt"/>
                <a:ea typeface="+mn-ea"/>
                <a:cs typeface="+mn-cs"/>
              </a:rPr>
              <a:t>15</a:t>
            </a:r>
            <a:r>
              <a:rPr lang="zh-CN" altLang="zh-CN" sz="1200" kern="1200" smtClean="0">
                <a:solidFill>
                  <a:schemeClr val="tx1"/>
                </a:solidFill>
                <a:latin typeface="+mn-lt"/>
                <a:ea typeface="+mn-ea"/>
                <a:cs typeface="+mn-cs"/>
              </a:rPr>
              <a:t>亿），没有完成年初制定的预算目标，但仍然突破百亿，殊为不易</a:t>
            </a:r>
            <a:endParaRPr lang="en-US" altLang="zh-CN" sz="1200" kern="120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zh-CN" altLang="en-US" b="1" u="sng" dirty="0">
              <a:solidFill>
                <a:schemeClr val="accent1">
                  <a:lumMod val="60000"/>
                  <a:lumOff val="40000"/>
                </a:schemeClr>
              </a:solidFill>
              <a:latin typeface="宋体" panose="02010600030101010101" pitchFamily="2" charset="-122"/>
              <a:ea typeface="宋体" panose="02010600030101010101" pitchFamily="2" charset="-122"/>
            </a:endParaRPr>
          </a:p>
        </p:txBody>
      </p:sp>
      <p:sp>
        <p:nvSpPr>
          <p:cNvPr id="4" name="灯片编号占位符 3"/>
          <p:cNvSpPr>
            <a:spLocks noGrp="1"/>
          </p:cNvSpPr>
          <p:nvPr>
            <p:ph type="sldNum" sz="quarter" idx="5"/>
          </p:nvPr>
        </p:nvSpPr>
        <p:spPr/>
        <p:txBody>
          <a:bodyPr/>
          <a:lstStyle/>
          <a:p>
            <a:fld id="{2E3536F2-51ED-4A29-9626-A5D9452F08C9}" type="slidenum">
              <a:rPr lang="id-ID" smtClean="0"/>
              <a:pPr/>
              <a:t>7</a:t>
            </a:fld>
            <a:endParaRPr lang="id-ID"/>
          </a:p>
        </p:txBody>
      </p:sp>
    </p:spTree>
    <p:extLst>
      <p:ext uri="{BB962C8B-B14F-4D97-AF65-F5344CB8AC3E}">
        <p14:creationId xmlns:p14="http://schemas.microsoft.com/office/powerpoint/2010/main" val="14845138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smtClean="0">
                <a:solidFill>
                  <a:schemeClr val="tx1"/>
                </a:solidFill>
                <a:latin typeface="+mn-lt"/>
                <a:ea typeface="+mn-ea"/>
                <a:cs typeface="+mn-cs"/>
              </a:rPr>
              <a:t>一是按照应用尽用、业务匹配、兼顾长远的原则，制定内贸集装箱增能方案并抓紧实施，进一步发挥好资源的整体效应，为内贸集装箱业务稳定增长提供有力保障。二是制定相关件杂货码头资源整合方案，加快推进各项工作。整合过程中要确保业务货源稳定，确保服务质量稳定，确保生产运作顺畅，要有利于进一步发挥市场主导作用，有利于充分调动员工积极性，有利于促进件杂货业务更有质量的发展。</a:t>
            </a:r>
            <a:endParaRPr lang="en-US" altLang="zh-CN" sz="1200" kern="1200" smtClean="0">
              <a:solidFill>
                <a:schemeClr val="tx1"/>
              </a:solidFill>
              <a:latin typeface="+mn-lt"/>
              <a:ea typeface="+mn-ea"/>
              <a:cs typeface="+mn-cs"/>
            </a:endParaRPr>
          </a:p>
          <a:p>
            <a:r>
              <a:rPr lang="zh-CN" altLang="zh-CN" sz="1200" kern="1200" smtClean="0">
                <a:solidFill>
                  <a:schemeClr val="tx1"/>
                </a:solidFill>
                <a:latin typeface="+mn-lt"/>
                <a:ea typeface="+mn-ea"/>
                <a:cs typeface="+mn-cs"/>
              </a:rPr>
              <a:t>三是推进罗泾煤炭码头改造为件杂货码头相关工作，尽快完成改造方案，积极控制投资成本，快速形成生产能力，进一步提升罗泾港区件杂货装卸服务能力。</a:t>
            </a:r>
            <a:endParaRPr lang="en-US" altLang="zh-CN" sz="1200" kern="1200" smtClean="0">
              <a:solidFill>
                <a:schemeClr val="tx1"/>
              </a:solidFill>
              <a:latin typeface="+mn-lt"/>
              <a:ea typeface="+mn-ea"/>
              <a:cs typeface="+mn-cs"/>
            </a:endParaRPr>
          </a:p>
          <a:p>
            <a:r>
              <a:rPr lang="zh-CN" altLang="zh-CN" sz="1200" kern="1200" smtClean="0">
                <a:solidFill>
                  <a:schemeClr val="tx1"/>
                </a:solidFill>
                <a:latin typeface="+mn-lt"/>
                <a:ea typeface="+mn-ea"/>
                <a:cs typeface="+mn-cs"/>
              </a:rPr>
              <a:t>四是推进同盛集团整合工作，尽快形成方案并有效落实。</a:t>
            </a:r>
          </a:p>
          <a:p>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78</a:t>
            </a:fld>
            <a:endParaRPr lang="id-ID"/>
          </a:p>
        </p:txBody>
      </p:sp>
    </p:spTree>
    <p:extLst>
      <p:ext uri="{BB962C8B-B14F-4D97-AF65-F5344CB8AC3E}">
        <p14:creationId xmlns:p14="http://schemas.microsoft.com/office/powerpoint/2010/main" val="10716634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smtClean="0">
                <a:solidFill>
                  <a:schemeClr val="tx1"/>
                </a:solidFill>
                <a:latin typeface="+mn-lt"/>
                <a:ea typeface="+mn-ea"/>
                <a:cs typeface="+mn-cs"/>
              </a:rPr>
              <a:t>一是大力推进集装箱提货单全流程电子化，加快系统开发，加大宣传力度，总结试点经验，逐步推广应用。</a:t>
            </a:r>
            <a:endParaRPr lang="en-US" altLang="zh-CN" sz="1200" kern="120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smtClean="0">
                <a:solidFill>
                  <a:schemeClr val="tx1"/>
                </a:solidFill>
                <a:latin typeface="+mn-lt"/>
                <a:ea typeface="+mn-ea"/>
                <a:cs typeface="+mn-cs"/>
              </a:rPr>
              <a:t>二是加快推进长江支线平台建设，在逐步优化现有功能和报文基础上，进一步加大在长江沿线码头上的推广力度。</a:t>
            </a:r>
            <a:endParaRPr lang="en-US" altLang="zh-CN" sz="1200" kern="120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smtClean="0">
                <a:solidFill>
                  <a:schemeClr val="tx1"/>
                </a:solidFill>
                <a:latin typeface="+mn-lt"/>
                <a:ea typeface="+mn-ea"/>
                <a:cs typeface="+mn-cs"/>
              </a:rPr>
              <a:t>三是加快集卡预约平台建设，进一步挖掘客户需求，加强市场推广，提高服务质量，不断提高预约率和兑现率；充分利用设备交接单电子化平台，提高服务客户的水平。同时，要积极谋划集卡预约、设备交接单电子化等平台的商业模式，不断探索区块链技术的应用。</a:t>
            </a:r>
            <a:endParaRPr lang="en-US" altLang="zh-CN" sz="1200" kern="120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smtClean="0">
                <a:solidFill>
                  <a:schemeClr val="tx1"/>
                </a:solidFill>
                <a:latin typeface="+mn-lt"/>
                <a:ea typeface="+mn-ea"/>
                <a:cs typeface="+mn-cs"/>
              </a:rPr>
              <a:t>四是进一步推进受理中心建设，不断拓宽受理范围，推进道口业务集中受理和出口业务线上受理，优化多渠道支付模式，增强客户体验。</a:t>
            </a:r>
          </a:p>
          <a:p>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79</a:t>
            </a:fld>
            <a:endParaRPr lang="id-ID"/>
          </a:p>
        </p:txBody>
      </p:sp>
    </p:spTree>
    <p:extLst>
      <p:ext uri="{BB962C8B-B14F-4D97-AF65-F5344CB8AC3E}">
        <p14:creationId xmlns:p14="http://schemas.microsoft.com/office/powerpoint/2010/main" val="10716634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smtClean="0">
                <a:solidFill>
                  <a:schemeClr val="tx1"/>
                </a:solidFill>
                <a:latin typeface="+mn-lt"/>
                <a:ea typeface="+mn-ea"/>
                <a:cs typeface="+mn-cs"/>
              </a:rPr>
              <a:t>一是充分利用集团品牌、资源等优势，加大与国内外市场的合作力度，大力开拓第三方物流市场，积极探索体制机制优化，不断增强市场竞争能力，推进集团港口物流产业实现更大发展。要继续加快推进空箱、冷链物流等业务发展。</a:t>
            </a:r>
            <a:endParaRPr lang="en-US" altLang="zh-CN" sz="1200" kern="1200" smtClean="0">
              <a:solidFill>
                <a:schemeClr val="tx1"/>
              </a:solidFill>
              <a:latin typeface="+mn-lt"/>
              <a:ea typeface="+mn-ea"/>
              <a:cs typeface="+mn-cs"/>
            </a:endParaRPr>
          </a:p>
          <a:p>
            <a:r>
              <a:rPr lang="zh-CN" altLang="zh-CN" sz="1200" kern="1200" smtClean="0">
                <a:solidFill>
                  <a:schemeClr val="tx1"/>
                </a:solidFill>
                <a:latin typeface="+mn-lt"/>
                <a:ea typeface="+mn-ea"/>
                <a:cs typeface="+mn-cs"/>
              </a:rPr>
              <a:t>二是在确保集团信用评级和主要经济指标稳定的基础上，积极研究加大对金融等产业的股权投资力度。</a:t>
            </a:r>
            <a:endParaRPr lang="en-US" altLang="zh-CN" sz="1200" kern="1200" smtClean="0">
              <a:solidFill>
                <a:schemeClr val="tx1"/>
              </a:solidFill>
              <a:latin typeface="+mn-lt"/>
              <a:ea typeface="+mn-ea"/>
              <a:cs typeface="+mn-cs"/>
            </a:endParaRPr>
          </a:p>
          <a:p>
            <a:r>
              <a:rPr lang="zh-CN" altLang="zh-CN" sz="1200" kern="1200" smtClean="0">
                <a:solidFill>
                  <a:schemeClr val="tx1"/>
                </a:solidFill>
                <a:latin typeface="+mn-lt"/>
                <a:ea typeface="+mn-ea"/>
                <a:cs typeface="+mn-cs"/>
              </a:rPr>
              <a:t>三是积极推进水上旅游及衍生业务发展，推进滨水商业开发，支持航运产业发展。</a:t>
            </a:r>
            <a:endParaRPr lang="en-US" altLang="zh-CN" sz="1200" kern="1200" smtClean="0">
              <a:solidFill>
                <a:schemeClr val="tx1"/>
              </a:solidFill>
              <a:latin typeface="+mn-lt"/>
              <a:ea typeface="+mn-ea"/>
              <a:cs typeface="+mn-cs"/>
            </a:endParaRPr>
          </a:p>
          <a:p>
            <a:r>
              <a:rPr lang="zh-CN" altLang="zh-CN" sz="1200" kern="1200" smtClean="0">
                <a:solidFill>
                  <a:schemeClr val="tx1"/>
                </a:solidFill>
                <a:latin typeface="+mn-lt"/>
                <a:ea typeface="+mn-ea"/>
                <a:cs typeface="+mn-cs"/>
              </a:rPr>
              <a:t>四是积极研究供应链金融业务发展。</a:t>
            </a:r>
          </a:p>
          <a:p>
            <a:r>
              <a:rPr lang="en-US" altLang="zh-CN" sz="1200" kern="1200" smtClean="0">
                <a:solidFill>
                  <a:schemeClr val="tx1"/>
                </a:solidFill>
                <a:latin typeface="+mn-lt"/>
                <a:ea typeface="+mn-ea"/>
                <a:cs typeface="+mn-cs"/>
              </a:rPr>
              <a:t> </a:t>
            </a:r>
            <a:endParaRPr lang="zh-CN" altLang="zh-CN" sz="1200" kern="1200" smtClean="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80</a:t>
            </a:fld>
            <a:endParaRPr lang="id-ID"/>
          </a:p>
        </p:txBody>
      </p:sp>
    </p:spTree>
    <p:extLst>
      <p:ext uri="{BB962C8B-B14F-4D97-AF65-F5344CB8AC3E}">
        <p14:creationId xmlns:p14="http://schemas.microsoft.com/office/powerpoint/2010/main" val="10716634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2900" indent="-342900">
              <a:buFont typeface="Arial" panose="020B0604020202020204" pitchFamily="34" charset="0"/>
              <a:buChar char="•"/>
            </a:pPr>
            <a:r>
              <a:rPr lang="zh-CN" altLang="zh-CN" sz="1200" kern="1200" smtClean="0">
                <a:solidFill>
                  <a:schemeClr val="tx1"/>
                </a:solidFill>
                <a:latin typeface="+mn-lt"/>
                <a:ea typeface="+mn-ea"/>
                <a:cs typeface="+mn-cs"/>
              </a:rPr>
              <a:t>加强顶层设计，围绕把集团打造成为全球港口行业科技先行者的目标，聚焦自动化、智能化、信息化和绿色港口等四个方向，研究制定新一轮科技发展规划，引领集团科技工作取得新的突破。</a:t>
            </a:r>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81</a:t>
            </a:fld>
            <a:endParaRPr lang="id-ID"/>
          </a:p>
        </p:txBody>
      </p:sp>
    </p:spTree>
    <p:extLst>
      <p:ext uri="{BB962C8B-B14F-4D97-AF65-F5344CB8AC3E}">
        <p14:creationId xmlns:p14="http://schemas.microsoft.com/office/powerpoint/2010/main" val="10716634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smtClean="0">
                <a:solidFill>
                  <a:schemeClr val="tx1"/>
                </a:solidFill>
                <a:latin typeface="+mn-lt"/>
                <a:ea typeface="+mn-ea"/>
                <a:cs typeface="+mn-cs"/>
              </a:rPr>
              <a:t>一是以持续领先为目标，优化改进洋山四期生产管理系统与设备控制系统，进一步完善系统功能、提高系统效率、增强系统稳定性，更好地体现自动化码头的优势。二是充分运用洋山四期自动化技术成果，对全港各码头自动化改造试验进行综合论证，抓紧形成整体技术改造方案，争取用</a:t>
            </a:r>
            <a:r>
              <a:rPr lang="en-US" altLang="zh-CN" sz="1200" kern="1200" smtClean="0">
                <a:solidFill>
                  <a:schemeClr val="tx1"/>
                </a:solidFill>
                <a:latin typeface="+mn-lt"/>
                <a:ea typeface="+mn-ea"/>
                <a:cs typeface="+mn-cs"/>
              </a:rPr>
              <a:t>3-5</a:t>
            </a:r>
            <a:r>
              <a:rPr lang="zh-CN" altLang="zh-CN" sz="1200" kern="1200" smtClean="0">
                <a:solidFill>
                  <a:schemeClr val="tx1"/>
                </a:solidFill>
                <a:latin typeface="+mn-lt"/>
                <a:ea typeface="+mn-ea"/>
                <a:cs typeface="+mn-cs"/>
              </a:rPr>
              <a:t>年时间完成传统码头的自动化改造。三是积极开展港区集卡自动驾驶技术研究和测试，进一步加强与上汽集团合作，尽快形成安全、适用的技术方案。</a:t>
            </a:r>
            <a:endParaRPr lang="en-US" altLang="zh-CN" sz="1200" kern="120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smtClean="0">
                <a:solidFill>
                  <a:schemeClr val="tx1"/>
                </a:solidFill>
                <a:latin typeface="+mn-lt"/>
                <a:ea typeface="+mn-ea"/>
                <a:cs typeface="+mn-cs"/>
              </a:rPr>
              <a:t>四是按计划在集装箱码头加快建设智能理货系统。</a:t>
            </a:r>
          </a:p>
          <a:p>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82</a:t>
            </a:fld>
            <a:endParaRPr lang="id-ID"/>
          </a:p>
        </p:txBody>
      </p:sp>
    </p:spTree>
    <p:extLst>
      <p:ext uri="{BB962C8B-B14F-4D97-AF65-F5344CB8AC3E}">
        <p14:creationId xmlns:p14="http://schemas.microsoft.com/office/powerpoint/2010/main" val="10716634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smtClean="0">
                <a:solidFill>
                  <a:schemeClr val="tx1"/>
                </a:solidFill>
                <a:latin typeface="+mn-lt"/>
                <a:ea typeface="+mn-ea"/>
                <a:cs typeface="+mn-cs"/>
              </a:rPr>
              <a:t>一是加强集团技术中心建设，进一步充实力量，完善机制，增强技术攻关和协调指挥能力，努力使技术中心成为集团科技兴港的主阵地和科技创新的主力军。</a:t>
            </a:r>
            <a:endParaRPr lang="en-US" altLang="zh-CN" sz="1200" kern="1200" smtClean="0">
              <a:solidFill>
                <a:schemeClr val="tx1"/>
              </a:solidFill>
              <a:latin typeface="+mn-lt"/>
              <a:ea typeface="+mn-ea"/>
              <a:cs typeface="+mn-cs"/>
            </a:endParaRPr>
          </a:p>
          <a:p>
            <a:r>
              <a:rPr lang="zh-CN" altLang="zh-CN" sz="1200" kern="1200" smtClean="0">
                <a:solidFill>
                  <a:schemeClr val="tx1"/>
                </a:solidFill>
                <a:latin typeface="+mn-lt"/>
                <a:ea typeface="+mn-ea"/>
                <a:cs typeface="+mn-cs"/>
              </a:rPr>
              <a:t>二是加强集团科技人才队伍建设，加大选拔、培养力度，发挥好博士后科研工作站平台作用，为集团集聚科技人才创造良好环境。</a:t>
            </a:r>
            <a:endParaRPr lang="en-US" altLang="zh-CN" sz="1200" kern="1200" smtClean="0">
              <a:solidFill>
                <a:schemeClr val="tx1"/>
              </a:solidFill>
              <a:latin typeface="+mn-lt"/>
              <a:ea typeface="+mn-ea"/>
              <a:cs typeface="+mn-cs"/>
            </a:endParaRPr>
          </a:p>
          <a:p>
            <a:r>
              <a:rPr lang="zh-CN" altLang="zh-CN" sz="1200" kern="1200" smtClean="0">
                <a:solidFill>
                  <a:schemeClr val="tx1"/>
                </a:solidFill>
                <a:latin typeface="+mn-lt"/>
                <a:ea typeface="+mn-ea"/>
                <a:cs typeface="+mn-cs"/>
              </a:rPr>
              <a:t>三是加强重大技术攻关和科技成果的推广，加快形成“四个港口”建设的关键技术体系。</a:t>
            </a:r>
          </a:p>
          <a:p>
            <a:r>
              <a:rPr lang="zh-CN" altLang="zh-CN" sz="1200" kern="1200" smtClean="0">
                <a:solidFill>
                  <a:schemeClr val="tx1"/>
                </a:solidFill>
                <a:latin typeface="+mn-lt"/>
                <a:ea typeface="+mn-ea"/>
                <a:cs typeface="+mn-cs"/>
              </a:rPr>
              <a:t>同时，认真实施基本建设和更新改造等六项计划，加快推进重点项目，确保按期完成。</a:t>
            </a:r>
          </a:p>
          <a:p>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83</a:t>
            </a:fld>
            <a:endParaRPr lang="id-ID"/>
          </a:p>
        </p:txBody>
      </p:sp>
    </p:spTree>
    <p:extLst>
      <p:ext uri="{BB962C8B-B14F-4D97-AF65-F5344CB8AC3E}">
        <p14:creationId xmlns:p14="http://schemas.microsoft.com/office/powerpoint/2010/main" val="10716634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smtClean="0">
                <a:solidFill>
                  <a:schemeClr val="tx1"/>
                </a:solidFill>
                <a:latin typeface="+mn-lt"/>
                <a:ea typeface="+mn-ea"/>
                <a:cs typeface="+mn-cs"/>
              </a:rPr>
              <a:t>一是认真做好集团参与承担的国家重大科技项目的验收准备工作，按期有序实施“绿色港口建设技术集成与示范”等项目。</a:t>
            </a:r>
            <a:endParaRPr lang="en-US" altLang="zh-CN" sz="1200" kern="120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smtClean="0">
                <a:solidFill>
                  <a:schemeClr val="tx1"/>
                </a:solidFill>
                <a:latin typeface="+mn-lt"/>
                <a:ea typeface="+mn-ea"/>
                <a:cs typeface="+mn-cs"/>
              </a:rPr>
              <a:t>二是积极实施</a:t>
            </a:r>
            <a:r>
              <a:rPr lang="en-US" altLang="zh-CN" sz="1200" kern="1200" smtClean="0">
                <a:solidFill>
                  <a:schemeClr val="tx1"/>
                </a:solidFill>
                <a:latin typeface="+mn-lt"/>
                <a:ea typeface="+mn-ea"/>
                <a:cs typeface="+mn-cs"/>
              </a:rPr>
              <a:t>2019</a:t>
            </a:r>
            <a:r>
              <a:rPr lang="zh-CN" altLang="zh-CN" sz="1200" kern="1200" smtClean="0">
                <a:solidFill>
                  <a:schemeClr val="tx1"/>
                </a:solidFill>
                <a:latin typeface="+mn-lt"/>
                <a:ea typeface="+mn-ea"/>
                <a:cs typeface="+mn-cs"/>
              </a:rPr>
              <a:t>年度节能减排计划，重点推进岸基供电工程、</a:t>
            </a:r>
            <a:r>
              <a:rPr lang="en-US" altLang="zh-CN" sz="1200" kern="1200" smtClean="0">
                <a:solidFill>
                  <a:schemeClr val="tx1"/>
                </a:solidFill>
                <a:latin typeface="+mn-lt"/>
                <a:ea typeface="+mn-ea"/>
                <a:cs typeface="+mn-cs"/>
              </a:rPr>
              <a:t>RTG</a:t>
            </a:r>
            <a:r>
              <a:rPr lang="zh-CN" altLang="zh-CN" sz="1200" kern="1200" smtClean="0">
                <a:solidFill>
                  <a:schemeClr val="tx1"/>
                </a:solidFill>
                <a:latin typeface="+mn-lt"/>
                <a:ea typeface="+mn-ea"/>
                <a:cs typeface="+mn-cs"/>
              </a:rPr>
              <a:t>混合动力改造等项目。有效控制能耗量和能耗成本，确保完成全年目标。</a:t>
            </a:r>
            <a:endParaRPr lang="en-US" altLang="zh-CN" sz="1200" kern="120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smtClean="0">
                <a:solidFill>
                  <a:schemeClr val="tx1"/>
                </a:solidFill>
                <a:latin typeface="+mn-lt"/>
                <a:ea typeface="+mn-ea"/>
                <a:cs typeface="+mn-cs"/>
              </a:rPr>
              <a:t>三是结合上海市新一轮《绿色港口三年行动计划》，着力提升清洁能源使用率，推动开展港区光伏、风电项目应用试点。</a:t>
            </a:r>
          </a:p>
          <a:p>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84</a:t>
            </a:fld>
            <a:endParaRPr lang="id-ID"/>
          </a:p>
        </p:txBody>
      </p:sp>
    </p:spTree>
    <p:extLst>
      <p:ext uri="{BB962C8B-B14F-4D97-AF65-F5344CB8AC3E}">
        <p14:creationId xmlns:p14="http://schemas.microsoft.com/office/powerpoint/2010/main" val="107166346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smtClean="0">
                <a:solidFill>
                  <a:schemeClr val="tx1"/>
                </a:solidFill>
                <a:latin typeface="+mn-lt"/>
                <a:ea typeface="+mn-ea"/>
                <a:cs typeface="+mn-cs"/>
              </a:rPr>
              <a:t>一是按照计划节点要求，加快推进集团数据中心建设。</a:t>
            </a:r>
            <a:endParaRPr lang="en-US" altLang="zh-CN" sz="1200" kern="1200" smtClean="0">
              <a:solidFill>
                <a:schemeClr val="tx1"/>
              </a:solidFill>
              <a:latin typeface="+mn-lt"/>
              <a:ea typeface="+mn-ea"/>
              <a:cs typeface="+mn-cs"/>
            </a:endParaRPr>
          </a:p>
          <a:p>
            <a:r>
              <a:rPr lang="zh-CN" altLang="zh-CN" sz="1200" kern="1200" smtClean="0">
                <a:solidFill>
                  <a:schemeClr val="tx1"/>
                </a:solidFill>
                <a:latin typeface="+mn-lt"/>
                <a:ea typeface="+mn-ea"/>
                <a:cs typeface="+mn-cs"/>
              </a:rPr>
              <a:t>二是完善集团信息化管理制度，加强集团大数据管理，认真做好网络安全工作，夯实集团信息化建设的基础。</a:t>
            </a:r>
            <a:endParaRPr lang="en-US" altLang="zh-CN" sz="1200" kern="1200" smtClean="0">
              <a:solidFill>
                <a:schemeClr val="tx1"/>
              </a:solidFill>
              <a:latin typeface="+mn-lt"/>
              <a:ea typeface="+mn-ea"/>
              <a:cs typeface="+mn-cs"/>
            </a:endParaRPr>
          </a:p>
          <a:p>
            <a:r>
              <a:rPr lang="zh-CN" altLang="zh-CN" sz="1200" kern="1200" smtClean="0">
                <a:solidFill>
                  <a:schemeClr val="tx1"/>
                </a:solidFill>
                <a:latin typeface="+mn-lt"/>
                <a:ea typeface="+mn-ea"/>
                <a:cs typeface="+mn-cs"/>
              </a:rPr>
              <a:t>三是加快推进人力资源、工程技术、邮件、统一身份认证等系统功能上线后的应用工作，不断完善系统运维机制。</a:t>
            </a:r>
            <a:endParaRPr lang="en-US" altLang="zh-CN" sz="1200" kern="1200" smtClean="0">
              <a:solidFill>
                <a:schemeClr val="tx1"/>
              </a:solidFill>
              <a:latin typeface="+mn-lt"/>
              <a:ea typeface="+mn-ea"/>
              <a:cs typeface="+mn-cs"/>
            </a:endParaRPr>
          </a:p>
          <a:p>
            <a:r>
              <a:rPr lang="zh-CN" altLang="zh-CN" sz="1200" kern="1200" smtClean="0">
                <a:solidFill>
                  <a:schemeClr val="tx1"/>
                </a:solidFill>
                <a:latin typeface="+mn-lt"/>
                <a:ea typeface="+mn-ea"/>
                <a:cs typeface="+mn-cs"/>
              </a:rPr>
              <a:t>四是全面推行对标管理，完善对标管理体系，更加注重经营质量，提升企业科学化管理水平。</a:t>
            </a:r>
          </a:p>
          <a:p>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85</a:t>
            </a:fld>
            <a:endParaRPr lang="id-ID"/>
          </a:p>
        </p:txBody>
      </p:sp>
    </p:spTree>
    <p:extLst>
      <p:ext uri="{BB962C8B-B14F-4D97-AF65-F5344CB8AC3E}">
        <p14:creationId xmlns:p14="http://schemas.microsoft.com/office/powerpoint/2010/main" val="107166346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smtClean="0">
                <a:solidFill>
                  <a:schemeClr val="tx1"/>
                </a:solidFill>
                <a:latin typeface="+mn-lt"/>
                <a:ea typeface="+mn-ea"/>
                <a:cs typeface="+mn-cs"/>
              </a:rPr>
              <a:t>一是落实全面预算管理要求，强化过程控制，增强预算约束，切实发挥预算在经营管理中的重要作用。</a:t>
            </a:r>
            <a:endParaRPr lang="en-US" altLang="zh-CN" sz="1200" kern="120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smtClean="0">
                <a:solidFill>
                  <a:schemeClr val="tx1"/>
                </a:solidFill>
                <a:latin typeface="+mn-lt"/>
                <a:ea typeface="+mn-ea"/>
                <a:cs typeface="+mn-cs"/>
              </a:rPr>
              <a:t>二是进一步加强资金筹划，积极拓宽融资渠道，提高资金管理水平，努力降低资金成本。</a:t>
            </a:r>
            <a:endParaRPr lang="en-US" altLang="zh-CN" sz="1200" kern="120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smtClean="0">
                <a:solidFill>
                  <a:schemeClr val="tx1"/>
                </a:solidFill>
                <a:latin typeface="+mn-lt"/>
                <a:ea typeface="+mn-ea"/>
                <a:cs typeface="+mn-cs"/>
              </a:rPr>
              <a:t>三是加强税务和资产管理，做好存量房处置工作。</a:t>
            </a:r>
            <a:endParaRPr lang="en-US" altLang="zh-CN" sz="1200" kern="120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smtClean="0">
                <a:solidFill>
                  <a:schemeClr val="tx1"/>
                </a:solidFill>
                <a:latin typeface="+mn-lt"/>
                <a:ea typeface="+mn-ea"/>
                <a:cs typeface="+mn-cs"/>
              </a:rPr>
              <a:t>四是进一步做好审计工作，认真落实新规，完善工作机制，加强程序管控，落实闭环管理，不断提升审计工作质量和效果。</a:t>
            </a:r>
          </a:p>
          <a:p>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86</a:t>
            </a:fld>
            <a:endParaRPr lang="id-ID"/>
          </a:p>
        </p:txBody>
      </p:sp>
    </p:spTree>
    <p:extLst>
      <p:ext uri="{BB962C8B-B14F-4D97-AF65-F5344CB8AC3E}">
        <p14:creationId xmlns:p14="http://schemas.microsoft.com/office/powerpoint/2010/main" val="107166346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smtClean="0">
                <a:solidFill>
                  <a:schemeClr val="tx1"/>
                </a:solidFill>
                <a:latin typeface="+mn-lt"/>
                <a:ea typeface="+mn-ea"/>
                <a:cs typeface="+mn-cs"/>
              </a:rPr>
              <a:t>一是加强劳动用工管理，合理控制用工总量，盘活人力资源存量，进一步提高劳动生产率。加强外劳力队伍管理，确保队伍总体稳定。</a:t>
            </a:r>
            <a:endParaRPr lang="en-US" altLang="zh-CN" sz="1200" kern="120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smtClean="0">
                <a:solidFill>
                  <a:schemeClr val="tx1"/>
                </a:solidFill>
                <a:latin typeface="+mn-lt"/>
                <a:ea typeface="+mn-ea"/>
                <a:cs typeface="+mn-cs"/>
              </a:rPr>
              <a:t>二是抓好职工教育培训，加强技能人才队伍建设，力争集团高技能人才占技能人才的比例达到</a:t>
            </a:r>
            <a:r>
              <a:rPr lang="en-US" altLang="zh-CN" sz="1200" kern="1200" smtClean="0">
                <a:solidFill>
                  <a:schemeClr val="tx1"/>
                </a:solidFill>
                <a:latin typeface="+mn-lt"/>
                <a:ea typeface="+mn-ea"/>
                <a:cs typeface="+mn-cs"/>
              </a:rPr>
              <a:t>41%</a:t>
            </a:r>
            <a:r>
              <a:rPr lang="zh-CN" altLang="zh-CN" sz="1200" kern="1200" smtClean="0">
                <a:solidFill>
                  <a:schemeClr val="tx1"/>
                </a:solidFill>
                <a:latin typeface="+mn-lt"/>
                <a:ea typeface="+mn-ea"/>
                <a:cs typeface="+mn-cs"/>
              </a:rPr>
              <a:t>。</a:t>
            </a:r>
            <a:endParaRPr lang="en-US" altLang="zh-CN" sz="1200" kern="120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smtClean="0">
                <a:solidFill>
                  <a:schemeClr val="tx1"/>
                </a:solidFill>
                <a:latin typeface="+mn-lt"/>
                <a:ea typeface="+mn-ea"/>
                <a:cs typeface="+mn-cs"/>
              </a:rPr>
              <a:t>三是进一步加大对复合、高端人才的培养和选拔力度，为集团高质量发展做好人才储备。</a:t>
            </a:r>
          </a:p>
          <a:p>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87</a:t>
            </a:fld>
            <a:endParaRPr lang="id-ID"/>
          </a:p>
        </p:txBody>
      </p:sp>
    </p:spTree>
    <p:extLst>
      <p:ext uri="{BB962C8B-B14F-4D97-AF65-F5344CB8AC3E}">
        <p14:creationId xmlns:p14="http://schemas.microsoft.com/office/powerpoint/2010/main" val="1071663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smtClean="0">
                <a:solidFill>
                  <a:schemeClr val="tx1"/>
                </a:solidFill>
                <a:latin typeface="+mn-lt"/>
                <a:ea typeface="+mn-ea"/>
                <a:cs typeface="+mn-cs"/>
              </a:rPr>
              <a:t>2018</a:t>
            </a:r>
            <a:r>
              <a:rPr lang="zh-CN" altLang="zh-CN" sz="1200" kern="1200" smtClean="0">
                <a:solidFill>
                  <a:schemeClr val="tx1"/>
                </a:solidFill>
                <a:latin typeface="+mn-lt"/>
                <a:ea typeface="+mn-ea"/>
                <a:cs typeface="+mn-cs"/>
              </a:rPr>
              <a:t>年，集团水水中转完成</a:t>
            </a:r>
            <a:r>
              <a:rPr lang="en-US" altLang="zh-CN" sz="1200" kern="1200" smtClean="0">
                <a:solidFill>
                  <a:schemeClr val="tx1"/>
                </a:solidFill>
                <a:latin typeface="+mn-lt"/>
                <a:ea typeface="+mn-ea"/>
                <a:cs typeface="+mn-cs"/>
              </a:rPr>
              <a:t>1967.6</a:t>
            </a:r>
            <a:r>
              <a:rPr lang="zh-CN" altLang="zh-CN" sz="1200" kern="1200" smtClean="0">
                <a:solidFill>
                  <a:schemeClr val="tx1"/>
                </a:solidFill>
                <a:latin typeface="+mn-lt"/>
                <a:ea typeface="+mn-ea"/>
                <a:cs typeface="+mn-cs"/>
              </a:rPr>
              <a:t>万标准箱，同比增长</a:t>
            </a:r>
            <a:r>
              <a:rPr lang="en-US" altLang="zh-CN" sz="1200" kern="1200" smtClean="0">
                <a:solidFill>
                  <a:schemeClr val="tx1"/>
                </a:solidFill>
                <a:latin typeface="+mn-lt"/>
                <a:ea typeface="+mn-ea"/>
                <a:cs typeface="+mn-cs"/>
              </a:rPr>
              <a:t>4.7%</a:t>
            </a:r>
            <a:r>
              <a:rPr lang="zh-CN" altLang="zh-CN" sz="1200" kern="1200" smtClean="0">
                <a:solidFill>
                  <a:schemeClr val="tx1"/>
                </a:solidFill>
                <a:latin typeface="+mn-lt"/>
                <a:ea typeface="+mn-ea"/>
                <a:cs typeface="+mn-cs"/>
              </a:rPr>
              <a:t>，水水中转比例为</a:t>
            </a:r>
            <a:r>
              <a:rPr lang="en-US" altLang="zh-CN" sz="1200" kern="1200" smtClean="0">
                <a:solidFill>
                  <a:schemeClr val="tx1"/>
                </a:solidFill>
                <a:latin typeface="+mn-lt"/>
                <a:ea typeface="+mn-ea"/>
                <a:cs typeface="+mn-cs"/>
              </a:rPr>
              <a:t>46.8%</a:t>
            </a:r>
            <a:r>
              <a:rPr lang="zh-CN" altLang="zh-CN" sz="1200" kern="1200" smtClean="0">
                <a:solidFill>
                  <a:schemeClr val="tx1"/>
                </a:solidFill>
                <a:latin typeface="+mn-lt"/>
                <a:ea typeface="+mn-ea"/>
                <a:cs typeface="+mn-cs"/>
              </a:rPr>
              <a:t>，其中，国际中转完成</a:t>
            </a:r>
            <a:r>
              <a:rPr lang="en-US" altLang="zh-CN" sz="1200" kern="1200" smtClean="0">
                <a:solidFill>
                  <a:schemeClr val="tx1"/>
                </a:solidFill>
                <a:latin typeface="+mn-lt"/>
                <a:ea typeface="+mn-ea"/>
                <a:cs typeface="+mn-cs"/>
              </a:rPr>
              <a:t>368.2</a:t>
            </a:r>
            <a:r>
              <a:rPr lang="zh-CN" altLang="zh-CN" sz="1200" kern="1200" smtClean="0">
                <a:solidFill>
                  <a:schemeClr val="tx1"/>
                </a:solidFill>
                <a:latin typeface="+mn-lt"/>
                <a:ea typeface="+mn-ea"/>
                <a:cs typeface="+mn-cs"/>
              </a:rPr>
              <a:t>万标准箱，同比增长</a:t>
            </a:r>
            <a:r>
              <a:rPr lang="en-US" altLang="zh-CN" sz="1200" kern="1200" smtClean="0">
                <a:solidFill>
                  <a:schemeClr val="tx1"/>
                </a:solidFill>
                <a:latin typeface="+mn-lt"/>
                <a:ea typeface="+mn-ea"/>
                <a:cs typeface="+mn-cs"/>
              </a:rPr>
              <a:t>19.3% </a:t>
            </a:r>
            <a:r>
              <a:rPr lang="zh-CN" altLang="zh-CN" sz="1200" kern="1200" smtClean="0">
                <a:solidFill>
                  <a:schemeClr val="tx1"/>
                </a:solidFill>
                <a:latin typeface="+mn-lt"/>
                <a:ea typeface="+mn-ea"/>
                <a:cs typeface="+mn-cs"/>
              </a:rPr>
              <a:t>，实现了两位数的增长。长江中转完成</a:t>
            </a:r>
            <a:r>
              <a:rPr lang="en-US" altLang="zh-CN" sz="1200" kern="1200" smtClean="0">
                <a:solidFill>
                  <a:schemeClr val="tx1"/>
                </a:solidFill>
                <a:latin typeface="+mn-lt"/>
                <a:ea typeface="+mn-ea"/>
                <a:cs typeface="+mn-cs"/>
              </a:rPr>
              <a:t>1087.4</a:t>
            </a:r>
            <a:r>
              <a:rPr lang="zh-CN" altLang="zh-CN" sz="1200" kern="1200" smtClean="0">
                <a:solidFill>
                  <a:schemeClr val="tx1"/>
                </a:solidFill>
                <a:latin typeface="+mn-lt"/>
                <a:ea typeface="+mn-ea"/>
                <a:cs typeface="+mn-cs"/>
              </a:rPr>
              <a:t>万标准箱，同比增长</a:t>
            </a:r>
            <a:r>
              <a:rPr lang="en-US" altLang="zh-CN" sz="1200" kern="1200" smtClean="0">
                <a:solidFill>
                  <a:schemeClr val="tx1"/>
                </a:solidFill>
                <a:latin typeface="+mn-lt"/>
                <a:ea typeface="+mn-ea"/>
                <a:cs typeface="+mn-cs"/>
              </a:rPr>
              <a:t>2.7%</a:t>
            </a:r>
            <a:r>
              <a:rPr lang="zh-CN" altLang="zh-CN" sz="1200" kern="1200" smtClean="0">
                <a:solidFill>
                  <a:schemeClr val="tx1"/>
                </a:solidFill>
                <a:latin typeface="+mn-lt"/>
                <a:ea typeface="+mn-ea"/>
                <a:cs typeface="+mn-cs"/>
              </a:rPr>
              <a:t>，沿海中转完成</a:t>
            </a:r>
            <a:r>
              <a:rPr lang="en-US" altLang="zh-CN" sz="1200" kern="1200" smtClean="0">
                <a:solidFill>
                  <a:schemeClr val="tx1"/>
                </a:solidFill>
                <a:latin typeface="+mn-lt"/>
                <a:ea typeface="+mn-ea"/>
                <a:cs typeface="+mn-cs"/>
              </a:rPr>
              <a:t>169.6</a:t>
            </a:r>
            <a:r>
              <a:rPr lang="zh-CN" altLang="zh-CN" sz="1200" kern="1200" smtClean="0">
                <a:solidFill>
                  <a:schemeClr val="tx1"/>
                </a:solidFill>
                <a:latin typeface="+mn-lt"/>
                <a:ea typeface="+mn-ea"/>
                <a:cs typeface="+mn-cs"/>
              </a:rPr>
              <a:t>万标准箱。洋山港区集装箱吞吐量达到</a:t>
            </a:r>
            <a:r>
              <a:rPr lang="en-US" altLang="zh-CN" sz="1200" kern="1200" smtClean="0">
                <a:solidFill>
                  <a:schemeClr val="tx1"/>
                </a:solidFill>
                <a:latin typeface="+mn-lt"/>
                <a:ea typeface="+mn-ea"/>
                <a:cs typeface="+mn-cs"/>
              </a:rPr>
              <a:t>1842.5</a:t>
            </a:r>
            <a:r>
              <a:rPr lang="zh-CN" altLang="zh-CN" sz="1200" kern="1200" smtClean="0">
                <a:solidFill>
                  <a:schemeClr val="tx1"/>
                </a:solidFill>
                <a:latin typeface="+mn-lt"/>
                <a:ea typeface="+mn-ea"/>
                <a:cs typeface="+mn-cs"/>
              </a:rPr>
              <a:t>万标准箱，同比增长</a:t>
            </a:r>
            <a:r>
              <a:rPr lang="en-US" altLang="zh-CN" sz="1200" kern="1200" smtClean="0">
                <a:solidFill>
                  <a:schemeClr val="tx1"/>
                </a:solidFill>
                <a:latin typeface="+mn-lt"/>
                <a:ea typeface="+mn-ea"/>
                <a:cs typeface="+mn-cs"/>
              </a:rPr>
              <a:t>11.3%</a:t>
            </a:r>
            <a:r>
              <a:rPr lang="zh-CN" altLang="zh-CN" sz="1200" kern="1200" smtClean="0">
                <a:solidFill>
                  <a:schemeClr val="tx1"/>
                </a:solidFill>
                <a:latin typeface="+mn-lt"/>
                <a:ea typeface="+mn-ea"/>
                <a:cs typeface="+mn-cs"/>
              </a:rPr>
              <a:t>，占全港集装箱吞吐量的</a:t>
            </a:r>
            <a:r>
              <a:rPr lang="en-US" altLang="zh-CN" sz="1200" kern="1200" smtClean="0">
                <a:solidFill>
                  <a:schemeClr val="tx1"/>
                </a:solidFill>
                <a:latin typeface="+mn-lt"/>
                <a:ea typeface="+mn-ea"/>
                <a:cs typeface="+mn-cs"/>
              </a:rPr>
              <a:t>43.9%</a:t>
            </a:r>
            <a:r>
              <a:rPr lang="zh-CN" altLang="zh-CN" sz="1200" kern="1200" smtClean="0">
                <a:solidFill>
                  <a:schemeClr val="tx1"/>
                </a:solidFill>
                <a:latin typeface="+mn-lt"/>
                <a:ea typeface="+mn-ea"/>
                <a:cs typeface="+mn-cs"/>
              </a:rPr>
              <a:t>，同比提升</a:t>
            </a:r>
            <a:r>
              <a:rPr lang="en-US" altLang="zh-CN" sz="1200" kern="1200" smtClean="0">
                <a:solidFill>
                  <a:schemeClr val="tx1"/>
                </a:solidFill>
                <a:latin typeface="+mn-lt"/>
                <a:ea typeface="+mn-ea"/>
                <a:cs typeface="+mn-cs"/>
              </a:rPr>
              <a:t>2.7</a:t>
            </a:r>
            <a:r>
              <a:rPr lang="zh-CN" altLang="zh-CN" sz="1200" kern="1200" smtClean="0">
                <a:solidFill>
                  <a:schemeClr val="tx1"/>
                </a:solidFill>
                <a:latin typeface="+mn-lt"/>
                <a:ea typeface="+mn-ea"/>
                <a:cs typeface="+mn-cs"/>
              </a:rPr>
              <a:t>个百分点。</a:t>
            </a:r>
          </a:p>
          <a:p>
            <a:endParaRPr lang="zh-CN" altLang="en-US"/>
          </a:p>
        </p:txBody>
      </p:sp>
      <p:sp>
        <p:nvSpPr>
          <p:cNvPr id="4" name="灯片编号占位符 3"/>
          <p:cNvSpPr>
            <a:spLocks noGrp="1"/>
          </p:cNvSpPr>
          <p:nvPr>
            <p:ph type="sldNum" sz="quarter" idx="10"/>
          </p:nvPr>
        </p:nvSpPr>
        <p:spPr/>
        <p:txBody>
          <a:bodyPr/>
          <a:lstStyle/>
          <a:p>
            <a:fld id="{2E3536F2-51ED-4A29-9626-A5D9452F08C9}" type="slidenum">
              <a:rPr lang="id-ID" smtClean="0"/>
              <a:pPr/>
              <a:t>8</a:t>
            </a:fld>
            <a:endParaRPr lang="id-ID"/>
          </a:p>
        </p:txBody>
      </p:sp>
    </p:spTree>
    <p:extLst>
      <p:ext uri="{BB962C8B-B14F-4D97-AF65-F5344CB8AC3E}">
        <p14:creationId xmlns:p14="http://schemas.microsoft.com/office/powerpoint/2010/main" val="10902116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smtClean="0">
                <a:solidFill>
                  <a:schemeClr val="tx1"/>
                </a:solidFill>
                <a:latin typeface="+mn-lt"/>
                <a:ea typeface="+mn-ea"/>
                <a:cs typeface="+mn-cs"/>
              </a:rPr>
              <a:t>一是按照计划节点要求，全力推进宝山、军工路项目工程建设。要以高度负责的态度，确保工程质量，确保施工安全，确保项目品质。</a:t>
            </a:r>
            <a:endParaRPr lang="en-US" altLang="zh-CN" sz="1200" kern="1200" smtClean="0">
              <a:solidFill>
                <a:schemeClr val="tx1"/>
              </a:solidFill>
              <a:latin typeface="+mn-lt"/>
              <a:ea typeface="+mn-ea"/>
              <a:cs typeface="+mn-cs"/>
            </a:endParaRPr>
          </a:p>
          <a:p>
            <a:r>
              <a:rPr lang="zh-CN" altLang="zh-CN" sz="1200" kern="1200" smtClean="0">
                <a:solidFill>
                  <a:schemeClr val="tx1"/>
                </a:solidFill>
                <a:latin typeface="+mn-lt"/>
                <a:ea typeface="+mn-ea"/>
                <a:cs typeface="+mn-cs"/>
              </a:rPr>
              <a:t>二是全力推进“上海长滩”销售工作，加大宣传力度，努力完成年度销售目标。认真做好物业管理工作。</a:t>
            </a:r>
            <a:endParaRPr lang="en-US" altLang="zh-CN" sz="1200" kern="1200" smtClean="0">
              <a:solidFill>
                <a:schemeClr val="tx1"/>
              </a:solidFill>
              <a:latin typeface="+mn-lt"/>
              <a:ea typeface="+mn-ea"/>
              <a:cs typeface="+mn-cs"/>
            </a:endParaRPr>
          </a:p>
          <a:p>
            <a:r>
              <a:rPr lang="zh-CN" altLang="zh-CN" sz="1200" kern="1200" smtClean="0">
                <a:solidFill>
                  <a:schemeClr val="tx1"/>
                </a:solidFill>
                <a:latin typeface="+mn-lt"/>
                <a:ea typeface="+mn-ea"/>
                <a:cs typeface="+mn-cs"/>
              </a:rPr>
              <a:t>三是按时完成星外滩项目建设收尾及移交工作。</a:t>
            </a:r>
            <a:endParaRPr lang="en-US" altLang="zh-CN" sz="1200" kern="1200" smtClean="0">
              <a:solidFill>
                <a:schemeClr val="tx1"/>
              </a:solidFill>
              <a:latin typeface="+mn-lt"/>
              <a:ea typeface="+mn-ea"/>
              <a:cs typeface="+mn-cs"/>
            </a:endParaRPr>
          </a:p>
          <a:p>
            <a:r>
              <a:rPr lang="zh-CN" altLang="zh-CN" sz="1200" kern="1200" smtClean="0">
                <a:solidFill>
                  <a:schemeClr val="tx1"/>
                </a:solidFill>
                <a:latin typeface="+mn-lt"/>
                <a:ea typeface="+mn-ea"/>
                <a:cs typeface="+mn-cs"/>
              </a:rPr>
              <a:t>四是积极推进汇山地块</a:t>
            </a:r>
            <a:r>
              <a:rPr lang="en-US" altLang="zh-CN" sz="1200" kern="1200" smtClean="0">
                <a:solidFill>
                  <a:schemeClr val="tx1"/>
                </a:solidFill>
                <a:latin typeface="+mn-lt"/>
                <a:ea typeface="+mn-ea"/>
                <a:cs typeface="+mn-cs"/>
              </a:rPr>
              <a:t>3</a:t>
            </a:r>
            <a:r>
              <a:rPr lang="zh-CN" altLang="zh-CN" sz="1200" kern="1200" smtClean="0">
                <a:solidFill>
                  <a:schemeClr val="tx1"/>
                </a:solidFill>
                <a:latin typeface="+mn-lt"/>
                <a:ea typeface="+mn-ea"/>
                <a:cs typeface="+mn-cs"/>
              </a:rPr>
              <a:t>万平方米办公楼处置相关工作；认真做好港政置业项目商务工作。</a:t>
            </a:r>
          </a:p>
          <a:p>
            <a:r>
              <a:rPr lang="en-US" altLang="zh-CN" sz="1200" b="1" kern="1200" smtClean="0">
                <a:solidFill>
                  <a:schemeClr val="tx1"/>
                </a:solidFill>
                <a:latin typeface="+mn-lt"/>
                <a:ea typeface="+mn-ea"/>
                <a:cs typeface="+mn-cs"/>
              </a:rPr>
              <a:t> </a:t>
            </a:r>
            <a:endParaRPr lang="zh-CN" altLang="zh-CN" sz="1200" kern="1200" smtClean="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88</a:t>
            </a:fld>
            <a:endParaRPr lang="id-ID"/>
          </a:p>
        </p:txBody>
      </p:sp>
    </p:spTree>
    <p:extLst>
      <p:ext uri="{BB962C8B-B14F-4D97-AF65-F5344CB8AC3E}">
        <p14:creationId xmlns:p14="http://schemas.microsoft.com/office/powerpoint/2010/main" val="107166346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457200" indent="-457200">
              <a:lnSpc>
                <a:spcPct val="150000"/>
              </a:lnSpc>
              <a:buFont typeface="+mj-lt"/>
              <a:buAutoNum type="arabicPeriod" startAt="21"/>
            </a:pPr>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89</a:t>
            </a:fld>
            <a:endParaRPr lang="id-ID"/>
          </a:p>
        </p:txBody>
      </p:sp>
    </p:spTree>
    <p:extLst>
      <p:ext uri="{BB962C8B-B14F-4D97-AF65-F5344CB8AC3E}">
        <p14:creationId xmlns:p14="http://schemas.microsoft.com/office/powerpoint/2010/main" val="351313564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457200" marR="0" indent="-457200" algn="l" defTabSz="914400" rtl="0" eaLnBrk="1" fontAlgn="auto" latinLnBrk="0" hangingPunct="1">
              <a:lnSpc>
                <a:spcPct val="150000"/>
              </a:lnSpc>
              <a:spcBef>
                <a:spcPts val="0"/>
              </a:spcBef>
              <a:spcAft>
                <a:spcPts val="0"/>
              </a:spcAft>
              <a:buClrTx/>
              <a:buSzTx/>
              <a:buFont typeface="+mj-lt"/>
              <a:buNone/>
              <a:tabLst/>
              <a:defRPr/>
            </a:pPr>
            <a:r>
              <a:rPr lang="zh-CN" altLang="zh-CN" sz="1200" b="1" kern="1200" smtClean="0">
                <a:solidFill>
                  <a:schemeClr val="tx1"/>
                </a:solidFill>
                <a:latin typeface="+mn-lt"/>
                <a:ea typeface="+mn-ea"/>
                <a:cs typeface="+mn-cs"/>
              </a:rPr>
              <a:t>以</a:t>
            </a:r>
            <a:r>
              <a:rPr lang="en-US" altLang="zh-CN" sz="1200" b="1" kern="1200" smtClean="0">
                <a:solidFill>
                  <a:schemeClr val="tx1"/>
                </a:solidFill>
                <a:latin typeface="+mn-lt"/>
                <a:ea typeface="+mn-ea"/>
                <a:cs typeface="+mn-cs"/>
              </a:rPr>
              <a:t>“</a:t>
            </a:r>
            <a:r>
              <a:rPr lang="zh-CN" altLang="zh-CN" sz="1200" b="1" kern="1200" smtClean="0">
                <a:solidFill>
                  <a:schemeClr val="tx1"/>
                </a:solidFill>
                <a:latin typeface="+mn-lt"/>
                <a:ea typeface="+mn-ea"/>
                <a:cs typeface="+mn-cs"/>
              </a:rPr>
              <a:t>党建管理提升年</a:t>
            </a:r>
            <a:r>
              <a:rPr lang="en-US" altLang="zh-CN" sz="1200" b="1" kern="1200" smtClean="0">
                <a:solidFill>
                  <a:schemeClr val="tx1"/>
                </a:solidFill>
                <a:latin typeface="+mn-lt"/>
                <a:ea typeface="+mn-ea"/>
                <a:cs typeface="+mn-cs"/>
              </a:rPr>
              <a:t>”</a:t>
            </a:r>
            <a:r>
              <a:rPr lang="zh-CN" altLang="zh-CN" sz="1200" b="1" kern="1200" smtClean="0">
                <a:solidFill>
                  <a:schemeClr val="tx1"/>
                </a:solidFill>
                <a:latin typeface="+mn-lt"/>
                <a:ea typeface="+mn-ea"/>
                <a:cs typeface="+mn-cs"/>
              </a:rPr>
              <a:t>为载体，开展六个方面的工作：</a:t>
            </a:r>
            <a:endParaRPr lang="zh-CN" altLang="zh-CN" sz="1200" kern="1200" smtClean="0">
              <a:solidFill>
                <a:schemeClr val="tx1"/>
              </a:solidFill>
              <a:latin typeface="+mn-lt"/>
              <a:ea typeface="+mn-ea"/>
              <a:cs typeface="+mn-cs"/>
            </a:endParaRPr>
          </a:p>
          <a:p>
            <a:pPr marL="457200" indent="-457200">
              <a:lnSpc>
                <a:spcPct val="150000"/>
              </a:lnSpc>
              <a:buFont typeface="+mj-lt"/>
              <a:buAutoNum type="arabicPeriod" startAt="21"/>
            </a:pPr>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90</a:t>
            </a:fld>
            <a:endParaRPr lang="id-ID"/>
          </a:p>
        </p:txBody>
      </p:sp>
    </p:spTree>
    <p:extLst>
      <p:ext uri="{BB962C8B-B14F-4D97-AF65-F5344CB8AC3E}">
        <p14:creationId xmlns:p14="http://schemas.microsoft.com/office/powerpoint/2010/main" val="351313564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457200" marR="0" indent="-457200" algn="l" defTabSz="914400" rtl="0" eaLnBrk="1" fontAlgn="auto" latinLnBrk="0" hangingPunct="1">
              <a:lnSpc>
                <a:spcPct val="150000"/>
              </a:lnSpc>
              <a:spcBef>
                <a:spcPts val="0"/>
              </a:spcBef>
              <a:spcAft>
                <a:spcPts val="0"/>
              </a:spcAft>
              <a:buClrTx/>
              <a:buSzTx/>
              <a:buFont typeface="+mj-lt"/>
              <a:buNone/>
              <a:tabLst/>
              <a:defRPr/>
            </a:pPr>
            <a:r>
              <a:rPr lang="zh-CN" altLang="zh-CN" sz="1200" b="1" kern="1200" smtClean="0">
                <a:solidFill>
                  <a:schemeClr val="tx1"/>
                </a:solidFill>
                <a:latin typeface="+mn-lt"/>
                <a:ea typeface="+mn-ea"/>
                <a:cs typeface="+mn-cs"/>
              </a:rPr>
              <a:t>以</a:t>
            </a:r>
            <a:r>
              <a:rPr lang="en-US" altLang="zh-CN" sz="1200" b="1" kern="1200" smtClean="0">
                <a:solidFill>
                  <a:schemeClr val="tx1"/>
                </a:solidFill>
                <a:latin typeface="+mn-lt"/>
                <a:ea typeface="+mn-ea"/>
                <a:cs typeface="+mn-cs"/>
              </a:rPr>
              <a:t>“</a:t>
            </a:r>
            <a:r>
              <a:rPr lang="zh-CN" altLang="zh-CN" sz="1200" b="1" kern="1200" smtClean="0">
                <a:solidFill>
                  <a:schemeClr val="tx1"/>
                </a:solidFill>
                <a:latin typeface="+mn-lt"/>
                <a:ea typeface="+mn-ea"/>
                <a:cs typeface="+mn-cs"/>
              </a:rPr>
              <a:t>党建管理提升年</a:t>
            </a:r>
            <a:r>
              <a:rPr lang="en-US" altLang="zh-CN" sz="1200" b="1" kern="1200" smtClean="0">
                <a:solidFill>
                  <a:schemeClr val="tx1"/>
                </a:solidFill>
                <a:latin typeface="+mn-lt"/>
                <a:ea typeface="+mn-ea"/>
                <a:cs typeface="+mn-cs"/>
              </a:rPr>
              <a:t>”</a:t>
            </a:r>
            <a:r>
              <a:rPr lang="zh-CN" altLang="zh-CN" sz="1200" b="1" kern="1200" smtClean="0">
                <a:solidFill>
                  <a:schemeClr val="tx1"/>
                </a:solidFill>
                <a:latin typeface="+mn-lt"/>
                <a:ea typeface="+mn-ea"/>
                <a:cs typeface="+mn-cs"/>
              </a:rPr>
              <a:t>为载体，开展六个方面的工作：</a:t>
            </a:r>
            <a:endParaRPr lang="zh-CN" altLang="zh-CN" sz="1200" kern="1200" smtClean="0">
              <a:solidFill>
                <a:schemeClr val="tx1"/>
              </a:solidFill>
              <a:latin typeface="+mn-lt"/>
              <a:ea typeface="+mn-ea"/>
              <a:cs typeface="+mn-cs"/>
            </a:endParaRPr>
          </a:p>
          <a:p>
            <a:pPr marL="457200" indent="-457200">
              <a:lnSpc>
                <a:spcPct val="150000"/>
              </a:lnSpc>
              <a:buFont typeface="+mj-lt"/>
              <a:buAutoNum type="arabicPeriod" startAt="21"/>
            </a:pPr>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91</a:t>
            </a:fld>
            <a:endParaRPr lang="id-ID"/>
          </a:p>
        </p:txBody>
      </p:sp>
    </p:spTree>
    <p:extLst>
      <p:ext uri="{BB962C8B-B14F-4D97-AF65-F5344CB8AC3E}">
        <p14:creationId xmlns:p14="http://schemas.microsoft.com/office/powerpoint/2010/main" val="351313564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457200" marR="0" indent="-457200" algn="l" defTabSz="914400" rtl="0" eaLnBrk="1" fontAlgn="auto" latinLnBrk="0" hangingPunct="1">
              <a:lnSpc>
                <a:spcPct val="150000"/>
              </a:lnSpc>
              <a:spcBef>
                <a:spcPts val="0"/>
              </a:spcBef>
              <a:spcAft>
                <a:spcPts val="0"/>
              </a:spcAft>
              <a:buClrTx/>
              <a:buSzTx/>
              <a:buFont typeface="+mj-lt"/>
              <a:buNone/>
              <a:tabLst/>
              <a:defRPr/>
            </a:pPr>
            <a:r>
              <a:rPr lang="zh-CN" altLang="zh-CN" sz="1200" b="1" kern="1200" smtClean="0">
                <a:solidFill>
                  <a:schemeClr val="tx1"/>
                </a:solidFill>
                <a:latin typeface="+mn-lt"/>
                <a:ea typeface="+mn-ea"/>
                <a:cs typeface="+mn-cs"/>
              </a:rPr>
              <a:t>以</a:t>
            </a:r>
            <a:r>
              <a:rPr lang="en-US" altLang="zh-CN" sz="1200" b="1" kern="1200" smtClean="0">
                <a:solidFill>
                  <a:schemeClr val="tx1"/>
                </a:solidFill>
                <a:latin typeface="+mn-lt"/>
                <a:ea typeface="+mn-ea"/>
                <a:cs typeface="+mn-cs"/>
              </a:rPr>
              <a:t>“</a:t>
            </a:r>
            <a:r>
              <a:rPr lang="zh-CN" altLang="zh-CN" sz="1200" b="1" kern="1200" smtClean="0">
                <a:solidFill>
                  <a:schemeClr val="tx1"/>
                </a:solidFill>
                <a:latin typeface="+mn-lt"/>
                <a:ea typeface="+mn-ea"/>
                <a:cs typeface="+mn-cs"/>
              </a:rPr>
              <a:t>党建管理提升年</a:t>
            </a:r>
            <a:r>
              <a:rPr lang="en-US" altLang="zh-CN" sz="1200" b="1" kern="1200" smtClean="0">
                <a:solidFill>
                  <a:schemeClr val="tx1"/>
                </a:solidFill>
                <a:latin typeface="+mn-lt"/>
                <a:ea typeface="+mn-ea"/>
                <a:cs typeface="+mn-cs"/>
              </a:rPr>
              <a:t>”</a:t>
            </a:r>
            <a:r>
              <a:rPr lang="zh-CN" altLang="zh-CN" sz="1200" b="1" kern="1200" smtClean="0">
                <a:solidFill>
                  <a:schemeClr val="tx1"/>
                </a:solidFill>
                <a:latin typeface="+mn-lt"/>
                <a:ea typeface="+mn-ea"/>
                <a:cs typeface="+mn-cs"/>
              </a:rPr>
              <a:t>为载体，开展六个方面的工作：</a:t>
            </a:r>
            <a:endParaRPr lang="zh-CN" altLang="zh-CN" sz="1200" kern="1200" smtClean="0">
              <a:solidFill>
                <a:schemeClr val="tx1"/>
              </a:solidFill>
              <a:latin typeface="+mn-lt"/>
              <a:ea typeface="+mn-ea"/>
              <a:cs typeface="+mn-cs"/>
            </a:endParaRPr>
          </a:p>
          <a:p>
            <a:pPr marL="457200" indent="-457200">
              <a:lnSpc>
                <a:spcPct val="150000"/>
              </a:lnSpc>
              <a:buFont typeface="+mj-lt"/>
              <a:buAutoNum type="arabicPeriod" startAt="21"/>
            </a:pPr>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92</a:t>
            </a:fld>
            <a:endParaRPr lang="id-ID"/>
          </a:p>
        </p:txBody>
      </p:sp>
    </p:spTree>
    <p:extLst>
      <p:ext uri="{BB962C8B-B14F-4D97-AF65-F5344CB8AC3E}">
        <p14:creationId xmlns:p14="http://schemas.microsoft.com/office/powerpoint/2010/main" val="351313564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mtClean="0"/>
              <a:t>四月下旬召开党代会</a:t>
            </a:r>
            <a:endParaRPr lang="en-US" altLang="zh-CN" smtClean="0"/>
          </a:p>
          <a:p>
            <a:r>
              <a:rPr lang="zh-CN" altLang="en-US" smtClean="0"/>
              <a:t>现在基层单位都在陆陆续续选代表</a:t>
            </a:r>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93</a:t>
            </a:fld>
            <a:endParaRPr lang="id-ID"/>
          </a:p>
        </p:txBody>
      </p:sp>
    </p:spTree>
    <p:extLst>
      <p:ext uri="{BB962C8B-B14F-4D97-AF65-F5344CB8AC3E}">
        <p14:creationId xmlns:p14="http://schemas.microsoft.com/office/powerpoint/2010/main" val="136680348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mtClean="0"/>
              <a:t>四月下旬召开党代会</a:t>
            </a:r>
            <a:endParaRPr lang="en-US" altLang="zh-CN" smtClean="0"/>
          </a:p>
          <a:p>
            <a:r>
              <a:rPr lang="zh-CN" altLang="en-US" smtClean="0"/>
              <a:t>现在基层单位都在陆陆续续选代表</a:t>
            </a:r>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94</a:t>
            </a:fld>
            <a:endParaRPr lang="id-ID"/>
          </a:p>
        </p:txBody>
      </p:sp>
    </p:spTree>
    <p:extLst>
      <p:ext uri="{BB962C8B-B14F-4D97-AF65-F5344CB8AC3E}">
        <p14:creationId xmlns:p14="http://schemas.microsoft.com/office/powerpoint/2010/main" val="136680348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95</a:t>
            </a:fld>
            <a:endParaRPr lang="id-ID"/>
          </a:p>
        </p:txBody>
      </p:sp>
    </p:spTree>
    <p:extLst>
      <p:ext uri="{BB962C8B-B14F-4D97-AF65-F5344CB8AC3E}">
        <p14:creationId xmlns:p14="http://schemas.microsoft.com/office/powerpoint/2010/main" val="136680348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96</a:t>
            </a:fld>
            <a:endParaRPr lang="id-ID"/>
          </a:p>
        </p:txBody>
      </p:sp>
    </p:spTree>
    <p:extLst>
      <p:ext uri="{BB962C8B-B14F-4D97-AF65-F5344CB8AC3E}">
        <p14:creationId xmlns:p14="http://schemas.microsoft.com/office/powerpoint/2010/main" val="136680348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97</a:t>
            </a:fld>
            <a:endParaRPr lang="id-ID"/>
          </a:p>
        </p:txBody>
      </p:sp>
    </p:spTree>
    <p:extLst>
      <p:ext uri="{BB962C8B-B14F-4D97-AF65-F5344CB8AC3E}">
        <p14:creationId xmlns:p14="http://schemas.microsoft.com/office/powerpoint/2010/main" val="1366803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kern="1200" smtClean="0">
                <a:solidFill>
                  <a:schemeClr val="tx1"/>
                </a:solidFill>
                <a:effectLst/>
                <a:latin typeface="+mn-lt"/>
                <a:ea typeface="+mn-ea"/>
                <a:cs typeface="+mn-cs"/>
              </a:rPr>
              <a:t>2018</a:t>
            </a:r>
            <a:r>
              <a:rPr lang="zh-CN" altLang="zh-CN" sz="1200" kern="1200" smtClean="0">
                <a:solidFill>
                  <a:schemeClr val="tx1"/>
                </a:solidFill>
                <a:effectLst/>
                <a:latin typeface="+mn-lt"/>
                <a:ea typeface="+mn-ea"/>
                <a:cs typeface="+mn-cs"/>
              </a:rPr>
              <a:t>年，集团水水中转完成</a:t>
            </a:r>
            <a:r>
              <a:rPr lang="en-US" altLang="zh-CN" sz="1200" kern="1200" smtClean="0">
                <a:solidFill>
                  <a:schemeClr val="tx1"/>
                </a:solidFill>
                <a:effectLst/>
                <a:latin typeface="+mn-lt"/>
                <a:ea typeface="+mn-ea"/>
                <a:cs typeface="+mn-cs"/>
              </a:rPr>
              <a:t>1967.6</a:t>
            </a:r>
            <a:r>
              <a:rPr lang="zh-CN" altLang="zh-CN" sz="1200" kern="1200" smtClean="0">
                <a:solidFill>
                  <a:schemeClr val="tx1"/>
                </a:solidFill>
                <a:effectLst/>
                <a:latin typeface="+mn-lt"/>
                <a:ea typeface="+mn-ea"/>
                <a:cs typeface="+mn-cs"/>
              </a:rPr>
              <a:t>万标准箱，同比增长</a:t>
            </a:r>
            <a:r>
              <a:rPr lang="en-US" altLang="zh-CN" sz="1200" kern="1200" smtClean="0">
                <a:solidFill>
                  <a:schemeClr val="tx1"/>
                </a:solidFill>
                <a:effectLst/>
                <a:latin typeface="+mn-lt"/>
                <a:ea typeface="+mn-ea"/>
                <a:cs typeface="+mn-cs"/>
              </a:rPr>
              <a:t>4.7%</a:t>
            </a:r>
            <a:r>
              <a:rPr lang="zh-CN" altLang="zh-CN" sz="1200" kern="1200" smtClean="0">
                <a:solidFill>
                  <a:schemeClr val="tx1"/>
                </a:solidFill>
                <a:effectLst/>
                <a:latin typeface="+mn-lt"/>
                <a:ea typeface="+mn-ea"/>
                <a:cs typeface="+mn-cs"/>
              </a:rPr>
              <a:t>，水水中转比例为</a:t>
            </a:r>
            <a:r>
              <a:rPr lang="en-US" altLang="zh-CN" sz="1200" kern="1200" smtClean="0">
                <a:solidFill>
                  <a:schemeClr val="tx1"/>
                </a:solidFill>
                <a:effectLst/>
                <a:latin typeface="+mn-lt"/>
                <a:ea typeface="+mn-ea"/>
                <a:cs typeface="+mn-cs"/>
              </a:rPr>
              <a:t>46.8%</a:t>
            </a:r>
            <a:r>
              <a:rPr lang="zh-CN" altLang="zh-CN" sz="1200" kern="1200" smtClean="0">
                <a:solidFill>
                  <a:schemeClr val="tx1"/>
                </a:solidFill>
                <a:effectLst/>
                <a:latin typeface="+mn-lt"/>
                <a:ea typeface="+mn-ea"/>
                <a:cs typeface="+mn-cs"/>
              </a:rPr>
              <a:t>。洋山港区集装箱吞吐量达到</a:t>
            </a:r>
            <a:r>
              <a:rPr lang="en-US" altLang="zh-CN" sz="1200" kern="1200" smtClean="0">
                <a:solidFill>
                  <a:schemeClr val="tx1"/>
                </a:solidFill>
                <a:effectLst/>
                <a:latin typeface="+mn-lt"/>
                <a:ea typeface="+mn-ea"/>
                <a:cs typeface="+mn-cs"/>
              </a:rPr>
              <a:t>1842.5</a:t>
            </a:r>
            <a:r>
              <a:rPr lang="zh-CN" altLang="zh-CN" sz="1200" kern="1200" smtClean="0">
                <a:solidFill>
                  <a:schemeClr val="tx1"/>
                </a:solidFill>
                <a:effectLst/>
                <a:latin typeface="+mn-lt"/>
                <a:ea typeface="+mn-ea"/>
                <a:cs typeface="+mn-cs"/>
              </a:rPr>
              <a:t>万标准箱，同比增长</a:t>
            </a:r>
            <a:r>
              <a:rPr lang="en-US" altLang="zh-CN" sz="1200" kern="1200" smtClean="0">
                <a:solidFill>
                  <a:schemeClr val="tx1"/>
                </a:solidFill>
                <a:effectLst/>
                <a:latin typeface="+mn-lt"/>
                <a:ea typeface="+mn-ea"/>
                <a:cs typeface="+mn-cs"/>
              </a:rPr>
              <a:t>11.3%</a:t>
            </a:r>
            <a:r>
              <a:rPr lang="zh-CN" altLang="zh-CN" sz="1200" kern="1200" smtClean="0">
                <a:solidFill>
                  <a:schemeClr val="tx1"/>
                </a:solidFill>
                <a:effectLst/>
                <a:latin typeface="+mn-lt"/>
                <a:ea typeface="+mn-ea"/>
                <a:cs typeface="+mn-cs"/>
              </a:rPr>
              <a:t>，占全港集装箱吞吐量的</a:t>
            </a:r>
            <a:r>
              <a:rPr lang="en-US" altLang="zh-CN" sz="1200" kern="1200" smtClean="0">
                <a:solidFill>
                  <a:schemeClr val="tx1"/>
                </a:solidFill>
                <a:effectLst/>
                <a:latin typeface="+mn-lt"/>
                <a:ea typeface="+mn-ea"/>
                <a:cs typeface="+mn-cs"/>
              </a:rPr>
              <a:t>43.9%</a:t>
            </a:r>
            <a:r>
              <a:rPr lang="zh-CN" altLang="zh-CN" sz="1200" kern="1200" smtClean="0">
                <a:solidFill>
                  <a:schemeClr val="tx1"/>
                </a:solidFill>
                <a:effectLst/>
                <a:latin typeface="+mn-lt"/>
                <a:ea typeface="+mn-ea"/>
                <a:cs typeface="+mn-cs"/>
              </a:rPr>
              <a:t>，同比提升</a:t>
            </a:r>
            <a:r>
              <a:rPr lang="en-US" altLang="zh-CN" sz="1200" kern="1200" smtClean="0">
                <a:solidFill>
                  <a:schemeClr val="tx1"/>
                </a:solidFill>
                <a:effectLst/>
                <a:latin typeface="+mn-lt"/>
                <a:ea typeface="+mn-ea"/>
                <a:cs typeface="+mn-cs"/>
              </a:rPr>
              <a:t>2.7</a:t>
            </a:r>
            <a:r>
              <a:rPr lang="zh-CN" altLang="zh-CN" sz="1200" kern="1200" smtClean="0">
                <a:solidFill>
                  <a:schemeClr val="tx1"/>
                </a:solidFill>
                <a:effectLst/>
                <a:latin typeface="+mn-lt"/>
                <a:ea typeface="+mn-ea"/>
                <a:cs typeface="+mn-cs"/>
              </a:rPr>
              <a:t>个百分点。</a:t>
            </a:r>
            <a:endParaRPr lang="en-US" altLang="zh-CN" b="1" u="sng" smtClean="0">
              <a:solidFill>
                <a:schemeClr val="accent1">
                  <a:lumMod val="60000"/>
                  <a:lumOff val="40000"/>
                </a:schemeClr>
              </a:solidFill>
              <a:latin typeface="宋体" panose="02010600030101010101" pitchFamily="2" charset="-122"/>
              <a:ea typeface="宋体" panose="02010600030101010101" pitchFamily="2" charset="-122"/>
            </a:endParaRPr>
          </a:p>
        </p:txBody>
      </p:sp>
      <p:sp>
        <p:nvSpPr>
          <p:cNvPr id="4" name="灯片编号占位符 3"/>
          <p:cNvSpPr>
            <a:spLocks noGrp="1"/>
          </p:cNvSpPr>
          <p:nvPr>
            <p:ph type="sldNum" sz="quarter" idx="5"/>
          </p:nvPr>
        </p:nvSpPr>
        <p:spPr/>
        <p:txBody>
          <a:bodyPr/>
          <a:lstStyle/>
          <a:p>
            <a:fld id="{2E3536F2-51ED-4A29-9626-A5D9452F08C9}" type="slidenum">
              <a:rPr lang="id-ID" smtClean="0"/>
              <a:pPr/>
              <a:t>9</a:t>
            </a:fld>
            <a:endParaRPr lang="id-ID"/>
          </a:p>
        </p:txBody>
      </p:sp>
    </p:spTree>
    <p:extLst>
      <p:ext uri="{BB962C8B-B14F-4D97-AF65-F5344CB8AC3E}">
        <p14:creationId xmlns:p14="http://schemas.microsoft.com/office/powerpoint/2010/main" val="84350326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smtClean="0">
                <a:solidFill>
                  <a:schemeClr val="tx1"/>
                </a:solidFill>
                <a:latin typeface="+mn-lt"/>
                <a:ea typeface="+mn-ea"/>
                <a:cs typeface="+mn-cs"/>
              </a:rPr>
              <a:t>施</a:t>
            </a:r>
            <a:r>
              <a:rPr lang="en-US" altLang="zh-CN" sz="1200" kern="1200" smtClean="0">
                <a:solidFill>
                  <a:schemeClr val="tx1"/>
                </a:solidFill>
                <a:latin typeface="+mn-lt"/>
                <a:ea typeface="+mn-ea"/>
                <a:cs typeface="+mn-cs"/>
              </a:rPr>
              <a:t>2019</a:t>
            </a:r>
            <a:r>
              <a:rPr lang="zh-CN" altLang="zh-CN" sz="1200" kern="1200" smtClean="0">
                <a:solidFill>
                  <a:schemeClr val="tx1"/>
                </a:solidFill>
                <a:latin typeface="+mn-lt"/>
                <a:ea typeface="+mn-ea"/>
                <a:cs typeface="+mn-cs"/>
              </a:rPr>
              <a:t>年度</a:t>
            </a:r>
            <a:r>
              <a:rPr lang="en-US" altLang="zh-CN" sz="1200" kern="1200" smtClean="0">
                <a:solidFill>
                  <a:schemeClr val="tx1"/>
                </a:solidFill>
                <a:latin typeface="+mn-lt"/>
                <a:ea typeface="+mn-ea"/>
                <a:cs typeface="+mn-cs"/>
              </a:rPr>
              <a:t>12</a:t>
            </a:r>
            <a:r>
              <a:rPr lang="zh-CN" altLang="zh-CN" sz="1200" kern="1200" smtClean="0">
                <a:solidFill>
                  <a:schemeClr val="tx1"/>
                </a:solidFill>
                <a:latin typeface="+mn-lt"/>
                <a:ea typeface="+mn-ea"/>
                <a:cs typeface="+mn-cs"/>
              </a:rPr>
              <a:t>项服务职工实事项目。</a:t>
            </a:r>
            <a:endParaRPr lang="en-US" altLang="zh-CN" sz="1200" kern="1200" smtClean="0">
              <a:solidFill>
                <a:schemeClr val="tx1"/>
              </a:solidFill>
              <a:latin typeface="+mn-lt"/>
              <a:ea typeface="+mn-ea"/>
              <a:cs typeface="+mn-cs"/>
            </a:endParaRPr>
          </a:p>
          <a:p>
            <a:r>
              <a:rPr lang="zh-CN" altLang="zh-CN" sz="1200" kern="1200" smtClean="0">
                <a:solidFill>
                  <a:schemeClr val="tx1"/>
                </a:solidFill>
                <a:latin typeface="+mn-lt"/>
                <a:ea typeface="+mn-ea"/>
                <a:cs typeface="+mn-cs"/>
              </a:rPr>
              <a:t>其中，</a:t>
            </a:r>
            <a:r>
              <a:rPr lang="zh-CN" altLang="zh-CN" sz="1200" b="1" kern="1200" smtClean="0">
                <a:solidFill>
                  <a:schemeClr val="tx1"/>
                </a:solidFill>
                <a:latin typeface="+mn-lt"/>
                <a:ea typeface="+mn-ea"/>
                <a:cs typeface="+mn-cs"/>
              </a:rPr>
              <a:t>今年新增两项内容：全港主要生产单位设立“户外职工驿站”</a:t>
            </a:r>
            <a:r>
              <a:rPr lang="zh-CN" altLang="zh-CN" sz="1200" kern="1200" smtClean="0">
                <a:solidFill>
                  <a:schemeClr val="tx1"/>
                </a:solidFill>
                <a:latin typeface="+mn-lt"/>
                <a:ea typeface="+mn-ea"/>
                <a:cs typeface="+mn-cs"/>
              </a:rPr>
              <a:t>（服务内容包括盥洗休息、御寒避暑、餐食加热、饮水供给、手机充电等）</a:t>
            </a:r>
            <a:r>
              <a:rPr lang="zh-CN" altLang="zh-CN" sz="1200" b="1" kern="1200" smtClean="0">
                <a:solidFill>
                  <a:schemeClr val="tx1"/>
                </a:solidFill>
                <a:latin typeface="+mn-lt"/>
                <a:ea typeface="+mn-ea"/>
                <a:cs typeface="+mn-cs"/>
              </a:rPr>
              <a:t>；实施“上港有约”文体活动（</a:t>
            </a:r>
            <a:r>
              <a:rPr lang="zh-CN" altLang="zh-CN" sz="1200" kern="1200" smtClean="0">
                <a:solidFill>
                  <a:schemeClr val="tx1"/>
                </a:solidFill>
                <a:latin typeface="+mn-lt"/>
                <a:ea typeface="+mn-ea"/>
                <a:cs typeface="+mn-cs"/>
              </a:rPr>
              <a:t>优化“公益乐学”课程，新增“爱·上港”文化进一线活动）。其余</a:t>
            </a:r>
            <a:r>
              <a:rPr lang="en-US" altLang="zh-CN" sz="1200" kern="1200" smtClean="0">
                <a:solidFill>
                  <a:schemeClr val="tx1"/>
                </a:solidFill>
                <a:latin typeface="+mn-lt"/>
                <a:ea typeface="+mn-ea"/>
                <a:cs typeface="+mn-cs"/>
              </a:rPr>
              <a:t>10</a:t>
            </a:r>
            <a:r>
              <a:rPr lang="zh-CN" altLang="zh-CN" sz="1200" kern="1200" smtClean="0">
                <a:solidFill>
                  <a:schemeClr val="tx1"/>
                </a:solidFill>
                <a:latin typeface="+mn-lt"/>
                <a:ea typeface="+mn-ea"/>
                <a:cs typeface="+mn-cs"/>
              </a:rPr>
              <a:t>项为在去年基础上继续实施。</a:t>
            </a:r>
          </a:p>
          <a:p>
            <a:r>
              <a:rPr lang="zh-CN" altLang="zh-CN" sz="1200" kern="1200" smtClean="0">
                <a:solidFill>
                  <a:schemeClr val="tx1"/>
                </a:solidFill>
                <a:latin typeface="+mn-lt"/>
                <a:ea typeface="+mn-ea"/>
                <a:cs typeface="+mn-cs"/>
              </a:rPr>
              <a:t>切实做好以“港区改善一线职工就餐质量、改进一线如厕环境”为主旨的</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一号课题</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升级工作，不断提升职工满意度；加强</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上港之爱</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上港有约</a:t>
            </a:r>
            <a:r>
              <a:rPr lang="en-US" altLang="zh-CN" sz="1200" kern="1200" smtClean="0">
                <a:solidFill>
                  <a:schemeClr val="tx1"/>
                </a:solidFill>
                <a:latin typeface="+mn-lt"/>
                <a:ea typeface="+mn-ea"/>
                <a:cs typeface="+mn-cs"/>
              </a:rPr>
              <a:t>”APP</a:t>
            </a:r>
            <a:r>
              <a:rPr lang="zh-CN" altLang="zh-CN" sz="1200" kern="1200" smtClean="0">
                <a:solidFill>
                  <a:schemeClr val="tx1"/>
                </a:solidFill>
                <a:latin typeface="+mn-lt"/>
                <a:ea typeface="+mn-ea"/>
                <a:cs typeface="+mn-cs"/>
              </a:rPr>
              <a:t>、</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公益乐学</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课程的宣传和优化；组织开展第</a:t>
            </a:r>
            <a:r>
              <a:rPr lang="en-US" altLang="zh-CN" sz="1200" kern="1200" smtClean="0">
                <a:solidFill>
                  <a:schemeClr val="tx1"/>
                </a:solidFill>
                <a:latin typeface="+mn-lt"/>
                <a:ea typeface="+mn-ea"/>
                <a:cs typeface="+mn-cs"/>
              </a:rPr>
              <a:t>23</a:t>
            </a:r>
            <a:r>
              <a:rPr lang="zh-CN" altLang="zh-CN" sz="1200" kern="1200" smtClean="0">
                <a:solidFill>
                  <a:schemeClr val="tx1"/>
                </a:solidFill>
                <a:latin typeface="+mn-lt"/>
                <a:ea typeface="+mn-ea"/>
                <a:cs typeface="+mn-cs"/>
              </a:rPr>
              <a:t>次</a:t>
            </a:r>
            <a:r>
              <a:rPr lang="en-US" altLang="zh-CN" sz="1200" kern="1200" smtClean="0">
                <a:solidFill>
                  <a:schemeClr val="tx1"/>
                </a:solidFill>
                <a:latin typeface="+mn-lt"/>
                <a:ea typeface="+mn-ea"/>
                <a:cs typeface="+mn-cs"/>
              </a:rPr>
              <a:t>“8·15”</a:t>
            </a:r>
            <a:r>
              <a:rPr lang="zh-CN" altLang="zh-CN" sz="1200" kern="1200" smtClean="0">
                <a:solidFill>
                  <a:schemeClr val="tx1"/>
                </a:solidFill>
                <a:latin typeface="+mn-lt"/>
                <a:ea typeface="+mn-ea"/>
                <a:cs typeface="+mn-cs"/>
              </a:rPr>
              <a:t>献爱心活动；实施工会会员卡全天候开放办理、参保、理赔等相关工作；纪念</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五四运动</a:t>
            </a:r>
            <a:r>
              <a:rPr lang="en-US" altLang="zh-CN" sz="1200" kern="1200" smtClean="0">
                <a:solidFill>
                  <a:schemeClr val="tx1"/>
                </a:solidFill>
                <a:latin typeface="+mn-lt"/>
                <a:ea typeface="+mn-ea"/>
                <a:cs typeface="+mn-cs"/>
              </a:rPr>
              <a:t>”100</a:t>
            </a:r>
            <a:r>
              <a:rPr lang="zh-CN" altLang="zh-CN" sz="1200" kern="1200" smtClean="0">
                <a:solidFill>
                  <a:schemeClr val="tx1"/>
                </a:solidFill>
                <a:latin typeface="+mn-lt"/>
                <a:ea typeface="+mn-ea"/>
                <a:cs typeface="+mn-cs"/>
              </a:rPr>
              <a:t>周年；认真落实市国资企业</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百企帮百村</a:t>
            </a:r>
            <a:r>
              <a:rPr lang="en-US" altLang="zh-CN" sz="1200" kern="1200" smtClean="0">
                <a:solidFill>
                  <a:schemeClr val="tx1"/>
                </a:solidFill>
                <a:latin typeface="+mn-lt"/>
                <a:ea typeface="+mn-ea"/>
                <a:cs typeface="+mn-cs"/>
              </a:rPr>
              <a:t>”</a:t>
            </a:r>
            <a:r>
              <a:rPr lang="zh-CN" altLang="zh-CN" sz="1200" kern="1200" smtClean="0">
                <a:solidFill>
                  <a:schemeClr val="tx1"/>
                </a:solidFill>
                <a:latin typeface="+mn-lt"/>
                <a:ea typeface="+mn-ea"/>
                <a:cs typeface="+mn-cs"/>
              </a:rPr>
              <a:t>工作要求，做好精准帮扶云南曲靖经济贫困村工作，彰显企业社会责任。</a:t>
            </a:r>
          </a:p>
          <a:p>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98</a:t>
            </a:fld>
            <a:endParaRPr lang="id-ID"/>
          </a:p>
        </p:txBody>
      </p:sp>
    </p:spTree>
    <p:extLst>
      <p:ext uri="{BB962C8B-B14F-4D97-AF65-F5344CB8AC3E}">
        <p14:creationId xmlns:p14="http://schemas.microsoft.com/office/powerpoint/2010/main" val="136680348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smtClean="0">
                <a:solidFill>
                  <a:schemeClr val="tx1"/>
                </a:solidFill>
                <a:latin typeface="+mn-lt"/>
                <a:ea typeface="+mn-ea"/>
                <a:cs typeface="+mn-cs"/>
              </a:rPr>
              <a:t>各位领导、同志们：</a:t>
            </a:r>
          </a:p>
          <a:p>
            <a:r>
              <a:rPr lang="en-US" altLang="zh-CN" sz="1200" kern="1200" smtClean="0">
                <a:solidFill>
                  <a:schemeClr val="tx1"/>
                </a:solidFill>
                <a:latin typeface="+mn-lt"/>
                <a:ea typeface="+mn-ea"/>
                <a:cs typeface="+mn-cs"/>
              </a:rPr>
              <a:t>2019</a:t>
            </a:r>
            <a:r>
              <a:rPr lang="zh-CN" altLang="zh-CN" sz="1200" kern="1200" smtClean="0">
                <a:solidFill>
                  <a:schemeClr val="tx1"/>
                </a:solidFill>
                <a:latin typeface="+mn-lt"/>
                <a:ea typeface="+mn-ea"/>
                <a:cs typeface="+mn-cs"/>
              </a:rPr>
              <a:t>年的任务已经明确，改革发展任务繁重，做好新一年工作和全面推进强港事业“始于梦想，基于创新，成于实干”。站在“</a:t>
            </a:r>
            <a:r>
              <a:rPr lang="en-US" altLang="zh-CN" sz="1200" kern="1200" smtClean="0">
                <a:solidFill>
                  <a:schemeClr val="tx1"/>
                </a:solidFill>
                <a:latin typeface="+mn-lt"/>
                <a:ea typeface="+mn-ea"/>
                <a:cs typeface="+mn-cs"/>
              </a:rPr>
              <a:t>4250</a:t>
            </a:r>
            <a:r>
              <a:rPr lang="zh-CN" altLang="zh-CN" sz="1200" kern="1200" smtClean="0">
                <a:solidFill>
                  <a:schemeClr val="tx1"/>
                </a:solidFill>
                <a:latin typeface="+mn-lt"/>
                <a:ea typeface="+mn-ea"/>
                <a:cs typeface="+mn-cs"/>
              </a:rPr>
              <a:t>”的新起点，我们要学会珍惜和感恩；面对前进道路上的诸多困难与挑战，我们要勠力同心，群策群力，努力适应新常态、展示新作为。“有怎样的付出就有怎样的收获”，上港人要共享改革成果，更要共担发展责任。</a:t>
            </a:r>
            <a:r>
              <a:rPr lang="en-US" altLang="zh-CN" sz="1200" kern="1200" smtClean="0">
                <a:solidFill>
                  <a:schemeClr val="tx1"/>
                </a:solidFill>
                <a:latin typeface="+mn-lt"/>
                <a:ea typeface="+mn-ea"/>
                <a:cs typeface="+mn-cs"/>
              </a:rPr>
              <a:t>2019</a:t>
            </a:r>
            <a:r>
              <a:rPr lang="zh-CN" altLang="zh-CN" sz="1200" kern="1200" smtClean="0">
                <a:solidFill>
                  <a:schemeClr val="tx1"/>
                </a:solidFill>
                <a:latin typeface="+mn-lt"/>
                <a:ea typeface="+mn-ea"/>
                <a:cs typeface="+mn-cs"/>
              </a:rPr>
              <a:t>年是新中国成立</a:t>
            </a:r>
            <a:r>
              <a:rPr lang="en-US" altLang="zh-CN" sz="1200" kern="1200" smtClean="0">
                <a:solidFill>
                  <a:schemeClr val="tx1"/>
                </a:solidFill>
                <a:latin typeface="+mn-lt"/>
                <a:ea typeface="+mn-ea"/>
                <a:cs typeface="+mn-cs"/>
              </a:rPr>
              <a:t>70</a:t>
            </a:r>
            <a:r>
              <a:rPr lang="zh-CN" altLang="zh-CN" sz="1200" kern="1200" smtClean="0">
                <a:solidFill>
                  <a:schemeClr val="tx1"/>
                </a:solidFill>
                <a:latin typeface="+mn-lt"/>
                <a:ea typeface="+mn-ea"/>
                <a:cs typeface="+mn-cs"/>
              </a:rPr>
              <a:t>周年，也是上海解放</a:t>
            </a:r>
            <a:r>
              <a:rPr lang="en-US" altLang="zh-CN" sz="1200" kern="1200" smtClean="0">
                <a:solidFill>
                  <a:schemeClr val="tx1"/>
                </a:solidFill>
                <a:latin typeface="+mn-lt"/>
                <a:ea typeface="+mn-ea"/>
                <a:cs typeface="+mn-cs"/>
              </a:rPr>
              <a:t>70</a:t>
            </a:r>
            <a:r>
              <a:rPr lang="zh-CN" altLang="zh-CN" sz="1200" kern="1200" smtClean="0">
                <a:solidFill>
                  <a:schemeClr val="tx1"/>
                </a:solidFill>
                <a:latin typeface="+mn-lt"/>
                <a:ea typeface="+mn-ea"/>
                <a:cs typeface="+mn-cs"/>
              </a:rPr>
              <a:t>周年，我们要高举习近平新时代中国特色社会主义思想伟大旗帜，在上海市委、市政府和市国资委党委的正确领导下，不忘初心、不负重托，一起拼搏奋斗，一起追梦奔跑，以更大的责任担当作出应有的更大贡献，迎接新中国</a:t>
            </a:r>
            <a:r>
              <a:rPr lang="en-US" altLang="zh-CN" sz="1200" kern="1200" smtClean="0">
                <a:solidFill>
                  <a:schemeClr val="tx1"/>
                </a:solidFill>
                <a:latin typeface="+mn-lt"/>
                <a:ea typeface="+mn-ea"/>
                <a:cs typeface="+mn-cs"/>
              </a:rPr>
              <a:t>70</a:t>
            </a:r>
            <a:r>
              <a:rPr lang="zh-CN" altLang="zh-CN" sz="1200" kern="1200" smtClean="0">
                <a:solidFill>
                  <a:schemeClr val="tx1"/>
                </a:solidFill>
                <a:latin typeface="+mn-lt"/>
                <a:ea typeface="+mn-ea"/>
                <a:cs typeface="+mn-cs"/>
              </a:rPr>
              <a:t>周年华诞！</a:t>
            </a:r>
          </a:p>
          <a:p>
            <a:endParaRPr lang="zh-CN" altLang="en-US" dirty="0"/>
          </a:p>
        </p:txBody>
      </p:sp>
      <p:sp>
        <p:nvSpPr>
          <p:cNvPr id="4" name="灯片编号占位符 3"/>
          <p:cNvSpPr>
            <a:spLocks noGrp="1"/>
          </p:cNvSpPr>
          <p:nvPr>
            <p:ph type="sldNum" sz="quarter" idx="5"/>
          </p:nvPr>
        </p:nvSpPr>
        <p:spPr/>
        <p:txBody>
          <a:bodyPr/>
          <a:lstStyle/>
          <a:p>
            <a:fld id="{2E3536F2-51ED-4A29-9626-A5D9452F08C9}" type="slidenum">
              <a:rPr lang="id-ID" smtClean="0"/>
              <a:pPr/>
              <a:t>99</a:t>
            </a:fld>
            <a:endParaRPr lang="id-ID"/>
          </a:p>
        </p:txBody>
      </p:sp>
    </p:spTree>
    <p:extLst>
      <p:ext uri="{BB962C8B-B14F-4D97-AF65-F5344CB8AC3E}">
        <p14:creationId xmlns:p14="http://schemas.microsoft.com/office/powerpoint/2010/main" val="1366803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18" Type="http://schemas.openxmlformats.org/officeDocument/2006/relationships/image" Target="../media/image5.emf"/><Relationship Id="rId26" Type="http://schemas.openxmlformats.org/officeDocument/2006/relationships/image" Target="../media/image13.emf"/><Relationship Id="rId3" Type="http://schemas.openxmlformats.org/officeDocument/2006/relationships/tags" Target="../tags/tag5.xml"/><Relationship Id="rId21" Type="http://schemas.openxmlformats.org/officeDocument/2006/relationships/image" Target="../media/image8.emf"/><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image" Target="../media/image4.emf"/><Relationship Id="rId25" Type="http://schemas.openxmlformats.org/officeDocument/2006/relationships/image" Target="../media/image12.emf"/><Relationship Id="rId2" Type="http://schemas.openxmlformats.org/officeDocument/2006/relationships/tags" Target="../tags/tag4.xml"/><Relationship Id="rId16" Type="http://schemas.openxmlformats.org/officeDocument/2006/relationships/image" Target="../media/image3.wmf"/><Relationship Id="rId20" Type="http://schemas.openxmlformats.org/officeDocument/2006/relationships/image" Target="../media/image7.emf"/><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24" Type="http://schemas.openxmlformats.org/officeDocument/2006/relationships/image" Target="../media/image11.emf"/><Relationship Id="rId5" Type="http://schemas.openxmlformats.org/officeDocument/2006/relationships/tags" Target="../tags/tag7.xml"/><Relationship Id="rId15" Type="http://schemas.openxmlformats.org/officeDocument/2006/relationships/image" Target="../media/image2.jpeg"/><Relationship Id="rId23" Type="http://schemas.openxmlformats.org/officeDocument/2006/relationships/image" Target="../media/image10.emf"/><Relationship Id="rId28" Type="http://schemas.openxmlformats.org/officeDocument/2006/relationships/image" Target="../media/image15.emf"/><Relationship Id="rId10" Type="http://schemas.openxmlformats.org/officeDocument/2006/relationships/tags" Target="../tags/tag12.xml"/><Relationship Id="rId19" Type="http://schemas.openxmlformats.org/officeDocument/2006/relationships/image" Target="../media/image6.emf"/><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slideMaster" Target="../slideMasters/slideMaster2.xml"/><Relationship Id="rId22" Type="http://schemas.openxmlformats.org/officeDocument/2006/relationships/image" Target="../media/image9.emf"/><Relationship Id="rId27" Type="http://schemas.openxmlformats.org/officeDocument/2006/relationships/image" Target="../media/image14.emf"/></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tags" Target="../tags/tag28.xml"/><Relationship Id="rId18" Type="http://schemas.openxmlformats.org/officeDocument/2006/relationships/image" Target="../media/image5.emf"/><Relationship Id="rId26" Type="http://schemas.openxmlformats.org/officeDocument/2006/relationships/image" Target="../media/image13.emf"/><Relationship Id="rId3" Type="http://schemas.openxmlformats.org/officeDocument/2006/relationships/tags" Target="../tags/tag18.xml"/><Relationship Id="rId21" Type="http://schemas.openxmlformats.org/officeDocument/2006/relationships/image" Target="../media/image8.emf"/><Relationship Id="rId7" Type="http://schemas.openxmlformats.org/officeDocument/2006/relationships/tags" Target="../tags/tag22.xml"/><Relationship Id="rId12" Type="http://schemas.openxmlformats.org/officeDocument/2006/relationships/tags" Target="../tags/tag27.xml"/><Relationship Id="rId17" Type="http://schemas.openxmlformats.org/officeDocument/2006/relationships/image" Target="../media/image4.emf"/><Relationship Id="rId25" Type="http://schemas.openxmlformats.org/officeDocument/2006/relationships/image" Target="../media/image12.emf"/><Relationship Id="rId2" Type="http://schemas.openxmlformats.org/officeDocument/2006/relationships/tags" Target="../tags/tag17.xml"/><Relationship Id="rId16" Type="http://schemas.openxmlformats.org/officeDocument/2006/relationships/image" Target="../media/image3.wmf"/><Relationship Id="rId20" Type="http://schemas.openxmlformats.org/officeDocument/2006/relationships/image" Target="../media/image7.emf"/><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tags" Target="../tags/tag26.xml"/><Relationship Id="rId24" Type="http://schemas.openxmlformats.org/officeDocument/2006/relationships/image" Target="../media/image11.emf"/><Relationship Id="rId5" Type="http://schemas.openxmlformats.org/officeDocument/2006/relationships/tags" Target="../tags/tag20.xml"/><Relationship Id="rId15" Type="http://schemas.openxmlformats.org/officeDocument/2006/relationships/image" Target="../media/image16.jpeg"/><Relationship Id="rId23" Type="http://schemas.openxmlformats.org/officeDocument/2006/relationships/image" Target="../media/image10.emf"/><Relationship Id="rId28" Type="http://schemas.openxmlformats.org/officeDocument/2006/relationships/image" Target="../media/image15.emf"/><Relationship Id="rId10" Type="http://schemas.openxmlformats.org/officeDocument/2006/relationships/tags" Target="../tags/tag25.xml"/><Relationship Id="rId19" Type="http://schemas.openxmlformats.org/officeDocument/2006/relationships/image" Target="../media/image6.emf"/><Relationship Id="rId4" Type="http://schemas.openxmlformats.org/officeDocument/2006/relationships/tags" Target="../tags/tag19.xml"/><Relationship Id="rId9" Type="http://schemas.openxmlformats.org/officeDocument/2006/relationships/tags" Target="../tags/tag24.xml"/><Relationship Id="rId14" Type="http://schemas.openxmlformats.org/officeDocument/2006/relationships/slideMaster" Target="../slideMasters/slideMaster2.xml"/><Relationship Id="rId22" Type="http://schemas.openxmlformats.org/officeDocument/2006/relationships/image" Target="../media/image9.emf"/><Relationship Id="rId27" Type="http://schemas.openxmlformats.org/officeDocument/2006/relationships/image" Target="../media/image14.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1490"/>
            <a:ext cx="77724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178" indent="0" algn="ctr">
              <a:buNone/>
              <a:defRPr/>
            </a:lvl2pPr>
            <a:lvl3pPr marL="914355" indent="0" algn="ctr">
              <a:buNone/>
              <a:defRPr/>
            </a:lvl3pPr>
            <a:lvl4pPr marL="1371532" indent="0" algn="ctr">
              <a:buNone/>
              <a:defRPr/>
            </a:lvl4pPr>
            <a:lvl5pPr marL="1828709" indent="0" algn="ctr">
              <a:buNone/>
              <a:defRPr/>
            </a:lvl5pPr>
            <a:lvl6pPr marL="2285886" indent="0" algn="ctr">
              <a:buNone/>
              <a:defRPr/>
            </a:lvl6pPr>
            <a:lvl7pPr marL="2743064" indent="0" algn="ctr">
              <a:buNone/>
              <a:defRPr/>
            </a:lvl7pPr>
            <a:lvl8pPr marL="3200240" indent="0" algn="ctr">
              <a:buNone/>
              <a:defRPr/>
            </a:lvl8pPr>
            <a:lvl9pPr marL="3657418" indent="0" algn="ctr">
              <a:buNone/>
              <a:defRPr/>
            </a:lvl9pPr>
          </a:lstStyle>
          <a:p>
            <a:r>
              <a:rPr lang="zh-CN" altLang="en-US"/>
              <a:t>单击此处编辑母版副标题样式</a:t>
            </a:r>
          </a:p>
        </p:txBody>
      </p:sp>
    </p:spTree>
    <p:extLst>
      <p:ext uri="{BB962C8B-B14F-4D97-AF65-F5344CB8AC3E}">
        <p14:creationId xmlns:p14="http://schemas.microsoft.com/office/powerpoint/2010/main" val="1107852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5167"/>
            <a:ext cx="82296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600205"/>
            <a:ext cx="8229600" cy="452543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275034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80_Custom Layou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xmlns="" id="{BB9D9FEF-4AF4-445C-BA74-62266ABB24ED}"/>
              </a:ext>
            </a:extLst>
          </p:cNvPr>
          <p:cNvCxnSpPr/>
          <p:nvPr userDrawn="1"/>
        </p:nvCxnSpPr>
        <p:spPr>
          <a:xfrm>
            <a:off x="490538" y="6357938"/>
            <a:ext cx="8196262" cy="0"/>
          </a:xfrm>
          <a:prstGeom prst="line">
            <a:avLst/>
          </a:prstGeom>
          <a:ln w="9525">
            <a:solidFill>
              <a:schemeClr val="bg1">
                <a:lumMod val="85000"/>
                <a:alpha val="28000"/>
              </a:schemeClr>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xmlns="" id="{8C09D94F-31B3-41BE-8601-1FFB450AACEA}"/>
              </a:ext>
            </a:extLst>
          </p:cNvPr>
          <p:cNvGrpSpPr>
            <a:grpSpLocks/>
          </p:cNvGrpSpPr>
          <p:nvPr userDrawn="1"/>
        </p:nvGrpSpPr>
        <p:grpSpPr bwMode="auto">
          <a:xfrm>
            <a:off x="295275" y="6346825"/>
            <a:ext cx="1898650" cy="369888"/>
            <a:chOff x="2095500" y="3240314"/>
            <a:chExt cx="2530475" cy="369332"/>
          </a:xfrm>
        </p:grpSpPr>
        <p:sp>
          <p:nvSpPr>
            <p:cNvPr id="6" name="TextBox 5">
              <a:extLst>
                <a:ext uri="{FF2B5EF4-FFF2-40B4-BE49-F238E27FC236}">
                  <a16:creationId xmlns:a16="http://schemas.microsoft.com/office/drawing/2014/main" xmlns="" id="{B623AF06-BAD1-4982-A58D-D7633B0A3CD6}"/>
                </a:ext>
              </a:extLst>
            </p:cNvPr>
            <p:cNvSpPr txBox="1"/>
            <p:nvPr userDrawn="1"/>
          </p:nvSpPr>
          <p:spPr>
            <a:xfrm>
              <a:off x="2095500" y="3240314"/>
              <a:ext cx="1104438" cy="369332"/>
            </a:xfrm>
            <a:prstGeom prst="rect">
              <a:avLst/>
            </a:prstGeom>
            <a:noFill/>
          </p:spPr>
          <p:txBody>
            <a:bodyPr>
              <a:spAutoFit/>
            </a:bodyPr>
            <a:lstStyle/>
            <a:p>
              <a:pPr algn="ctr" eaLnBrk="1" fontAlgn="auto" hangingPunct="1">
                <a:spcBef>
                  <a:spcPts val="0"/>
                </a:spcBef>
                <a:spcAft>
                  <a:spcPts val="0"/>
                </a:spcAft>
                <a:defRPr/>
              </a:pPr>
              <a:r>
                <a:rPr lang="id-ID" spc="-225" dirty="0">
                  <a:solidFill>
                    <a:schemeClr val="bg1"/>
                  </a:solidFill>
                  <a:latin typeface="Aller Bold" panose="02000803040000020004" pitchFamily="2" charset="0"/>
                  <a:ea typeface="+mn-ea"/>
                </a:rPr>
                <a:t>2017</a:t>
              </a:r>
            </a:p>
          </p:txBody>
        </p:sp>
        <p:sp>
          <p:nvSpPr>
            <p:cNvPr id="7" name="TextBox 6">
              <a:extLst>
                <a:ext uri="{FF2B5EF4-FFF2-40B4-BE49-F238E27FC236}">
                  <a16:creationId xmlns:a16="http://schemas.microsoft.com/office/drawing/2014/main" xmlns="" id="{F3146929-0B5A-4E31-B345-02713AA384C1}"/>
                </a:ext>
              </a:extLst>
            </p:cNvPr>
            <p:cNvSpPr txBox="1"/>
            <p:nvPr userDrawn="1"/>
          </p:nvSpPr>
          <p:spPr>
            <a:xfrm>
              <a:off x="2956624" y="3344932"/>
              <a:ext cx="1669351" cy="212405"/>
            </a:xfrm>
            <a:prstGeom prst="rect">
              <a:avLst/>
            </a:prstGeom>
            <a:noFill/>
          </p:spPr>
          <p:txBody>
            <a:bodyPr>
              <a:spAutoFit/>
            </a:bodyPr>
            <a:lstStyle/>
            <a:p>
              <a:pPr eaLnBrk="1" fontAlgn="auto" hangingPunct="1">
                <a:spcBef>
                  <a:spcPts val="0"/>
                </a:spcBef>
                <a:spcAft>
                  <a:spcPts val="0"/>
                </a:spcAft>
                <a:defRPr/>
              </a:pPr>
              <a:r>
                <a:rPr lang="id-ID" sz="788" dirty="0">
                  <a:solidFill>
                    <a:schemeClr val="bg1"/>
                  </a:solidFill>
                  <a:latin typeface="Aller" panose="02000503030000020004" pitchFamily="2" charset="0"/>
                  <a:ea typeface="+mn-ea"/>
                </a:rPr>
                <a:t>Presentation </a:t>
              </a:r>
              <a:r>
                <a:rPr lang="id-ID" sz="788" b="1" dirty="0">
                  <a:solidFill>
                    <a:schemeClr val="bg1"/>
                  </a:solidFill>
                  <a:latin typeface="Aller" panose="02000503030000020004" pitchFamily="2" charset="0"/>
                  <a:ea typeface="+mn-ea"/>
                </a:rPr>
                <a:t>Template</a:t>
              </a:r>
            </a:p>
          </p:txBody>
        </p:sp>
      </p:grpSp>
      <p:sp>
        <p:nvSpPr>
          <p:cNvPr id="8" name="TextBox 7">
            <a:extLst>
              <a:ext uri="{FF2B5EF4-FFF2-40B4-BE49-F238E27FC236}">
                <a16:creationId xmlns:a16="http://schemas.microsoft.com/office/drawing/2014/main" xmlns="" id="{D6DD4261-5BAF-4774-8D3D-97B12DC5D379}"/>
              </a:ext>
            </a:extLst>
          </p:cNvPr>
          <p:cNvSpPr txBox="1"/>
          <p:nvPr userDrawn="1"/>
        </p:nvSpPr>
        <p:spPr>
          <a:xfrm rot="16200000">
            <a:off x="-837406" y="3302794"/>
            <a:ext cx="2481262" cy="196850"/>
          </a:xfrm>
          <a:prstGeom prst="rect">
            <a:avLst/>
          </a:prstGeom>
          <a:noFill/>
        </p:spPr>
        <p:txBody>
          <a:bodyPr>
            <a:spAutoFit/>
          </a:bodyPr>
          <a:lstStyle/>
          <a:p>
            <a:pPr algn="ctr" eaLnBrk="1" fontAlgn="auto" hangingPunct="1">
              <a:spcBef>
                <a:spcPts val="0"/>
              </a:spcBef>
              <a:spcAft>
                <a:spcPts val="0"/>
              </a:spcAft>
              <a:defRPr/>
            </a:pPr>
            <a:r>
              <a:rPr lang="id-ID" sz="675" spc="450" dirty="0">
                <a:solidFill>
                  <a:schemeClr val="bg1">
                    <a:lumMod val="75000"/>
                  </a:schemeClr>
                </a:solidFill>
                <a:latin typeface="Aller" panose="02000503030000020004" pitchFamily="2" charset="0"/>
                <a:ea typeface="+mn-ea"/>
                <a:cs typeface="Lato" panose="020F0502020204030203" pitchFamily="34" charset="0"/>
              </a:rPr>
              <a:t>www.website.com</a:t>
            </a:r>
          </a:p>
        </p:txBody>
      </p:sp>
      <p:sp>
        <p:nvSpPr>
          <p:cNvPr id="9" name="TextBox 8">
            <a:extLst>
              <a:ext uri="{FF2B5EF4-FFF2-40B4-BE49-F238E27FC236}">
                <a16:creationId xmlns:a16="http://schemas.microsoft.com/office/drawing/2014/main" xmlns="" id="{A88DD9D3-3B82-496A-806B-8C9E90474462}"/>
              </a:ext>
            </a:extLst>
          </p:cNvPr>
          <p:cNvSpPr txBox="1"/>
          <p:nvPr userDrawn="1"/>
        </p:nvSpPr>
        <p:spPr>
          <a:xfrm>
            <a:off x="7208838" y="6451600"/>
            <a:ext cx="1477962" cy="334963"/>
          </a:xfrm>
          <a:prstGeom prst="rect">
            <a:avLst/>
          </a:prstGeom>
          <a:noFill/>
        </p:spPr>
        <p:txBody>
          <a:bodyPr>
            <a:spAutoFit/>
          </a:bodyPr>
          <a:lstStyle/>
          <a:p>
            <a:pPr algn="r" eaLnBrk="1" fontAlgn="auto" hangingPunct="1">
              <a:spcBef>
                <a:spcPts val="0"/>
              </a:spcBef>
              <a:spcAft>
                <a:spcPts val="0"/>
              </a:spcAft>
              <a:defRPr/>
            </a:pPr>
            <a:r>
              <a:rPr lang="id-ID" sz="788" b="1" dirty="0">
                <a:solidFill>
                  <a:schemeClr val="bg1"/>
                </a:solidFill>
                <a:latin typeface="Aller" panose="02000503030000020004" pitchFamily="2" charset="0"/>
                <a:ea typeface="+mn-ea"/>
              </a:rPr>
              <a:t>Company Address </a:t>
            </a:r>
            <a:r>
              <a:rPr lang="id-ID" sz="788" dirty="0">
                <a:solidFill>
                  <a:schemeClr val="bg1"/>
                </a:solidFill>
                <a:latin typeface="Aller" panose="02000503030000020004" pitchFamily="2" charset="0"/>
                <a:ea typeface="+mn-ea"/>
              </a:rPr>
              <a:t>Goes Here</a:t>
            </a:r>
          </a:p>
        </p:txBody>
      </p:sp>
      <p:grpSp>
        <p:nvGrpSpPr>
          <p:cNvPr id="10" name="Group 9">
            <a:extLst>
              <a:ext uri="{FF2B5EF4-FFF2-40B4-BE49-F238E27FC236}">
                <a16:creationId xmlns:a16="http://schemas.microsoft.com/office/drawing/2014/main" xmlns="" id="{AE0FF92E-BC7C-4A06-B081-C37C539B158B}"/>
              </a:ext>
            </a:extLst>
          </p:cNvPr>
          <p:cNvGrpSpPr>
            <a:grpSpLocks/>
          </p:cNvGrpSpPr>
          <p:nvPr userDrawn="1"/>
        </p:nvGrpSpPr>
        <p:grpSpPr bwMode="auto">
          <a:xfrm>
            <a:off x="0" y="-33338"/>
            <a:ext cx="1343025" cy="1274763"/>
            <a:chOff x="0" y="-32726"/>
            <a:chExt cx="1790700" cy="1273509"/>
          </a:xfrm>
        </p:grpSpPr>
        <p:sp>
          <p:nvSpPr>
            <p:cNvPr id="11" name="Parallelogram 10">
              <a:extLst>
                <a:ext uri="{FF2B5EF4-FFF2-40B4-BE49-F238E27FC236}">
                  <a16:creationId xmlns:a16="http://schemas.microsoft.com/office/drawing/2014/main" xmlns="" id="{7265EDA6-85B2-40E8-9B4E-B667719253A4}"/>
                </a:ext>
              </a:extLst>
            </p:cNvPr>
            <p:cNvSpPr/>
            <p:nvPr userDrawn="1"/>
          </p:nvSpPr>
          <p:spPr>
            <a:xfrm>
              <a:off x="486833" y="-32726"/>
              <a:ext cx="1303867" cy="877024"/>
            </a:xfrm>
            <a:prstGeom prst="parallelogram">
              <a:avLst>
                <a:gd name="adj" fmla="val 99112"/>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sp>
          <p:nvSpPr>
            <p:cNvPr id="12" name="Freeform: Shape 11">
              <a:extLst>
                <a:ext uri="{FF2B5EF4-FFF2-40B4-BE49-F238E27FC236}">
                  <a16:creationId xmlns:a16="http://schemas.microsoft.com/office/drawing/2014/main" xmlns="" id="{2896F443-1EAD-466E-BD04-A26555633553}"/>
                </a:ext>
              </a:extLst>
            </p:cNvPr>
            <p:cNvSpPr/>
            <p:nvPr userDrawn="1"/>
          </p:nvSpPr>
          <p:spPr>
            <a:xfrm>
              <a:off x="0" y="404994"/>
              <a:ext cx="827617" cy="835789"/>
            </a:xfrm>
            <a:custGeom>
              <a:avLst/>
              <a:gdLst>
                <a:gd name="connsiteX0" fmla="*/ 392742 w 827882"/>
                <a:gd name="connsiteY0" fmla="*/ 0 h 835300"/>
                <a:gd name="connsiteX1" fmla="*/ 827882 w 827882"/>
                <a:gd name="connsiteY1" fmla="*/ 0 h 835300"/>
                <a:gd name="connsiteX2" fmla="*/ 0 w 827882"/>
                <a:gd name="connsiteY2" fmla="*/ 835300 h 835300"/>
                <a:gd name="connsiteX3" fmla="*/ 0 w 827882"/>
                <a:gd name="connsiteY3" fmla="*/ 396261 h 835300"/>
              </a:gdLst>
              <a:ahLst/>
              <a:cxnLst>
                <a:cxn ang="0">
                  <a:pos x="connsiteX0" y="connsiteY0"/>
                </a:cxn>
                <a:cxn ang="0">
                  <a:pos x="connsiteX1" y="connsiteY1"/>
                </a:cxn>
                <a:cxn ang="0">
                  <a:pos x="connsiteX2" y="connsiteY2"/>
                </a:cxn>
                <a:cxn ang="0">
                  <a:pos x="connsiteX3" y="connsiteY3"/>
                </a:cxn>
              </a:cxnLst>
              <a:rect l="l" t="t" r="r" b="b"/>
              <a:pathLst>
                <a:path w="827882" h="835300">
                  <a:moveTo>
                    <a:pt x="392742" y="0"/>
                  </a:moveTo>
                  <a:lnTo>
                    <a:pt x="827882" y="0"/>
                  </a:lnTo>
                  <a:lnTo>
                    <a:pt x="0" y="835300"/>
                  </a:lnTo>
                  <a:lnTo>
                    <a:pt x="0" y="396261"/>
                  </a:lnTo>
                  <a:close/>
                </a:path>
              </a:pathLst>
            </a:cu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grpSp>
      <p:sp>
        <p:nvSpPr>
          <p:cNvPr id="13" name="TextBox 12">
            <a:extLst>
              <a:ext uri="{FF2B5EF4-FFF2-40B4-BE49-F238E27FC236}">
                <a16:creationId xmlns:a16="http://schemas.microsoft.com/office/drawing/2014/main" xmlns="" id="{878E2C82-9237-47A6-90D9-FE025328593F}"/>
              </a:ext>
            </a:extLst>
          </p:cNvPr>
          <p:cNvSpPr txBox="1"/>
          <p:nvPr userDrawn="1"/>
        </p:nvSpPr>
        <p:spPr>
          <a:xfrm>
            <a:off x="5116288" y="-636120"/>
            <a:ext cx="4080782" cy="2389116"/>
          </a:xfrm>
          <a:prstGeom prst="rect">
            <a:avLst/>
          </a:prstGeom>
          <a:noFill/>
        </p:spPr>
        <p:txBody>
          <a:bodyPr>
            <a:spAutoFit/>
          </a:bodyPr>
          <a:lstStyle/>
          <a:p>
            <a:pPr algn="r" eaLnBrk="1" fontAlgn="auto" hangingPunct="1">
              <a:spcBef>
                <a:spcPts val="0"/>
              </a:spcBef>
              <a:spcAft>
                <a:spcPts val="0"/>
              </a:spcAft>
              <a:defRPr/>
            </a:pPr>
            <a:fld id="{FBF2CA44-3CC6-4098-A295-4974FB2D48DE}" type="slidenum">
              <a:rPr lang="id-ID" sz="14925" b="1" spc="-225">
                <a:solidFill>
                  <a:srgbClr val="F7F7F7">
                    <a:alpha val="13000"/>
                  </a:srgbClr>
                </a:solidFill>
                <a:latin typeface="Aller Bold" panose="02000803040000020004" pitchFamily="2" charset="0"/>
                <a:ea typeface="Roboto Condensed Light" panose="02000000000000000000" pitchFamily="2" charset="0"/>
                <a:cs typeface="Lato Heavy" panose="020F0902020204030203" pitchFamily="34" charset="0"/>
              </a:rPr>
              <a:pPr algn="r" eaLnBrk="1" fontAlgn="auto" hangingPunct="1">
                <a:spcBef>
                  <a:spcPts val="0"/>
                </a:spcBef>
                <a:spcAft>
                  <a:spcPts val="0"/>
                </a:spcAft>
                <a:defRPr/>
              </a:pPr>
              <a:t>‹#›</a:t>
            </a:fld>
            <a:endParaRPr lang="id-ID" sz="14925" b="1" spc="-225" dirty="0">
              <a:solidFill>
                <a:srgbClr val="F7F7F7">
                  <a:alpha val="13000"/>
                </a:srgbClr>
              </a:solidFill>
              <a:latin typeface="Aller Bold" panose="02000803040000020004" pitchFamily="2" charset="0"/>
              <a:ea typeface="Roboto Condensed Light" panose="02000000000000000000" pitchFamily="2" charset="0"/>
              <a:cs typeface="Lato Heavy" panose="020F0902020204030203" pitchFamily="34" charset="0"/>
            </a:endParaRPr>
          </a:p>
        </p:txBody>
      </p:sp>
      <p:sp>
        <p:nvSpPr>
          <p:cNvPr id="14" name="Title 2"/>
          <p:cNvSpPr>
            <a:spLocks noGrp="1"/>
          </p:cNvSpPr>
          <p:nvPr>
            <p:ph type="title"/>
          </p:nvPr>
        </p:nvSpPr>
        <p:spPr>
          <a:xfrm>
            <a:off x="752477" y="771532"/>
            <a:ext cx="5838825" cy="676275"/>
          </a:xfrm>
          <a:prstGeom prst="rect">
            <a:avLst/>
          </a:prstGeom>
        </p:spPr>
        <p:txBody>
          <a:bodyPr/>
          <a:lstStyle>
            <a:lvl1pPr>
              <a:defRPr spc="-113">
                <a:solidFill>
                  <a:schemeClr val="bg1"/>
                </a:solidFill>
                <a:latin typeface="Aller Bold" panose="02000803040000020004" pitchFamily="2" charset="0"/>
              </a:defRPr>
            </a:lvl1pPr>
          </a:lstStyle>
          <a:p>
            <a:r>
              <a:rPr lang="zh-CN" altLang="en-US"/>
              <a:t>单击此处编辑母版标题样式</a:t>
            </a:r>
            <a:endParaRPr lang="id-ID" dirty="0"/>
          </a:p>
        </p:txBody>
      </p:sp>
      <p:sp>
        <p:nvSpPr>
          <p:cNvPr id="15" name="Text Placeholder 5"/>
          <p:cNvSpPr>
            <a:spLocks noGrp="1"/>
          </p:cNvSpPr>
          <p:nvPr>
            <p:ph type="body" sz="quarter" idx="10"/>
          </p:nvPr>
        </p:nvSpPr>
        <p:spPr>
          <a:xfrm>
            <a:off x="819152" y="1422400"/>
            <a:ext cx="5838825" cy="279400"/>
          </a:xfrm>
          <a:prstGeom prst="rect">
            <a:avLst/>
          </a:prstGeom>
        </p:spPr>
        <p:txBody>
          <a:bodyPr/>
          <a:lstStyle>
            <a:lvl1pPr marL="0" indent="0">
              <a:buNone/>
              <a:defRPr sz="1200" spc="225">
                <a:solidFill>
                  <a:schemeClr val="bg1"/>
                </a:solidFill>
                <a:latin typeface="+mj-lt"/>
              </a:defRPr>
            </a:lvl1pPr>
          </a:lstStyle>
          <a:p>
            <a:pPr lvl="0"/>
            <a:r>
              <a:rPr lang="zh-CN" altLang="en-US"/>
              <a:t>编辑母版文本样式</a:t>
            </a:r>
          </a:p>
        </p:txBody>
      </p:sp>
    </p:spTree>
    <p:extLst>
      <p:ext uri="{BB962C8B-B14F-4D97-AF65-F5344CB8AC3E}">
        <p14:creationId xmlns:p14="http://schemas.microsoft.com/office/powerpoint/2010/main" val="40194540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94_Custom Layout">
    <p:spTree>
      <p:nvGrpSpPr>
        <p:cNvPr id="1" name=""/>
        <p:cNvGrpSpPr/>
        <p:nvPr/>
      </p:nvGrpSpPr>
      <p:grpSpPr>
        <a:xfrm>
          <a:off x="0" y="0"/>
          <a:ext cx="0" cy="0"/>
          <a:chOff x="0" y="0"/>
          <a:chExt cx="0" cy="0"/>
        </a:xfrm>
      </p:grpSpPr>
      <p:sp>
        <p:nvSpPr>
          <p:cNvPr id="2" name="Rectangle 190">
            <a:extLst>
              <a:ext uri="{FF2B5EF4-FFF2-40B4-BE49-F238E27FC236}">
                <a16:creationId xmlns:a16="http://schemas.microsoft.com/office/drawing/2014/main" xmlns="" id="{C8A3A885-B147-4FC0-95BC-401BCD78D24B}"/>
              </a:ext>
            </a:extLst>
          </p:cNvPr>
          <p:cNvSpPr/>
          <p:nvPr userDrawn="1"/>
        </p:nvSpPr>
        <p:spPr>
          <a:xfrm>
            <a:off x="4953000" y="0"/>
            <a:ext cx="4191000" cy="2293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sp>
        <p:nvSpPr>
          <p:cNvPr id="3" name="Rectangle 191">
            <a:extLst>
              <a:ext uri="{FF2B5EF4-FFF2-40B4-BE49-F238E27FC236}">
                <a16:creationId xmlns:a16="http://schemas.microsoft.com/office/drawing/2014/main" xmlns="" id="{734B7615-7118-4E22-BE1D-F28C728634A9}"/>
              </a:ext>
            </a:extLst>
          </p:cNvPr>
          <p:cNvSpPr/>
          <p:nvPr userDrawn="1"/>
        </p:nvSpPr>
        <p:spPr>
          <a:xfrm>
            <a:off x="-3175" y="20638"/>
            <a:ext cx="1574800" cy="4906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spTree>
    <p:extLst>
      <p:ext uri="{BB962C8B-B14F-4D97-AF65-F5344CB8AC3E}">
        <p14:creationId xmlns:p14="http://schemas.microsoft.com/office/powerpoint/2010/main" val="7945385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xmlns="" id="{E27A686D-C8F2-4176-8662-306751C472C8}"/>
              </a:ext>
            </a:extLst>
          </p:cNvPr>
          <p:cNvSpPr>
            <a:spLocks noGrp="1"/>
          </p:cNvSpPr>
          <p:nvPr>
            <p:ph type="pic" sz="quarter" idx="10"/>
          </p:nvPr>
        </p:nvSpPr>
        <p:spPr>
          <a:xfrm>
            <a:off x="746525" y="-1"/>
            <a:ext cx="6797277" cy="4519614"/>
          </a:xfrm>
          <a:custGeom>
            <a:avLst/>
            <a:gdLst>
              <a:gd name="connsiteX0" fmla="*/ 4281566 w 9063036"/>
              <a:gd name="connsiteY0" fmla="*/ 0 h 4519614"/>
              <a:gd name="connsiteX1" fmla="*/ 9063036 w 9063036"/>
              <a:gd name="connsiteY1" fmla="*/ 0 h 4519614"/>
              <a:gd name="connsiteX2" fmla="*/ 4781470 w 9063036"/>
              <a:gd name="connsiteY2" fmla="*/ 4519614 h 4519614"/>
              <a:gd name="connsiteX3" fmla="*/ 0 w 9063036"/>
              <a:gd name="connsiteY3" fmla="*/ 4519614 h 4519614"/>
            </a:gdLst>
            <a:ahLst/>
            <a:cxnLst>
              <a:cxn ang="0">
                <a:pos x="connsiteX0" y="connsiteY0"/>
              </a:cxn>
              <a:cxn ang="0">
                <a:pos x="connsiteX1" y="connsiteY1"/>
              </a:cxn>
              <a:cxn ang="0">
                <a:pos x="connsiteX2" y="connsiteY2"/>
              </a:cxn>
              <a:cxn ang="0">
                <a:pos x="connsiteX3" y="connsiteY3"/>
              </a:cxn>
            </a:cxnLst>
            <a:rect l="l" t="t" r="r" b="b"/>
            <a:pathLst>
              <a:path w="9063036" h="4519614">
                <a:moveTo>
                  <a:pt x="4281566" y="0"/>
                </a:moveTo>
                <a:lnTo>
                  <a:pt x="9063036" y="0"/>
                </a:lnTo>
                <a:lnTo>
                  <a:pt x="4781470" y="4519614"/>
                </a:lnTo>
                <a:lnTo>
                  <a:pt x="0" y="4519614"/>
                </a:lnTo>
                <a:close/>
              </a:path>
            </a:pathLst>
          </a:custGeom>
        </p:spPr>
        <p:txBody>
          <a:bodyPr rtlCol="0">
            <a:noAutofit/>
          </a:bodyPr>
          <a:lstStyle/>
          <a:p>
            <a:pPr lvl="0"/>
            <a:endParaRPr lang="en-US" noProof="0"/>
          </a:p>
        </p:txBody>
      </p:sp>
    </p:spTree>
    <p:extLst>
      <p:ext uri="{BB962C8B-B14F-4D97-AF65-F5344CB8AC3E}">
        <p14:creationId xmlns:p14="http://schemas.microsoft.com/office/powerpoint/2010/main" val="39646068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88__Custom Layout">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xmlns="" id="{F34A80CD-1963-4CF2-80F4-3A9C44D0087F}"/>
              </a:ext>
            </a:extLst>
          </p:cNvPr>
          <p:cNvSpPr/>
          <p:nvPr userDrawn="1"/>
        </p:nvSpPr>
        <p:spPr>
          <a:xfrm>
            <a:off x="0" y="1535113"/>
            <a:ext cx="542925"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6" name="Rectangle 15">
            <a:extLst>
              <a:ext uri="{FF2B5EF4-FFF2-40B4-BE49-F238E27FC236}">
                <a16:creationId xmlns:a16="http://schemas.microsoft.com/office/drawing/2014/main" xmlns="" id="{B8DEF549-2331-4CFB-88B1-2740C301DFA7}"/>
              </a:ext>
            </a:extLst>
          </p:cNvPr>
          <p:cNvSpPr/>
          <p:nvPr userDrawn="1"/>
        </p:nvSpPr>
        <p:spPr>
          <a:xfrm>
            <a:off x="0" y="5813425"/>
            <a:ext cx="9144000" cy="1044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22" name="Picture Placeholder 21">
            <a:extLst>
              <a:ext uri="{FF2B5EF4-FFF2-40B4-BE49-F238E27FC236}">
                <a16:creationId xmlns:a16="http://schemas.microsoft.com/office/drawing/2014/main" xmlns="" id="{BD47F7A9-21C0-439E-958E-D92508FEDC95}"/>
              </a:ext>
            </a:extLst>
          </p:cNvPr>
          <p:cNvSpPr>
            <a:spLocks noGrp="1"/>
          </p:cNvSpPr>
          <p:nvPr>
            <p:ph type="pic" sz="quarter" idx="10"/>
          </p:nvPr>
        </p:nvSpPr>
        <p:spPr>
          <a:xfrm>
            <a:off x="113309" y="-1"/>
            <a:ext cx="5232033" cy="3789929"/>
          </a:xfrm>
          <a:custGeom>
            <a:avLst/>
            <a:gdLst>
              <a:gd name="connsiteX0" fmla="*/ 3728115 w 6976044"/>
              <a:gd name="connsiteY0" fmla="*/ 0 h 3789929"/>
              <a:gd name="connsiteX1" fmla="*/ 6976044 w 6976044"/>
              <a:gd name="connsiteY1" fmla="*/ 0 h 3789929"/>
              <a:gd name="connsiteX2" fmla="*/ 3247929 w 6976044"/>
              <a:gd name="connsiteY2" fmla="*/ 3789929 h 3789929"/>
              <a:gd name="connsiteX3" fmla="*/ 0 w 6976044"/>
              <a:gd name="connsiteY3" fmla="*/ 3789929 h 3789929"/>
            </a:gdLst>
            <a:ahLst/>
            <a:cxnLst>
              <a:cxn ang="0">
                <a:pos x="connsiteX0" y="connsiteY0"/>
              </a:cxn>
              <a:cxn ang="0">
                <a:pos x="connsiteX1" y="connsiteY1"/>
              </a:cxn>
              <a:cxn ang="0">
                <a:pos x="connsiteX2" y="connsiteY2"/>
              </a:cxn>
              <a:cxn ang="0">
                <a:pos x="connsiteX3" y="connsiteY3"/>
              </a:cxn>
            </a:cxnLst>
            <a:rect l="l" t="t" r="r" b="b"/>
            <a:pathLst>
              <a:path w="6976044" h="3789929">
                <a:moveTo>
                  <a:pt x="3728115" y="0"/>
                </a:moveTo>
                <a:lnTo>
                  <a:pt x="6976044" y="0"/>
                </a:lnTo>
                <a:lnTo>
                  <a:pt x="3247929" y="3789929"/>
                </a:lnTo>
                <a:lnTo>
                  <a:pt x="0" y="3789929"/>
                </a:lnTo>
                <a:close/>
              </a:path>
            </a:pathLst>
          </a:custGeom>
        </p:spPr>
        <p:txBody>
          <a:bodyPr rtlCol="0">
            <a:noAutofit/>
          </a:bodyPr>
          <a:lstStyle/>
          <a:p>
            <a:pPr lvl="0"/>
            <a:endParaRPr lang="en-US" noProof="0"/>
          </a:p>
        </p:txBody>
      </p:sp>
      <p:sp>
        <p:nvSpPr>
          <p:cNvPr id="24" name="Picture Placeholder 23">
            <a:extLst>
              <a:ext uri="{FF2B5EF4-FFF2-40B4-BE49-F238E27FC236}">
                <a16:creationId xmlns:a16="http://schemas.microsoft.com/office/drawing/2014/main" xmlns="" id="{F0B87A4E-A2FF-43E4-A48B-A9733EA492DD}"/>
              </a:ext>
            </a:extLst>
          </p:cNvPr>
          <p:cNvSpPr>
            <a:spLocks noGrp="1"/>
          </p:cNvSpPr>
          <p:nvPr>
            <p:ph type="pic" sz="quarter" idx="11"/>
          </p:nvPr>
        </p:nvSpPr>
        <p:spPr>
          <a:xfrm>
            <a:off x="4342233" y="6"/>
            <a:ext cx="4801769" cy="5813437"/>
          </a:xfrm>
          <a:custGeom>
            <a:avLst/>
            <a:gdLst>
              <a:gd name="connsiteX0" fmla="*/ 5718619 w 6402358"/>
              <a:gd name="connsiteY0" fmla="*/ 0 h 5813437"/>
              <a:gd name="connsiteX1" fmla="*/ 6402358 w 6402358"/>
              <a:gd name="connsiteY1" fmla="*/ 0 h 5813437"/>
              <a:gd name="connsiteX2" fmla="*/ 6402358 w 6402358"/>
              <a:gd name="connsiteY2" fmla="*/ 2606706 h 5813437"/>
              <a:gd name="connsiteX3" fmla="*/ 3247929 w 6402358"/>
              <a:gd name="connsiteY3" fmla="*/ 5813437 h 5813437"/>
              <a:gd name="connsiteX4" fmla="*/ 0 w 6402358"/>
              <a:gd name="connsiteY4" fmla="*/ 5813437 h 5813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2358" h="5813437">
                <a:moveTo>
                  <a:pt x="5718619" y="0"/>
                </a:moveTo>
                <a:lnTo>
                  <a:pt x="6402358" y="0"/>
                </a:lnTo>
                <a:lnTo>
                  <a:pt x="6402358" y="2606706"/>
                </a:lnTo>
                <a:lnTo>
                  <a:pt x="3247929" y="5813437"/>
                </a:lnTo>
                <a:lnTo>
                  <a:pt x="0" y="5813437"/>
                </a:lnTo>
                <a:close/>
              </a:path>
            </a:pathLst>
          </a:custGeom>
        </p:spPr>
        <p:txBody>
          <a:bodyPr rtlCol="0">
            <a:noAutofit/>
          </a:bodyPr>
          <a:lstStyle/>
          <a:p>
            <a:pPr lvl="0"/>
            <a:endParaRPr lang="en-US" noProof="0"/>
          </a:p>
        </p:txBody>
      </p:sp>
      <p:sp>
        <p:nvSpPr>
          <p:cNvPr id="23" name="Picture Placeholder 22">
            <a:extLst>
              <a:ext uri="{FF2B5EF4-FFF2-40B4-BE49-F238E27FC236}">
                <a16:creationId xmlns:a16="http://schemas.microsoft.com/office/drawing/2014/main" xmlns="" id="{44343F04-B561-4BDA-842B-246A2F07BE6F}"/>
              </a:ext>
            </a:extLst>
          </p:cNvPr>
          <p:cNvSpPr>
            <a:spLocks noGrp="1"/>
          </p:cNvSpPr>
          <p:nvPr>
            <p:ph type="pic" sz="quarter" idx="12"/>
          </p:nvPr>
        </p:nvSpPr>
        <p:spPr>
          <a:xfrm>
            <a:off x="722238" y="1699699"/>
            <a:ext cx="6241576" cy="5158305"/>
          </a:xfrm>
          <a:custGeom>
            <a:avLst/>
            <a:gdLst>
              <a:gd name="connsiteX0" fmla="*/ 5074172 w 8322101"/>
              <a:gd name="connsiteY0" fmla="*/ 0 h 5158305"/>
              <a:gd name="connsiteX1" fmla="*/ 8322101 w 8322101"/>
              <a:gd name="connsiteY1" fmla="*/ 0 h 5158305"/>
              <a:gd name="connsiteX2" fmla="*/ 3247929 w 8322101"/>
              <a:gd name="connsiteY2" fmla="*/ 5158305 h 5158305"/>
              <a:gd name="connsiteX3" fmla="*/ 0 w 8322101"/>
              <a:gd name="connsiteY3" fmla="*/ 5158305 h 5158305"/>
            </a:gdLst>
            <a:ahLst/>
            <a:cxnLst>
              <a:cxn ang="0">
                <a:pos x="connsiteX0" y="connsiteY0"/>
              </a:cxn>
              <a:cxn ang="0">
                <a:pos x="connsiteX1" y="connsiteY1"/>
              </a:cxn>
              <a:cxn ang="0">
                <a:pos x="connsiteX2" y="connsiteY2"/>
              </a:cxn>
              <a:cxn ang="0">
                <a:pos x="connsiteX3" y="connsiteY3"/>
              </a:cxn>
            </a:cxnLst>
            <a:rect l="l" t="t" r="r" b="b"/>
            <a:pathLst>
              <a:path w="8322101" h="5158305">
                <a:moveTo>
                  <a:pt x="5074172" y="0"/>
                </a:moveTo>
                <a:lnTo>
                  <a:pt x="8322101" y="0"/>
                </a:lnTo>
                <a:lnTo>
                  <a:pt x="3247929" y="5158305"/>
                </a:lnTo>
                <a:lnTo>
                  <a:pt x="0" y="5158305"/>
                </a:lnTo>
                <a:close/>
              </a:path>
            </a:pathLst>
          </a:custGeom>
        </p:spPr>
        <p:txBody>
          <a:bodyPr rtlCol="0">
            <a:noAutofit/>
          </a:bodyPr>
          <a:lstStyle/>
          <a:p>
            <a:pPr lvl="0"/>
            <a:endParaRPr lang="en-US" noProof="0"/>
          </a:p>
        </p:txBody>
      </p:sp>
    </p:spTree>
    <p:extLst>
      <p:ext uri="{BB962C8B-B14F-4D97-AF65-F5344CB8AC3E}">
        <p14:creationId xmlns:p14="http://schemas.microsoft.com/office/powerpoint/2010/main" val="3478860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92_Custom Layou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2592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73_m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xmlns="" id="{6C07D97F-B901-466D-B4FB-E99968BE7C20}"/>
              </a:ext>
            </a:extLst>
          </p:cNvPr>
          <p:cNvSpPr>
            <a:spLocks noGrp="1"/>
          </p:cNvSpPr>
          <p:nvPr>
            <p:ph type="pic" sz="quarter" idx="10"/>
          </p:nvPr>
        </p:nvSpPr>
        <p:spPr>
          <a:xfrm>
            <a:off x="0" y="0"/>
            <a:ext cx="4572000" cy="6858000"/>
          </a:xfrm>
          <a:prstGeom prst="rect">
            <a:avLst/>
          </a:prstGeom>
        </p:spPr>
        <p:txBody>
          <a:bodyPr rtlCol="0">
            <a:normAutofit/>
          </a:bodyPr>
          <a:lstStyle/>
          <a:p>
            <a:pPr lvl="0"/>
            <a:endParaRPr lang="en-US" noProof="0"/>
          </a:p>
        </p:txBody>
      </p:sp>
    </p:spTree>
    <p:extLst>
      <p:ext uri="{BB962C8B-B14F-4D97-AF65-F5344CB8AC3E}">
        <p14:creationId xmlns:p14="http://schemas.microsoft.com/office/powerpoint/2010/main" val="1868534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me_03">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xmlns="" id="{802CE15B-85C0-431A-A675-E8D5ECC0A0C3}"/>
              </a:ext>
            </a:extLst>
          </p:cNvPr>
          <p:cNvSpPr>
            <a:spLocks noGrp="1"/>
          </p:cNvSpPr>
          <p:nvPr>
            <p:ph type="pic" sz="quarter" idx="10"/>
          </p:nvPr>
        </p:nvSpPr>
        <p:spPr>
          <a:xfrm>
            <a:off x="2" y="0"/>
            <a:ext cx="6874329" cy="6858000"/>
          </a:xfrm>
          <a:custGeom>
            <a:avLst/>
            <a:gdLst>
              <a:gd name="connsiteX0" fmla="*/ 0 w 9165772"/>
              <a:gd name="connsiteY0" fmla="*/ 0 h 6858000"/>
              <a:gd name="connsiteX1" fmla="*/ 2307772 w 9165772"/>
              <a:gd name="connsiteY1" fmla="*/ 0 h 6858000"/>
              <a:gd name="connsiteX2" fmla="*/ 9165772 w 9165772"/>
              <a:gd name="connsiteY2" fmla="*/ 0 h 6858000"/>
              <a:gd name="connsiteX3" fmla="*/ 2307772 w 9165772"/>
              <a:gd name="connsiteY3" fmla="*/ 6858000 h 6858000"/>
              <a:gd name="connsiteX4" fmla="*/ 0 w 916577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5772" h="6858000">
                <a:moveTo>
                  <a:pt x="0" y="0"/>
                </a:moveTo>
                <a:lnTo>
                  <a:pt x="2307772" y="0"/>
                </a:lnTo>
                <a:lnTo>
                  <a:pt x="9165772" y="0"/>
                </a:lnTo>
                <a:lnTo>
                  <a:pt x="2307772" y="6858000"/>
                </a:lnTo>
                <a:lnTo>
                  <a:pt x="0" y="6858000"/>
                </a:lnTo>
                <a:close/>
              </a:path>
            </a:pathLst>
          </a:custGeom>
        </p:spPr>
        <p:txBody>
          <a:bodyPr rtlCol="0">
            <a:noAutofit/>
          </a:bodyPr>
          <a:lstStyle/>
          <a:p>
            <a:pPr lvl="0"/>
            <a:endParaRPr lang="en-US" noProof="0"/>
          </a:p>
        </p:txBody>
      </p:sp>
    </p:spTree>
    <p:extLst>
      <p:ext uri="{BB962C8B-B14F-4D97-AF65-F5344CB8AC3E}">
        <p14:creationId xmlns:p14="http://schemas.microsoft.com/office/powerpoint/2010/main" val="3321014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me_04">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xmlns="" id="{F84C2D7C-F728-4189-9D21-E07E73F8B2B0}"/>
              </a:ext>
            </a:extLst>
          </p:cNvPr>
          <p:cNvSpPr>
            <a:spLocks noGrp="1"/>
          </p:cNvSpPr>
          <p:nvPr>
            <p:ph type="pic" sz="quarter" idx="10"/>
          </p:nvPr>
        </p:nvSpPr>
        <p:spPr>
          <a:xfrm>
            <a:off x="3766457" y="-682668"/>
            <a:ext cx="6128658" cy="8223335"/>
          </a:xfrm>
          <a:custGeom>
            <a:avLst/>
            <a:gdLst>
              <a:gd name="connsiteX0" fmla="*/ 5177412 w 8171544"/>
              <a:gd name="connsiteY0" fmla="*/ 5637932 h 8223335"/>
              <a:gd name="connsiteX1" fmla="*/ 4396381 w 8171544"/>
              <a:gd name="connsiteY1" fmla="*/ 6418962 h 8223335"/>
              <a:gd name="connsiteX2" fmla="*/ 5177412 w 8171544"/>
              <a:gd name="connsiteY2" fmla="*/ 7199993 h 8223335"/>
              <a:gd name="connsiteX3" fmla="*/ 5958443 w 8171544"/>
              <a:gd name="connsiteY3" fmla="*/ 6418962 h 8223335"/>
              <a:gd name="connsiteX4" fmla="*/ 5177412 w 8171544"/>
              <a:gd name="connsiteY4" fmla="*/ 5637932 h 8223335"/>
              <a:gd name="connsiteX5" fmla="*/ 4233715 w 8171544"/>
              <a:gd name="connsiteY5" fmla="*/ 3854787 h 8223335"/>
              <a:gd name="connsiteX6" fmla="*/ 3740160 w 8171544"/>
              <a:gd name="connsiteY6" fmla="*/ 3964470 h 8223335"/>
              <a:gd name="connsiteX7" fmla="*/ 3684887 w 8171544"/>
              <a:gd name="connsiteY7" fmla="*/ 3976753 h 8223335"/>
              <a:gd name="connsiteX8" fmla="*/ 3663991 w 8171544"/>
              <a:gd name="connsiteY8" fmla="*/ 3999062 h 8223335"/>
              <a:gd name="connsiteX9" fmla="*/ 3604999 w 8171544"/>
              <a:gd name="connsiteY9" fmla="*/ 4062042 h 8223335"/>
              <a:gd name="connsiteX10" fmla="*/ 3641229 w 8171544"/>
              <a:gd name="connsiteY10" fmla="*/ 4193385 h 8223335"/>
              <a:gd name="connsiteX11" fmla="*/ 4112233 w 8171544"/>
              <a:gd name="connsiteY11" fmla="*/ 4342845 h 8223335"/>
              <a:gd name="connsiteX12" fmla="*/ 4112233 w 8171544"/>
              <a:gd name="connsiteY12" fmla="*/ 4754990 h 8223335"/>
              <a:gd name="connsiteX13" fmla="*/ 3650286 w 8171544"/>
              <a:gd name="connsiteY13" fmla="*/ 4899920 h 8223335"/>
              <a:gd name="connsiteX14" fmla="*/ 3627642 w 8171544"/>
              <a:gd name="connsiteY14" fmla="*/ 5026733 h 8223335"/>
              <a:gd name="connsiteX15" fmla="*/ 3985423 w 8171544"/>
              <a:gd name="connsiteY15" fmla="*/ 5416235 h 8223335"/>
              <a:gd name="connsiteX16" fmla="*/ 3985185 w 8171544"/>
              <a:gd name="connsiteY16" fmla="*/ 5416649 h 8223335"/>
              <a:gd name="connsiteX17" fmla="*/ 4006043 w 8171544"/>
              <a:gd name="connsiteY17" fmla="*/ 5421192 h 8223335"/>
              <a:gd name="connsiteX18" fmla="*/ 4137379 w 8171544"/>
              <a:gd name="connsiteY18" fmla="*/ 5449801 h 8223335"/>
              <a:gd name="connsiteX19" fmla="*/ 4224047 w 8171544"/>
              <a:gd name="connsiteY19" fmla="*/ 5359188 h 8223335"/>
              <a:gd name="connsiteX20" fmla="*/ 4137379 w 8171544"/>
              <a:gd name="connsiteY20" fmla="*/ 4953401 h 8223335"/>
              <a:gd name="connsiteX21" fmla="*/ 4444662 w 8171544"/>
              <a:gd name="connsiteY21" fmla="*/ 4772177 h 8223335"/>
              <a:gd name="connsiteX22" fmla="*/ 4744065 w 8171544"/>
              <a:gd name="connsiteY22" fmla="*/ 5044014 h 8223335"/>
              <a:gd name="connsiteX23" fmla="*/ 4866191 w 8171544"/>
              <a:gd name="connsiteY23" fmla="*/ 5008557 h 8223335"/>
              <a:gd name="connsiteX24" fmla="*/ 4992255 w 8171544"/>
              <a:gd name="connsiteY24" fmla="*/ 4614588 h 8223335"/>
              <a:gd name="connsiteX25" fmla="*/ 5287647 w 8171544"/>
              <a:gd name="connsiteY25" fmla="*/ 4614588 h 8223335"/>
              <a:gd name="connsiteX26" fmla="*/ 5312268 w 8171544"/>
              <a:gd name="connsiteY26" fmla="*/ 4614588 h 8223335"/>
              <a:gd name="connsiteX27" fmla="*/ 5297533 w 8171544"/>
              <a:gd name="connsiteY27" fmla="*/ 4564125 h 8223335"/>
              <a:gd name="connsiteX28" fmla="*/ 5265315 w 8171544"/>
              <a:gd name="connsiteY28" fmla="*/ 4453801 h 8223335"/>
              <a:gd name="connsiteX29" fmla="*/ 5110021 w 8171544"/>
              <a:gd name="connsiteY29" fmla="*/ 4392794 h 8223335"/>
              <a:gd name="connsiteX30" fmla="*/ 4655227 w 8171544"/>
              <a:gd name="connsiteY30" fmla="*/ 4808778 h 8223335"/>
              <a:gd name="connsiteX31" fmla="*/ 4222621 w 8171544"/>
              <a:gd name="connsiteY31" fmla="*/ 4559184 h 8223335"/>
              <a:gd name="connsiteX32" fmla="*/ 4355733 w 8171544"/>
              <a:gd name="connsiteY32" fmla="*/ 3971262 h 8223335"/>
              <a:gd name="connsiteX33" fmla="*/ 4233715 w 8171544"/>
              <a:gd name="connsiteY33" fmla="*/ 3854787 h 8223335"/>
              <a:gd name="connsiteX34" fmla="*/ 2056116 w 8171544"/>
              <a:gd name="connsiteY34" fmla="*/ 3716714 h 8223335"/>
              <a:gd name="connsiteX35" fmla="*/ 1158241 w 8171544"/>
              <a:gd name="connsiteY35" fmla="*/ 4614589 h 8223335"/>
              <a:gd name="connsiteX36" fmla="*/ 2056116 w 8171544"/>
              <a:gd name="connsiteY36" fmla="*/ 5512464 h 8223335"/>
              <a:gd name="connsiteX37" fmla="*/ 2953991 w 8171544"/>
              <a:gd name="connsiteY37" fmla="*/ 4614589 h 8223335"/>
              <a:gd name="connsiteX38" fmla="*/ 2056116 w 8171544"/>
              <a:gd name="connsiteY38" fmla="*/ 3716714 h 8223335"/>
              <a:gd name="connsiteX39" fmla="*/ 5653551 w 8171544"/>
              <a:gd name="connsiteY39" fmla="*/ 1440708 h 8223335"/>
              <a:gd name="connsiteX40" fmla="*/ 4553981 w 8171544"/>
              <a:gd name="connsiteY40" fmla="*/ 2540276 h 8223335"/>
              <a:gd name="connsiteX41" fmla="*/ 5653551 w 8171544"/>
              <a:gd name="connsiteY41" fmla="*/ 3639846 h 8223335"/>
              <a:gd name="connsiteX42" fmla="*/ 6753120 w 8171544"/>
              <a:gd name="connsiteY42" fmla="*/ 2540276 h 8223335"/>
              <a:gd name="connsiteX43" fmla="*/ 5653551 w 8171544"/>
              <a:gd name="connsiteY43" fmla="*/ 1440708 h 8223335"/>
              <a:gd name="connsiteX44" fmla="*/ 5392878 w 8171544"/>
              <a:gd name="connsiteY44" fmla="*/ 0 h 8223335"/>
              <a:gd name="connsiteX45" fmla="*/ 5897587 w 8171544"/>
              <a:gd name="connsiteY45" fmla="*/ 0 h 8223335"/>
              <a:gd name="connsiteX46" fmla="*/ 6069521 w 8171544"/>
              <a:gd name="connsiteY46" fmla="*/ 543552 h 8223335"/>
              <a:gd name="connsiteX47" fmla="*/ 6235906 w 8171544"/>
              <a:gd name="connsiteY47" fmla="*/ 587925 h 8223335"/>
              <a:gd name="connsiteX48" fmla="*/ 6690699 w 8171544"/>
              <a:gd name="connsiteY48" fmla="*/ 171939 h 8223335"/>
              <a:gd name="connsiteX49" fmla="*/ 7123305 w 8171544"/>
              <a:gd name="connsiteY49" fmla="*/ 421532 h 8223335"/>
              <a:gd name="connsiteX50" fmla="*/ 6990195 w 8171544"/>
              <a:gd name="connsiteY50" fmla="*/ 1009457 h 8223335"/>
              <a:gd name="connsiteX51" fmla="*/ 7112211 w 8171544"/>
              <a:gd name="connsiteY51" fmla="*/ 1120385 h 8223335"/>
              <a:gd name="connsiteX52" fmla="*/ 7711207 w 8171544"/>
              <a:gd name="connsiteY52" fmla="*/ 987269 h 8223335"/>
              <a:gd name="connsiteX53" fmla="*/ 7960789 w 8171544"/>
              <a:gd name="connsiteY53" fmla="*/ 1425439 h 8223335"/>
              <a:gd name="connsiteX54" fmla="*/ 7550367 w 8171544"/>
              <a:gd name="connsiteY54" fmla="*/ 1863609 h 8223335"/>
              <a:gd name="connsiteX55" fmla="*/ 7594735 w 8171544"/>
              <a:gd name="connsiteY55" fmla="*/ 2024457 h 8223335"/>
              <a:gd name="connsiteX56" fmla="*/ 8171544 w 8171544"/>
              <a:gd name="connsiteY56" fmla="*/ 2207490 h 8223335"/>
              <a:gd name="connsiteX57" fmla="*/ 8171544 w 8171544"/>
              <a:gd name="connsiteY57" fmla="*/ 2712217 h 8223335"/>
              <a:gd name="connsiteX58" fmla="*/ 7605827 w 8171544"/>
              <a:gd name="connsiteY58" fmla="*/ 2889703 h 8223335"/>
              <a:gd name="connsiteX59" fmla="*/ 7578096 w 8171544"/>
              <a:gd name="connsiteY59" fmla="*/ 3045004 h 8223335"/>
              <a:gd name="connsiteX60" fmla="*/ 8016247 w 8171544"/>
              <a:gd name="connsiteY60" fmla="*/ 3522000 h 8223335"/>
              <a:gd name="connsiteX61" fmla="*/ 7766669 w 8171544"/>
              <a:gd name="connsiteY61" fmla="*/ 3954622 h 8223335"/>
              <a:gd name="connsiteX62" fmla="*/ 7151037 w 8171544"/>
              <a:gd name="connsiteY62" fmla="*/ 3815961 h 8223335"/>
              <a:gd name="connsiteX63" fmla="*/ 7045657 w 8171544"/>
              <a:gd name="connsiteY63" fmla="*/ 3926889 h 8223335"/>
              <a:gd name="connsiteX64" fmla="*/ 7189861 w 8171544"/>
              <a:gd name="connsiteY64" fmla="*/ 4553639 h 8223335"/>
              <a:gd name="connsiteX65" fmla="*/ 6751709 w 8171544"/>
              <a:gd name="connsiteY65" fmla="*/ 4808778 h 8223335"/>
              <a:gd name="connsiteX66" fmla="*/ 6291369 w 8171544"/>
              <a:gd name="connsiteY66" fmla="*/ 4387245 h 8223335"/>
              <a:gd name="connsiteX67" fmla="*/ 6147167 w 8171544"/>
              <a:gd name="connsiteY67" fmla="*/ 4442711 h 8223335"/>
              <a:gd name="connsiteX68" fmla="*/ 6043047 w 8171544"/>
              <a:gd name="connsiteY68" fmla="*/ 4784835 h 8223335"/>
              <a:gd name="connsiteX69" fmla="*/ 6036244 w 8171544"/>
              <a:gd name="connsiteY69" fmla="*/ 4807187 h 8223335"/>
              <a:gd name="connsiteX70" fmla="*/ 6043739 w 8171544"/>
              <a:gd name="connsiteY70" fmla="*/ 4811511 h 8223335"/>
              <a:gd name="connsiteX71" fmla="*/ 6221388 w 8171544"/>
              <a:gd name="connsiteY71" fmla="*/ 4914005 h 8223335"/>
              <a:gd name="connsiteX72" fmla="*/ 6126839 w 8171544"/>
              <a:gd name="connsiteY72" fmla="*/ 5331611 h 8223335"/>
              <a:gd name="connsiteX73" fmla="*/ 6213507 w 8171544"/>
              <a:gd name="connsiteY73" fmla="*/ 5410404 h 8223335"/>
              <a:gd name="connsiteX74" fmla="*/ 6638977 w 8171544"/>
              <a:gd name="connsiteY74" fmla="*/ 5315852 h 8223335"/>
              <a:gd name="connsiteX75" fmla="*/ 6816257 w 8171544"/>
              <a:gd name="connsiteY75" fmla="*/ 5627087 h 8223335"/>
              <a:gd name="connsiteX76" fmla="*/ 6524732 w 8171544"/>
              <a:gd name="connsiteY76" fmla="*/ 5938322 h 8223335"/>
              <a:gd name="connsiteX77" fmla="*/ 6556247 w 8171544"/>
              <a:gd name="connsiteY77" fmla="*/ 6052572 h 8223335"/>
              <a:gd name="connsiteX78" fmla="*/ 6965958 w 8171544"/>
              <a:gd name="connsiteY78" fmla="*/ 6182582 h 8223335"/>
              <a:gd name="connsiteX79" fmla="*/ 6965958 w 8171544"/>
              <a:gd name="connsiteY79" fmla="*/ 6541093 h 8223335"/>
              <a:gd name="connsiteX80" fmla="*/ 6564127 w 8171544"/>
              <a:gd name="connsiteY80" fmla="*/ 6667162 h 8223335"/>
              <a:gd name="connsiteX81" fmla="*/ 6544429 w 8171544"/>
              <a:gd name="connsiteY81" fmla="*/ 6777473 h 8223335"/>
              <a:gd name="connsiteX82" fmla="*/ 6855650 w 8171544"/>
              <a:gd name="connsiteY82" fmla="*/ 7116287 h 8223335"/>
              <a:gd name="connsiteX83" fmla="*/ 6678373 w 8171544"/>
              <a:gd name="connsiteY83" fmla="*/ 7423580 h 8223335"/>
              <a:gd name="connsiteX84" fmla="*/ 6241086 w 8171544"/>
              <a:gd name="connsiteY84" fmla="*/ 7325089 h 8223335"/>
              <a:gd name="connsiteX85" fmla="*/ 6166235 w 8171544"/>
              <a:gd name="connsiteY85" fmla="*/ 7403882 h 8223335"/>
              <a:gd name="connsiteX86" fmla="*/ 6268663 w 8171544"/>
              <a:gd name="connsiteY86" fmla="*/ 7849066 h 8223335"/>
              <a:gd name="connsiteX87" fmla="*/ 5957441 w 8171544"/>
              <a:gd name="connsiteY87" fmla="*/ 8030292 h 8223335"/>
              <a:gd name="connsiteX88" fmla="*/ 5630458 w 8171544"/>
              <a:gd name="connsiteY88" fmla="*/ 7730875 h 8223335"/>
              <a:gd name="connsiteX89" fmla="*/ 5528030 w 8171544"/>
              <a:gd name="connsiteY89" fmla="*/ 7770273 h 8223335"/>
              <a:gd name="connsiteX90" fmla="*/ 5390147 w 8171544"/>
              <a:gd name="connsiteY90" fmla="*/ 8223335 h 8223335"/>
              <a:gd name="connsiteX91" fmla="*/ 5031650 w 8171544"/>
              <a:gd name="connsiteY91" fmla="*/ 8223335 h 8223335"/>
              <a:gd name="connsiteX92" fmla="*/ 4901645 w 8171544"/>
              <a:gd name="connsiteY92" fmla="*/ 7778151 h 8223335"/>
              <a:gd name="connsiteX93" fmla="*/ 4791339 w 8171544"/>
              <a:gd name="connsiteY93" fmla="*/ 7734817 h 8223335"/>
              <a:gd name="connsiteX94" fmla="*/ 4468297 w 8171544"/>
              <a:gd name="connsiteY94" fmla="*/ 8030292 h 8223335"/>
              <a:gd name="connsiteX95" fmla="*/ 4161014 w 8171544"/>
              <a:gd name="connsiteY95" fmla="*/ 7853005 h 8223335"/>
              <a:gd name="connsiteX96" fmla="*/ 4255565 w 8171544"/>
              <a:gd name="connsiteY96" fmla="*/ 7435399 h 8223335"/>
              <a:gd name="connsiteX97" fmla="*/ 4168894 w 8171544"/>
              <a:gd name="connsiteY97" fmla="*/ 7352668 h 8223335"/>
              <a:gd name="connsiteX98" fmla="*/ 3743426 w 8171544"/>
              <a:gd name="connsiteY98" fmla="*/ 7447218 h 8223335"/>
              <a:gd name="connsiteX99" fmla="*/ 3562207 w 8171544"/>
              <a:gd name="connsiteY99" fmla="*/ 7139923 h 8223335"/>
              <a:gd name="connsiteX100" fmla="*/ 3849793 w 8171544"/>
              <a:gd name="connsiteY100" fmla="*/ 6824748 h 8223335"/>
              <a:gd name="connsiteX101" fmla="*/ 3814337 w 8171544"/>
              <a:gd name="connsiteY101" fmla="*/ 6714438 h 8223335"/>
              <a:gd name="connsiteX102" fmla="*/ 3388867 w 8171544"/>
              <a:gd name="connsiteY102" fmla="*/ 6580489 h 8223335"/>
              <a:gd name="connsiteX103" fmla="*/ 3388867 w 8171544"/>
              <a:gd name="connsiteY103" fmla="*/ 6225919 h 8223335"/>
              <a:gd name="connsiteX104" fmla="*/ 3802520 w 8171544"/>
              <a:gd name="connsiteY104" fmla="*/ 6095909 h 8223335"/>
              <a:gd name="connsiteX105" fmla="*/ 3841912 w 8171544"/>
              <a:gd name="connsiteY105" fmla="*/ 5977718 h 8223335"/>
              <a:gd name="connsiteX106" fmla="*/ 3654532 w 8171544"/>
              <a:gd name="connsiteY106" fmla="*/ 5771855 h 8223335"/>
              <a:gd name="connsiteX107" fmla="*/ 3619061 w 8171544"/>
              <a:gd name="connsiteY107" fmla="*/ 5732887 h 8223335"/>
              <a:gd name="connsiteX108" fmla="*/ 3569546 w 8171544"/>
              <a:gd name="connsiteY108" fmla="*/ 5721734 h 8223335"/>
              <a:gd name="connsiteX109" fmla="*/ 3278918 w 8171544"/>
              <a:gd name="connsiteY109" fmla="*/ 5656275 h 8223335"/>
              <a:gd name="connsiteX110" fmla="*/ 3192869 w 8171544"/>
              <a:gd name="connsiteY110" fmla="*/ 5746855 h 8223335"/>
              <a:gd name="connsiteX111" fmla="*/ 3310620 w 8171544"/>
              <a:gd name="connsiteY111" fmla="*/ 6258640 h 8223335"/>
              <a:gd name="connsiteX112" fmla="*/ 2952839 w 8171544"/>
              <a:gd name="connsiteY112" fmla="*/ 6466977 h 8223335"/>
              <a:gd name="connsiteX113" fmla="*/ 2576939 w 8171544"/>
              <a:gd name="connsiteY113" fmla="*/ 6122768 h 8223335"/>
              <a:gd name="connsiteX114" fmla="*/ 2459188 w 8171544"/>
              <a:gd name="connsiteY114" fmla="*/ 6168060 h 8223335"/>
              <a:gd name="connsiteX115" fmla="*/ 2300677 w 8171544"/>
              <a:gd name="connsiteY115" fmla="*/ 6688901 h 8223335"/>
              <a:gd name="connsiteX116" fmla="*/ 1888547 w 8171544"/>
              <a:gd name="connsiteY116" fmla="*/ 6688901 h 8223335"/>
              <a:gd name="connsiteX117" fmla="*/ 1739094 w 8171544"/>
              <a:gd name="connsiteY117" fmla="*/ 6177115 h 8223335"/>
              <a:gd name="connsiteX118" fmla="*/ 1612286 w 8171544"/>
              <a:gd name="connsiteY118" fmla="*/ 6127298 h 8223335"/>
              <a:gd name="connsiteX119" fmla="*/ 1240916 w 8171544"/>
              <a:gd name="connsiteY119" fmla="*/ 6466977 h 8223335"/>
              <a:gd name="connsiteX120" fmla="*/ 887662 w 8171544"/>
              <a:gd name="connsiteY120" fmla="*/ 6263168 h 8223335"/>
              <a:gd name="connsiteX121" fmla="*/ 996357 w 8171544"/>
              <a:gd name="connsiteY121" fmla="*/ 5783089 h 8223335"/>
              <a:gd name="connsiteX122" fmla="*/ 896721 w 8171544"/>
              <a:gd name="connsiteY122" fmla="*/ 5687978 h 8223335"/>
              <a:gd name="connsiteX123" fmla="*/ 407602 w 8171544"/>
              <a:gd name="connsiteY123" fmla="*/ 5796675 h 8223335"/>
              <a:gd name="connsiteX124" fmla="*/ 199272 w 8171544"/>
              <a:gd name="connsiteY124" fmla="*/ 5443407 h 8223335"/>
              <a:gd name="connsiteX125" fmla="*/ 529881 w 8171544"/>
              <a:gd name="connsiteY125" fmla="*/ 5081082 h 8223335"/>
              <a:gd name="connsiteX126" fmla="*/ 489121 w 8171544"/>
              <a:gd name="connsiteY126" fmla="*/ 4954268 h 8223335"/>
              <a:gd name="connsiteX127" fmla="*/ 0 w 8171544"/>
              <a:gd name="connsiteY127" fmla="*/ 4800281 h 8223335"/>
              <a:gd name="connsiteX128" fmla="*/ 0 w 8171544"/>
              <a:gd name="connsiteY128" fmla="*/ 4392666 h 8223335"/>
              <a:gd name="connsiteX129" fmla="*/ 475536 w 8171544"/>
              <a:gd name="connsiteY129" fmla="*/ 4243206 h 8223335"/>
              <a:gd name="connsiteX130" fmla="*/ 520822 w 8171544"/>
              <a:gd name="connsiteY130" fmla="*/ 4107333 h 8223335"/>
              <a:gd name="connsiteX131" fmla="*/ 199272 w 8171544"/>
              <a:gd name="connsiteY131" fmla="*/ 3754067 h 8223335"/>
              <a:gd name="connsiteX132" fmla="*/ 403070 w 8171544"/>
              <a:gd name="connsiteY132" fmla="*/ 3400799 h 8223335"/>
              <a:gd name="connsiteX133" fmla="*/ 860491 w 8171544"/>
              <a:gd name="connsiteY133" fmla="*/ 3500439 h 8223335"/>
              <a:gd name="connsiteX134" fmla="*/ 960126 w 8171544"/>
              <a:gd name="connsiteY134" fmla="*/ 3396270 h 8223335"/>
              <a:gd name="connsiteX135" fmla="*/ 860491 w 8171544"/>
              <a:gd name="connsiteY135" fmla="*/ 2929775 h 8223335"/>
              <a:gd name="connsiteX136" fmla="*/ 1213745 w 8171544"/>
              <a:gd name="connsiteY136" fmla="*/ 2721439 h 8223335"/>
              <a:gd name="connsiteX137" fmla="*/ 1557939 w 8171544"/>
              <a:gd name="connsiteY137" fmla="*/ 3033944 h 8223335"/>
              <a:gd name="connsiteX138" fmla="*/ 1698335 w 8171544"/>
              <a:gd name="connsiteY138" fmla="*/ 2993183 h 8223335"/>
              <a:gd name="connsiteX139" fmla="*/ 1843259 w 8171544"/>
              <a:gd name="connsiteY139" fmla="*/ 2540275 h 8223335"/>
              <a:gd name="connsiteX140" fmla="*/ 2255388 w 8171544"/>
              <a:gd name="connsiteY140" fmla="*/ 2540275 h 8223335"/>
              <a:gd name="connsiteX141" fmla="*/ 2395783 w 8171544"/>
              <a:gd name="connsiteY141" fmla="*/ 2984124 h 8223335"/>
              <a:gd name="connsiteX142" fmla="*/ 2531650 w 8171544"/>
              <a:gd name="connsiteY142" fmla="*/ 3020357 h 8223335"/>
              <a:gd name="connsiteX143" fmla="*/ 2903020 w 8171544"/>
              <a:gd name="connsiteY143" fmla="*/ 2680676 h 8223335"/>
              <a:gd name="connsiteX144" fmla="*/ 3256273 w 8171544"/>
              <a:gd name="connsiteY144" fmla="*/ 2884486 h 8223335"/>
              <a:gd name="connsiteX145" fmla="*/ 3147580 w 8171544"/>
              <a:gd name="connsiteY145" fmla="*/ 3364567 h 8223335"/>
              <a:gd name="connsiteX146" fmla="*/ 3247214 w 8171544"/>
              <a:gd name="connsiteY146" fmla="*/ 3455147 h 8223335"/>
              <a:gd name="connsiteX147" fmla="*/ 3509568 w 8171544"/>
              <a:gd name="connsiteY147" fmla="*/ 3396844 h 8223335"/>
              <a:gd name="connsiteX148" fmla="*/ 3527870 w 8171544"/>
              <a:gd name="connsiteY148" fmla="*/ 3392777 h 8223335"/>
              <a:gd name="connsiteX149" fmla="*/ 3550402 w 8171544"/>
              <a:gd name="connsiteY149" fmla="*/ 3368084 h 8223335"/>
              <a:gd name="connsiteX150" fmla="*/ 3784469 w 8171544"/>
              <a:gd name="connsiteY150" fmla="*/ 3111561 h 8223335"/>
              <a:gd name="connsiteX151" fmla="*/ 3734554 w 8171544"/>
              <a:gd name="connsiteY151" fmla="*/ 2956260 h 8223335"/>
              <a:gd name="connsiteX152" fmla="*/ 3135559 w 8171544"/>
              <a:gd name="connsiteY152" fmla="*/ 2767681 h 8223335"/>
              <a:gd name="connsiteX153" fmla="*/ 3135559 w 8171544"/>
              <a:gd name="connsiteY153" fmla="*/ 2268502 h 8223335"/>
              <a:gd name="connsiteX154" fmla="*/ 3717917 w 8171544"/>
              <a:gd name="connsiteY154" fmla="*/ 2085469 h 8223335"/>
              <a:gd name="connsiteX155" fmla="*/ 3773375 w 8171544"/>
              <a:gd name="connsiteY155" fmla="*/ 1919074 h 8223335"/>
              <a:gd name="connsiteX156" fmla="*/ 3379595 w 8171544"/>
              <a:gd name="connsiteY156" fmla="*/ 1486452 h 8223335"/>
              <a:gd name="connsiteX157" fmla="*/ 3629174 w 8171544"/>
              <a:gd name="connsiteY157" fmla="*/ 1053828 h 8223335"/>
              <a:gd name="connsiteX158" fmla="*/ 4189347 w 8171544"/>
              <a:gd name="connsiteY158" fmla="*/ 1175850 h 8223335"/>
              <a:gd name="connsiteX159" fmla="*/ 4311363 w 8171544"/>
              <a:gd name="connsiteY159" fmla="*/ 1048280 h 8223335"/>
              <a:gd name="connsiteX160" fmla="*/ 4189347 w 8171544"/>
              <a:gd name="connsiteY160" fmla="*/ 476995 h 8223335"/>
              <a:gd name="connsiteX161" fmla="*/ 4621953 w 8171544"/>
              <a:gd name="connsiteY161" fmla="*/ 221860 h 8223335"/>
              <a:gd name="connsiteX162" fmla="*/ 5043466 w 8171544"/>
              <a:gd name="connsiteY162" fmla="*/ 604564 h 8223335"/>
              <a:gd name="connsiteX163" fmla="*/ 5215399 w 8171544"/>
              <a:gd name="connsiteY163" fmla="*/ 554647 h 8223335"/>
              <a:gd name="connsiteX164" fmla="*/ 5392878 w 8171544"/>
              <a:gd name="connsiteY164" fmla="*/ 0 h 822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8171544" h="8223335">
                <a:moveTo>
                  <a:pt x="5177412" y="5637932"/>
                </a:moveTo>
                <a:cubicBezTo>
                  <a:pt x="4746061" y="5637932"/>
                  <a:pt x="4396381" y="5987611"/>
                  <a:pt x="4396381" y="6418962"/>
                </a:cubicBezTo>
                <a:cubicBezTo>
                  <a:pt x="4396381" y="6850313"/>
                  <a:pt x="4746061" y="7199993"/>
                  <a:pt x="5177412" y="7199993"/>
                </a:cubicBezTo>
                <a:cubicBezTo>
                  <a:pt x="5608763" y="7199993"/>
                  <a:pt x="5958443" y="6850313"/>
                  <a:pt x="5958443" y="6418962"/>
                </a:cubicBezTo>
                <a:cubicBezTo>
                  <a:pt x="5958443" y="5987611"/>
                  <a:pt x="5608763" y="5637932"/>
                  <a:pt x="5177412" y="5637932"/>
                </a:cubicBezTo>
                <a:close/>
                <a:moveTo>
                  <a:pt x="4233715" y="3854787"/>
                </a:moveTo>
                <a:cubicBezTo>
                  <a:pt x="4233715" y="3854787"/>
                  <a:pt x="4233715" y="3854787"/>
                  <a:pt x="3740160" y="3964470"/>
                </a:cubicBezTo>
                <a:lnTo>
                  <a:pt x="3684887" y="3976753"/>
                </a:lnTo>
                <a:lnTo>
                  <a:pt x="3663991" y="3999062"/>
                </a:lnTo>
                <a:cubicBezTo>
                  <a:pt x="3645582" y="4018716"/>
                  <a:pt x="3625945" y="4039680"/>
                  <a:pt x="3604999" y="4062042"/>
                </a:cubicBezTo>
                <a:cubicBezTo>
                  <a:pt x="3623113" y="4107333"/>
                  <a:pt x="3632170" y="4148094"/>
                  <a:pt x="3641229" y="4193385"/>
                </a:cubicBezTo>
                <a:cubicBezTo>
                  <a:pt x="3641229" y="4193385"/>
                  <a:pt x="3641229" y="4193385"/>
                  <a:pt x="4112233" y="4342845"/>
                </a:cubicBezTo>
                <a:cubicBezTo>
                  <a:pt x="4112233" y="4342845"/>
                  <a:pt x="4112233" y="4342845"/>
                  <a:pt x="4112233" y="4754990"/>
                </a:cubicBezTo>
                <a:cubicBezTo>
                  <a:pt x="4112233" y="4754990"/>
                  <a:pt x="4112233" y="4754990"/>
                  <a:pt x="3650286" y="4899920"/>
                </a:cubicBezTo>
                <a:cubicBezTo>
                  <a:pt x="3645757" y="4945209"/>
                  <a:pt x="3641229" y="4985974"/>
                  <a:pt x="3627642" y="5026733"/>
                </a:cubicBezTo>
                <a:cubicBezTo>
                  <a:pt x="3627642" y="5026733"/>
                  <a:pt x="3627642" y="5026733"/>
                  <a:pt x="3985423" y="5416235"/>
                </a:cubicBezTo>
                <a:lnTo>
                  <a:pt x="3985185" y="5416649"/>
                </a:lnTo>
                <a:lnTo>
                  <a:pt x="4006043" y="5421192"/>
                </a:lnTo>
                <a:cubicBezTo>
                  <a:pt x="4044123" y="5429488"/>
                  <a:pt x="4087642" y="5438967"/>
                  <a:pt x="4137379" y="5449801"/>
                </a:cubicBezTo>
                <a:cubicBezTo>
                  <a:pt x="4164956" y="5418285"/>
                  <a:pt x="4192532" y="5386767"/>
                  <a:pt x="4224047" y="5359188"/>
                </a:cubicBezTo>
                <a:cubicBezTo>
                  <a:pt x="4224047" y="5359188"/>
                  <a:pt x="4224047" y="5359188"/>
                  <a:pt x="4137379" y="4953401"/>
                </a:cubicBezTo>
                <a:cubicBezTo>
                  <a:pt x="4137379" y="4953401"/>
                  <a:pt x="4137379" y="4953401"/>
                  <a:pt x="4444662" y="4772177"/>
                </a:cubicBezTo>
                <a:cubicBezTo>
                  <a:pt x="4444662" y="4772177"/>
                  <a:pt x="4444662" y="4772177"/>
                  <a:pt x="4744065" y="5044014"/>
                </a:cubicBezTo>
                <a:cubicBezTo>
                  <a:pt x="4783460" y="5032195"/>
                  <a:pt x="4826794" y="5020376"/>
                  <a:pt x="4866191" y="5008557"/>
                </a:cubicBezTo>
                <a:cubicBezTo>
                  <a:pt x="4866191" y="5008557"/>
                  <a:pt x="4866191" y="5008557"/>
                  <a:pt x="4992255" y="4614588"/>
                </a:cubicBezTo>
                <a:cubicBezTo>
                  <a:pt x="4992255" y="4614588"/>
                  <a:pt x="4992255" y="4614588"/>
                  <a:pt x="5287647" y="4614588"/>
                </a:cubicBezTo>
                <a:lnTo>
                  <a:pt x="5312268" y="4614588"/>
                </a:lnTo>
                <a:lnTo>
                  <a:pt x="5297533" y="4564125"/>
                </a:lnTo>
                <a:cubicBezTo>
                  <a:pt x="5287477" y="4529697"/>
                  <a:pt x="5276754" y="4492974"/>
                  <a:pt x="5265315" y="4453801"/>
                </a:cubicBezTo>
                <a:cubicBezTo>
                  <a:pt x="5215399" y="4442711"/>
                  <a:pt x="5159935" y="4409433"/>
                  <a:pt x="5110021" y="4392794"/>
                </a:cubicBezTo>
                <a:cubicBezTo>
                  <a:pt x="5110021" y="4392794"/>
                  <a:pt x="5110021" y="4392794"/>
                  <a:pt x="4655227" y="4808778"/>
                </a:cubicBezTo>
                <a:cubicBezTo>
                  <a:pt x="4655227" y="4808778"/>
                  <a:pt x="4655227" y="4808778"/>
                  <a:pt x="4222621" y="4559184"/>
                </a:cubicBezTo>
                <a:cubicBezTo>
                  <a:pt x="4222621" y="4559184"/>
                  <a:pt x="4222621" y="4559184"/>
                  <a:pt x="4355733" y="3971262"/>
                </a:cubicBezTo>
                <a:cubicBezTo>
                  <a:pt x="4311363" y="3932438"/>
                  <a:pt x="4272539" y="3893611"/>
                  <a:pt x="4233715" y="3854787"/>
                </a:cubicBezTo>
                <a:close/>
                <a:moveTo>
                  <a:pt x="2056116" y="3716714"/>
                </a:moveTo>
                <a:cubicBezTo>
                  <a:pt x="1560233" y="3716714"/>
                  <a:pt x="1158241" y="4118706"/>
                  <a:pt x="1158241" y="4614589"/>
                </a:cubicBezTo>
                <a:cubicBezTo>
                  <a:pt x="1158241" y="5110472"/>
                  <a:pt x="1560233" y="5512464"/>
                  <a:pt x="2056116" y="5512464"/>
                </a:cubicBezTo>
                <a:cubicBezTo>
                  <a:pt x="2551999" y="5512464"/>
                  <a:pt x="2953991" y="5110472"/>
                  <a:pt x="2953991" y="4614589"/>
                </a:cubicBezTo>
                <a:cubicBezTo>
                  <a:pt x="2953991" y="4118706"/>
                  <a:pt x="2551999" y="3716714"/>
                  <a:pt x="2056116" y="3716714"/>
                </a:cubicBezTo>
                <a:close/>
                <a:moveTo>
                  <a:pt x="5653551" y="1440708"/>
                </a:moveTo>
                <a:cubicBezTo>
                  <a:pt x="5046275" y="1440708"/>
                  <a:pt x="4553981" y="1933003"/>
                  <a:pt x="4553981" y="2540276"/>
                </a:cubicBezTo>
                <a:cubicBezTo>
                  <a:pt x="4553981" y="3147552"/>
                  <a:pt x="5046275" y="3639846"/>
                  <a:pt x="5653551" y="3639846"/>
                </a:cubicBezTo>
                <a:cubicBezTo>
                  <a:pt x="6260825" y="3639846"/>
                  <a:pt x="6753120" y="3147552"/>
                  <a:pt x="6753120" y="2540276"/>
                </a:cubicBezTo>
                <a:cubicBezTo>
                  <a:pt x="6753120" y="1933003"/>
                  <a:pt x="6260825" y="1440708"/>
                  <a:pt x="5653551" y="1440708"/>
                </a:cubicBezTo>
                <a:close/>
                <a:moveTo>
                  <a:pt x="5392878" y="0"/>
                </a:moveTo>
                <a:cubicBezTo>
                  <a:pt x="5392878" y="0"/>
                  <a:pt x="5392878" y="0"/>
                  <a:pt x="5897587" y="0"/>
                </a:cubicBezTo>
                <a:cubicBezTo>
                  <a:pt x="5897587" y="0"/>
                  <a:pt x="5897587" y="0"/>
                  <a:pt x="6069521" y="543552"/>
                </a:cubicBezTo>
                <a:cubicBezTo>
                  <a:pt x="6124983" y="554647"/>
                  <a:pt x="6180445" y="571285"/>
                  <a:pt x="6235906" y="587925"/>
                </a:cubicBezTo>
                <a:cubicBezTo>
                  <a:pt x="6235906" y="587925"/>
                  <a:pt x="6235906" y="587925"/>
                  <a:pt x="6690699" y="171939"/>
                </a:cubicBezTo>
                <a:cubicBezTo>
                  <a:pt x="6690699" y="171939"/>
                  <a:pt x="6690699" y="171939"/>
                  <a:pt x="7123305" y="421532"/>
                </a:cubicBezTo>
                <a:cubicBezTo>
                  <a:pt x="7123305" y="421532"/>
                  <a:pt x="7123305" y="421532"/>
                  <a:pt x="6990195" y="1009457"/>
                </a:cubicBezTo>
                <a:cubicBezTo>
                  <a:pt x="7034566" y="1042735"/>
                  <a:pt x="7073387" y="1081559"/>
                  <a:pt x="7112211" y="1120385"/>
                </a:cubicBezTo>
                <a:cubicBezTo>
                  <a:pt x="7112211" y="1120385"/>
                  <a:pt x="7112211" y="1120385"/>
                  <a:pt x="7711207" y="987269"/>
                </a:cubicBezTo>
                <a:cubicBezTo>
                  <a:pt x="7711207" y="987269"/>
                  <a:pt x="7711207" y="987269"/>
                  <a:pt x="7960789" y="1425439"/>
                </a:cubicBezTo>
                <a:cubicBezTo>
                  <a:pt x="7960789" y="1425439"/>
                  <a:pt x="7960789" y="1425439"/>
                  <a:pt x="7550367" y="1863609"/>
                </a:cubicBezTo>
                <a:cubicBezTo>
                  <a:pt x="7572551" y="1919074"/>
                  <a:pt x="7583641" y="1968991"/>
                  <a:pt x="7594735" y="2024457"/>
                </a:cubicBezTo>
                <a:cubicBezTo>
                  <a:pt x="7594735" y="2024457"/>
                  <a:pt x="7594735" y="2024457"/>
                  <a:pt x="8171544" y="2207490"/>
                </a:cubicBezTo>
                <a:cubicBezTo>
                  <a:pt x="8171544" y="2207490"/>
                  <a:pt x="8171544" y="2207490"/>
                  <a:pt x="8171544" y="2712217"/>
                </a:cubicBezTo>
                <a:cubicBezTo>
                  <a:pt x="8171544" y="2712217"/>
                  <a:pt x="8171544" y="2712217"/>
                  <a:pt x="7605827" y="2889703"/>
                </a:cubicBezTo>
                <a:cubicBezTo>
                  <a:pt x="7600280" y="2945166"/>
                  <a:pt x="7594735" y="2995088"/>
                  <a:pt x="7578096" y="3045004"/>
                </a:cubicBezTo>
                <a:cubicBezTo>
                  <a:pt x="7578096" y="3045004"/>
                  <a:pt x="7578096" y="3045004"/>
                  <a:pt x="8016247" y="3522000"/>
                </a:cubicBezTo>
                <a:cubicBezTo>
                  <a:pt x="8016247" y="3522000"/>
                  <a:pt x="8016247" y="3522000"/>
                  <a:pt x="7766669" y="3954622"/>
                </a:cubicBezTo>
                <a:cubicBezTo>
                  <a:pt x="7766669" y="3954622"/>
                  <a:pt x="7766669" y="3954622"/>
                  <a:pt x="7151037" y="3815961"/>
                </a:cubicBezTo>
                <a:cubicBezTo>
                  <a:pt x="7117761" y="3849240"/>
                  <a:pt x="7084482" y="3888065"/>
                  <a:pt x="7045657" y="3926889"/>
                </a:cubicBezTo>
                <a:cubicBezTo>
                  <a:pt x="7045657" y="3926889"/>
                  <a:pt x="7045657" y="3926889"/>
                  <a:pt x="7189861" y="4553639"/>
                </a:cubicBezTo>
                <a:cubicBezTo>
                  <a:pt x="7189861" y="4553639"/>
                  <a:pt x="7189861" y="4553639"/>
                  <a:pt x="6751709" y="4808778"/>
                </a:cubicBezTo>
                <a:cubicBezTo>
                  <a:pt x="6751709" y="4808778"/>
                  <a:pt x="6751709" y="4808778"/>
                  <a:pt x="6291369" y="4387245"/>
                </a:cubicBezTo>
                <a:cubicBezTo>
                  <a:pt x="6241453" y="4403884"/>
                  <a:pt x="6197083" y="4431618"/>
                  <a:pt x="6147167" y="4442711"/>
                </a:cubicBezTo>
                <a:cubicBezTo>
                  <a:pt x="6147167" y="4442711"/>
                  <a:pt x="6147167" y="4442711"/>
                  <a:pt x="6043047" y="4784835"/>
                </a:cubicBezTo>
                <a:lnTo>
                  <a:pt x="6036244" y="4807187"/>
                </a:lnTo>
                <a:lnTo>
                  <a:pt x="6043739" y="4811511"/>
                </a:lnTo>
                <a:cubicBezTo>
                  <a:pt x="6086951" y="4836442"/>
                  <a:pt x="6144567" y="4869684"/>
                  <a:pt x="6221388" y="4914005"/>
                </a:cubicBezTo>
                <a:cubicBezTo>
                  <a:pt x="6221388" y="4914005"/>
                  <a:pt x="6221388" y="4914005"/>
                  <a:pt x="6126839" y="5331611"/>
                </a:cubicBezTo>
                <a:cubicBezTo>
                  <a:pt x="6158355" y="5355249"/>
                  <a:pt x="6185931" y="5382826"/>
                  <a:pt x="6213507" y="5410404"/>
                </a:cubicBezTo>
                <a:cubicBezTo>
                  <a:pt x="6213507" y="5410404"/>
                  <a:pt x="6213507" y="5410404"/>
                  <a:pt x="6638977" y="5315852"/>
                </a:cubicBezTo>
                <a:cubicBezTo>
                  <a:pt x="6638977" y="5315852"/>
                  <a:pt x="6638977" y="5315852"/>
                  <a:pt x="6816257" y="5627087"/>
                </a:cubicBezTo>
                <a:cubicBezTo>
                  <a:pt x="6816257" y="5627087"/>
                  <a:pt x="6816257" y="5627087"/>
                  <a:pt x="6524732" y="5938322"/>
                </a:cubicBezTo>
                <a:cubicBezTo>
                  <a:pt x="6540490" y="5977718"/>
                  <a:pt x="6548367" y="6013175"/>
                  <a:pt x="6556247" y="6052572"/>
                </a:cubicBezTo>
                <a:cubicBezTo>
                  <a:pt x="6556247" y="6052572"/>
                  <a:pt x="6556247" y="6052572"/>
                  <a:pt x="6965958" y="6182582"/>
                </a:cubicBezTo>
                <a:cubicBezTo>
                  <a:pt x="6965958" y="6182582"/>
                  <a:pt x="6965958" y="6182582"/>
                  <a:pt x="6965958" y="6541093"/>
                </a:cubicBezTo>
                <a:cubicBezTo>
                  <a:pt x="6965958" y="6541093"/>
                  <a:pt x="6965958" y="6541093"/>
                  <a:pt x="6564127" y="6667162"/>
                </a:cubicBezTo>
                <a:cubicBezTo>
                  <a:pt x="6560186" y="6706557"/>
                  <a:pt x="6556247" y="6742017"/>
                  <a:pt x="6544429" y="6777473"/>
                </a:cubicBezTo>
                <a:cubicBezTo>
                  <a:pt x="6544429" y="6777473"/>
                  <a:pt x="6544429" y="6777473"/>
                  <a:pt x="6855650" y="7116287"/>
                </a:cubicBezTo>
                <a:cubicBezTo>
                  <a:pt x="6855650" y="7116287"/>
                  <a:pt x="6855650" y="7116287"/>
                  <a:pt x="6678373" y="7423580"/>
                </a:cubicBezTo>
                <a:cubicBezTo>
                  <a:pt x="6678373" y="7423580"/>
                  <a:pt x="6678373" y="7423580"/>
                  <a:pt x="6241086" y="7325089"/>
                </a:cubicBezTo>
                <a:cubicBezTo>
                  <a:pt x="6217449" y="7348727"/>
                  <a:pt x="6193811" y="7376306"/>
                  <a:pt x="6166235" y="7403882"/>
                </a:cubicBezTo>
                <a:cubicBezTo>
                  <a:pt x="6166235" y="7403882"/>
                  <a:pt x="6166235" y="7403882"/>
                  <a:pt x="6268663" y="7849066"/>
                </a:cubicBezTo>
                <a:cubicBezTo>
                  <a:pt x="6268663" y="7849066"/>
                  <a:pt x="6268663" y="7849066"/>
                  <a:pt x="5957441" y="8030292"/>
                </a:cubicBezTo>
                <a:cubicBezTo>
                  <a:pt x="5957441" y="8030292"/>
                  <a:pt x="5957441" y="8030292"/>
                  <a:pt x="5630458" y="7730875"/>
                </a:cubicBezTo>
                <a:cubicBezTo>
                  <a:pt x="5595003" y="7742694"/>
                  <a:pt x="5563486" y="7762393"/>
                  <a:pt x="5528030" y="7770273"/>
                </a:cubicBezTo>
                <a:cubicBezTo>
                  <a:pt x="5528030" y="7770273"/>
                  <a:pt x="5528030" y="7770273"/>
                  <a:pt x="5390147" y="8223335"/>
                </a:cubicBezTo>
                <a:cubicBezTo>
                  <a:pt x="5390147" y="8223335"/>
                  <a:pt x="5390147" y="8223335"/>
                  <a:pt x="5031650" y="8223335"/>
                </a:cubicBezTo>
                <a:cubicBezTo>
                  <a:pt x="5031650" y="8223335"/>
                  <a:pt x="5031650" y="8223335"/>
                  <a:pt x="4901645" y="7778151"/>
                </a:cubicBezTo>
                <a:cubicBezTo>
                  <a:pt x="4866191" y="7770273"/>
                  <a:pt x="4826794" y="7746636"/>
                  <a:pt x="4791339" y="7734817"/>
                </a:cubicBezTo>
                <a:cubicBezTo>
                  <a:pt x="4791339" y="7734817"/>
                  <a:pt x="4791339" y="7734817"/>
                  <a:pt x="4468297" y="8030292"/>
                </a:cubicBezTo>
                <a:cubicBezTo>
                  <a:pt x="4468297" y="8030292"/>
                  <a:pt x="4468297" y="8030292"/>
                  <a:pt x="4161014" y="7853005"/>
                </a:cubicBezTo>
                <a:cubicBezTo>
                  <a:pt x="4161014" y="7853005"/>
                  <a:pt x="4161014" y="7853005"/>
                  <a:pt x="4255565" y="7435399"/>
                </a:cubicBezTo>
                <a:cubicBezTo>
                  <a:pt x="4224047" y="7407823"/>
                  <a:pt x="4196471" y="7380244"/>
                  <a:pt x="4168894" y="7352668"/>
                </a:cubicBezTo>
                <a:cubicBezTo>
                  <a:pt x="4168894" y="7352668"/>
                  <a:pt x="4168894" y="7352668"/>
                  <a:pt x="3743426" y="7447218"/>
                </a:cubicBezTo>
                <a:cubicBezTo>
                  <a:pt x="3743426" y="7447218"/>
                  <a:pt x="3743426" y="7447218"/>
                  <a:pt x="3562207" y="7139923"/>
                </a:cubicBezTo>
                <a:cubicBezTo>
                  <a:pt x="3562207" y="7139923"/>
                  <a:pt x="3562207" y="7139923"/>
                  <a:pt x="3849793" y="6824748"/>
                </a:cubicBezTo>
                <a:cubicBezTo>
                  <a:pt x="3837973" y="6789292"/>
                  <a:pt x="3822216" y="6749895"/>
                  <a:pt x="3814337" y="6714438"/>
                </a:cubicBezTo>
                <a:cubicBezTo>
                  <a:pt x="3814337" y="6714438"/>
                  <a:pt x="3814337" y="6714438"/>
                  <a:pt x="3388867" y="6580489"/>
                </a:cubicBezTo>
                <a:cubicBezTo>
                  <a:pt x="3388867" y="6580489"/>
                  <a:pt x="3388867" y="6580489"/>
                  <a:pt x="3388867" y="6225919"/>
                </a:cubicBezTo>
                <a:cubicBezTo>
                  <a:pt x="3388867" y="6225919"/>
                  <a:pt x="3388867" y="6225919"/>
                  <a:pt x="3802520" y="6095909"/>
                </a:cubicBezTo>
                <a:cubicBezTo>
                  <a:pt x="3810397" y="6056513"/>
                  <a:pt x="3830097" y="6017114"/>
                  <a:pt x="3841912" y="5977718"/>
                </a:cubicBezTo>
                <a:cubicBezTo>
                  <a:pt x="3841912" y="5977718"/>
                  <a:pt x="3841912" y="5977718"/>
                  <a:pt x="3654532" y="5771855"/>
                </a:cubicBezTo>
                <a:lnTo>
                  <a:pt x="3619061" y="5732887"/>
                </a:lnTo>
                <a:lnTo>
                  <a:pt x="3569546" y="5721734"/>
                </a:lnTo>
                <a:cubicBezTo>
                  <a:pt x="3498852" y="5705812"/>
                  <a:pt x="3404594" y="5684581"/>
                  <a:pt x="3278918" y="5656275"/>
                </a:cubicBezTo>
                <a:cubicBezTo>
                  <a:pt x="3251746" y="5683449"/>
                  <a:pt x="3224571" y="5715152"/>
                  <a:pt x="3192869" y="5746855"/>
                </a:cubicBezTo>
                <a:cubicBezTo>
                  <a:pt x="3192869" y="5746855"/>
                  <a:pt x="3192869" y="5746855"/>
                  <a:pt x="3310620" y="6258640"/>
                </a:cubicBezTo>
                <a:cubicBezTo>
                  <a:pt x="3310620" y="6258640"/>
                  <a:pt x="3310620" y="6258640"/>
                  <a:pt x="2952839" y="6466977"/>
                </a:cubicBezTo>
                <a:cubicBezTo>
                  <a:pt x="2952839" y="6466977"/>
                  <a:pt x="2952839" y="6466977"/>
                  <a:pt x="2576939" y="6122768"/>
                </a:cubicBezTo>
                <a:cubicBezTo>
                  <a:pt x="2536180" y="6136354"/>
                  <a:pt x="2499948" y="6159001"/>
                  <a:pt x="2459188" y="6168060"/>
                </a:cubicBezTo>
                <a:cubicBezTo>
                  <a:pt x="2459188" y="6168060"/>
                  <a:pt x="2459188" y="6168060"/>
                  <a:pt x="2300677" y="6688901"/>
                </a:cubicBezTo>
                <a:cubicBezTo>
                  <a:pt x="2300677" y="6688901"/>
                  <a:pt x="2300677" y="6688901"/>
                  <a:pt x="1888547" y="6688901"/>
                </a:cubicBezTo>
                <a:cubicBezTo>
                  <a:pt x="1888547" y="6688901"/>
                  <a:pt x="1888547" y="6688901"/>
                  <a:pt x="1739094" y="6177115"/>
                </a:cubicBezTo>
                <a:cubicBezTo>
                  <a:pt x="1698335" y="6168060"/>
                  <a:pt x="1653046" y="6140886"/>
                  <a:pt x="1612286" y="6127298"/>
                </a:cubicBezTo>
                <a:cubicBezTo>
                  <a:pt x="1612286" y="6127298"/>
                  <a:pt x="1612286" y="6127298"/>
                  <a:pt x="1240916" y="6466977"/>
                </a:cubicBezTo>
                <a:cubicBezTo>
                  <a:pt x="1240916" y="6466977"/>
                  <a:pt x="1240916" y="6466977"/>
                  <a:pt x="887662" y="6263168"/>
                </a:cubicBezTo>
                <a:cubicBezTo>
                  <a:pt x="887662" y="6263168"/>
                  <a:pt x="887662" y="6263168"/>
                  <a:pt x="996357" y="5783089"/>
                </a:cubicBezTo>
                <a:cubicBezTo>
                  <a:pt x="960126" y="5751386"/>
                  <a:pt x="928423" y="5719681"/>
                  <a:pt x="896721" y="5687978"/>
                </a:cubicBezTo>
                <a:cubicBezTo>
                  <a:pt x="896721" y="5687978"/>
                  <a:pt x="896721" y="5687978"/>
                  <a:pt x="407602" y="5796675"/>
                </a:cubicBezTo>
                <a:cubicBezTo>
                  <a:pt x="407602" y="5796675"/>
                  <a:pt x="407602" y="5796675"/>
                  <a:pt x="199272" y="5443407"/>
                </a:cubicBezTo>
                <a:cubicBezTo>
                  <a:pt x="199272" y="5443407"/>
                  <a:pt x="199272" y="5443407"/>
                  <a:pt x="529881" y="5081082"/>
                </a:cubicBezTo>
                <a:cubicBezTo>
                  <a:pt x="516294" y="5040321"/>
                  <a:pt x="498178" y="4995030"/>
                  <a:pt x="489121" y="4954268"/>
                </a:cubicBezTo>
                <a:cubicBezTo>
                  <a:pt x="489121" y="4954268"/>
                  <a:pt x="489121" y="4954268"/>
                  <a:pt x="0" y="4800281"/>
                </a:cubicBezTo>
                <a:cubicBezTo>
                  <a:pt x="0" y="4800281"/>
                  <a:pt x="0" y="4800281"/>
                  <a:pt x="0" y="4392666"/>
                </a:cubicBezTo>
                <a:cubicBezTo>
                  <a:pt x="0" y="4392666"/>
                  <a:pt x="0" y="4392666"/>
                  <a:pt x="475536" y="4243206"/>
                </a:cubicBezTo>
                <a:cubicBezTo>
                  <a:pt x="484592" y="4197915"/>
                  <a:pt x="507238" y="4152622"/>
                  <a:pt x="520822" y="4107333"/>
                </a:cubicBezTo>
                <a:cubicBezTo>
                  <a:pt x="520822" y="4107333"/>
                  <a:pt x="520822" y="4107333"/>
                  <a:pt x="199272" y="3754067"/>
                </a:cubicBezTo>
                <a:cubicBezTo>
                  <a:pt x="199272" y="3754067"/>
                  <a:pt x="199272" y="3754067"/>
                  <a:pt x="403070" y="3400799"/>
                </a:cubicBezTo>
                <a:cubicBezTo>
                  <a:pt x="403070" y="3400799"/>
                  <a:pt x="403070" y="3400799"/>
                  <a:pt x="860491" y="3500439"/>
                </a:cubicBezTo>
                <a:cubicBezTo>
                  <a:pt x="892193" y="3464207"/>
                  <a:pt x="923896" y="3427973"/>
                  <a:pt x="960126" y="3396270"/>
                </a:cubicBezTo>
                <a:cubicBezTo>
                  <a:pt x="960126" y="3396270"/>
                  <a:pt x="960126" y="3396270"/>
                  <a:pt x="860491" y="2929775"/>
                </a:cubicBezTo>
                <a:cubicBezTo>
                  <a:pt x="860491" y="2929775"/>
                  <a:pt x="860491" y="2929775"/>
                  <a:pt x="1213745" y="2721439"/>
                </a:cubicBezTo>
                <a:cubicBezTo>
                  <a:pt x="1213745" y="2721439"/>
                  <a:pt x="1213745" y="2721439"/>
                  <a:pt x="1557939" y="3033944"/>
                </a:cubicBezTo>
                <a:cubicBezTo>
                  <a:pt x="1603228" y="3020357"/>
                  <a:pt x="1653046" y="3006770"/>
                  <a:pt x="1698335" y="2993183"/>
                </a:cubicBezTo>
                <a:cubicBezTo>
                  <a:pt x="1698335" y="2993183"/>
                  <a:pt x="1698335" y="2993183"/>
                  <a:pt x="1843259" y="2540275"/>
                </a:cubicBezTo>
                <a:cubicBezTo>
                  <a:pt x="1843259" y="2540275"/>
                  <a:pt x="1843259" y="2540275"/>
                  <a:pt x="2255388" y="2540275"/>
                </a:cubicBezTo>
                <a:cubicBezTo>
                  <a:pt x="2255388" y="2540275"/>
                  <a:pt x="2255388" y="2540275"/>
                  <a:pt x="2395783" y="2984124"/>
                </a:cubicBezTo>
                <a:cubicBezTo>
                  <a:pt x="2441073" y="2993183"/>
                  <a:pt x="2486363" y="3006770"/>
                  <a:pt x="2531650" y="3020357"/>
                </a:cubicBezTo>
                <a:cubicBezTo>
                  <a:pt x="2531650" y="3020357"/>
                  <a:pt x="2531650" y="3020357"/>
                  <a:pt x="2903020" y="2680676"/>
                </a:cubicBezTo>
                <a:cubicBezTo>
                  <a:pt x="2903020" y="2680676"/>
                  <a:pt x="2903020" y="2680676"/>
                  <a:pt x="3256273" y="2884486"/>
                </a:cubicBezTo>
                <a:cubicBezTo>
                  <a:pt x="3256273" y="2884486"/>
                  <a:pt x="3256273" y="2884486"/>
                  <a:pt x="3147580" y="3364567"/>
                </a:cubicBezTo>
                <a:cubicBezTo>
                  <a:pt x="3183812" y="3391741"/>
                  <a:pt x="3215512" y="3423444"/>
                  <a:pt x="3247214" y="3455147"/>
                </a:cubicBezTo>
                <a:cubicBezTo>
                  <a:pt x="3247214" y="3455147"/>
                  <a:pt x="3247214" y="3455147"/>
                  <a:pt x="3509568" y="3396844"/>
                </a:cubicBezTo>
                <a:lnTo>
                  <a:pt x="3527870" y="3392777"/>
                </a:lnTo>
                <a:lnTo>
                  <a:pt x="3550402" y="3368084"/>
                </a:lnTo>
                <a:cubicBezTo>
                  <a:pt x="3607337" y="3305686"/>
                  <a:pt x="3683250" y="3222489"/>
                  <a:pt x="3784469" y="3111561"/>
                </a:cubicBezTo>
                <a:cubicBezTo>
                  <a:pt x="3767831" y="3061642"/>
                  <a:pt x="3745645" y="3006178"/>
                  <a:pt x="3734554" y="2956260"/>
                </a:cubicBezTo>
                <a:cubicBezTo>
                  <a:pt x="3734554" y="2956260"/>
                  <a:pt x="3734554" y="2956260"/>
                  <a:pt x="3135559" y="2767681"/>
                </a:cubicBezTo>
                <a:cubicBezTo>
                  <a:pt x="3135559" y="2767681"/>
                  <a:pt x="3135559" y="2767681"/>
                  <a:pt x="3135559" y="2268502"/>
                </a:cubicBezTo>
                <a:cubicBezTo>
                  <a:pt x="3135559" y="2268502"/>
                  <a:pt x="3135559" y="2268502"/>
                  <a:pt x="3717917" y="2085469"/>
                </a:cubicBezTo>
                <a:cubicBezTo>
                  <a:pt x="3729007" y="2030004"/>
                  <a:pt x="3756740" y="1974537"/>
                  <a:pt x="3773375" y="1919074"/>
                </a:cubicBezTo>
                <a:cubicBezTo>
                  <a:pt x="3773375" y="1919074"/>
                  <a:pt x="3773375" y="1919074"/>
                  <a:pt x="3379595" y="1486452"/>
                </a:cubicBezTo>
                <a:cubicBezTo>
                  <a:pt x="3379595" y="1486452"/>
                  <a:pt x="3379595" y="1486452"/>
                  <a:pt x="3629174" y="1053828"/>
                </a:cubicBezTo>
                <a:cubicBezTo>
                  <a:pt x="3629174" y="1053828"/>
                  <a:pt x="3629174" y="1053828"/>
                  <a:pt x="4189347" y="1175850"/>
                </a:cubicBezTo>
                <a:cubicBezTo>
                  <a:pt x="4228170" y="1131479"/>
                  <a:pt x="4266993" y="1087106"/>
                  <a:pt x="4311363" y="1048280"/>
                </a:cubicBezTo>
                <a:cubicBezTo>
                  <a:pt x="4311363" y="1048280"/>
                  <a:pt x="4311363" y="1048280"/>
                  <a:pt x="4189347" y="476995"/>
                </a:cubicBezTo>
                <a:cubicBezTo>
                  <a:pt x="4189347" y="476995"/>
                  <a:pt x="4189347" y="476995"/>
                  <a:pt x="4621953" y="221860"/>
                </a:cubicBezTo>
                <a:cubicBezTo>
                  <a:pt x="4621953" y="221860"/>
                  <a:pt x="4621953" y="221860"/>
                  <a:pt x="5043466" y="604564"/>
                </a:cubicBezTo>
                <a:cubicBezTo>
                  <a:pt x="5098928" y="587925"/>
                  <a:pt x="5159935" y="571285"/>
                  <a:pt x="5215399" y="554647"/>
                </a:cubicBezTo>
                <a:cubicBezTo>
                  <a:pt x="5215399" y="554647"/>
                  <a:pt x="5215399" y="554647"/>
                  <a:pt x="5392878" y="0"/>
                </a:cubicBezTo>
                <a:close/>
              </a:path>
            </a:pathLst>
          </a:custGeom>
        </p:spPr>
        <p:txBody>
          <a:bodyPr rtlCol="0">
            <a:noAutofit/>
          </a:bodyPr>
          <a:lstStyle/>
          <a:p>
            <a:pPr lvl="0"/>
            <a:endParaRPr lang="en-US" noProof="0"/>
          </a:p>
        </p:txBody>
      </p:sp>
    </p:spTree>
    <p:extLst>
      <p:ext uri="{BB962C8B-B14F-4D97-AF65-F5344CB8AC3E}">
        <p14:creationId xmlns:p14="http://schemas.microsoft.com/office/powerpoint/2010/main" val="19589026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me__05">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xmlns="" id="{94D61D8D-1E73-4D36-BF29-20764292F083}"/>
              </a:ext>
            </a:extLst>
          </p:cNvPr>
          <p:cNvSpPr>
            <a:spLocks noGrp="1"/>
          </p:cNvSpPr>
          <p:nvPr>
            <p:ph type="pic" sz="quarter" idx="10"/>
          </p:nvPr>
        </p:nvSpPr>
        <p:spPr>
          <a:xfrm>
            <a:off x="3516087" y="0"/>
            <a:ext cx="5627915" cy="6858000"/>
          </a:xfrm>
          <a:prstGeom prst="rect">
            <a:avLst/>
          </a:prstGeom>
        </p:spPr>
        <p:txBody>
          <a:bodyPr rtlCol="0">
            <a:normAutofit/>
          </a:bodyPr>
          <a:lstStyle/>
          <a:p>
            <a:pPr lvl="0"/>
            <a:endParaRPr lang="en-US" noProof="0"/>
          </a:p>
        </p:txBody>
      </p:sp>
    </p:spTree>
    <p:extLst>
      <p:ext uri="{BB962C8B-B14F-4D97-AF65-F5344CB8AC3E}">
        <p14:creationId xmlns:p14="http://schemas.microsoft.com/office/powerpoint/2010/main" val="3203193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17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F887FA58-887C-4F32-B150-6C88F8569B6B}"/>
              </a:ext>
            </a:extLst>
          </p:cNvPr>
          <p:cNvSpPr>
            <a:spLocks noGrp="1"/>
          </p:cNvSpPr>
          <p:nvPr>
            <p:ph type="pic" sz="quarter" idx="10"/>
          </p:nvPr>
        </p:nvSpPr>
        <p:spPr>
          <a:xfrm>
            <a:off x="0" y="0"/>
            <a:ext cx="9144000" cy="6858000"/>
          </a:xfrm>
          <a:prstGeom prst="rect">
            <a:avLst/>
          </a:prstGeom>
          <a:noFill/>
        </p:spPr>
        <p:txBody>
          <a:bodyPr rtlCol="0">
            <a:normAutofit/>
          </a:bodyPr>
          <a:lstStyle/>
          <a:p>
            <a:pPr lvl="0"/>
            <a:endParaRPr lang="en-US" noProof="0"/>
          </a:p>
        </p:txBody>
      </p:sp>
      <p:sp>
        <p:nvSpPr>
          <p:cNvPr id="7" name="Picture Placeholder 6">
            <a:extLst>
              <a:ext uri="{FF2B5EF4-FFF2-40B4-BE49-F238E27FC236}">
                <a16:creationId xmlns:a16="http://schemas.microsoft.com/office/drawing/2014/main" xmlns="" id="{390C1641-C6B9-4FFD-BA32-74E2A67FD003}"/>
              </a:ext>
            </a:extLst>
          </p:cNvPr>
          <p:cNvSpPr>
            <a:spLocks noGrp="1"/>
          </p:cNvSpPr>
          <p:nvPr>
            <p:ph type="pic" sz="quarter" idx="11"/>
          </p:nvPr>
        </p:nvSpPr>
        <p:spPr>
          <a:xfrm>
            <a:off x="457208" y="2510971"/>
            <a:ext cx="1382487" cy="1843316"/>
          </a:xfrm>
          <a:prstGeom prst="ellipse">
            <a:avLst/>
          </a:prstGeom>
          <a:solidFill>
            <a:schemeClr val="bg1">
              <a:lumMod val="95000"/>
            </a:schemeClr>
          </a:solidFill>
        </p:spPr>
        <p:txBody>
          <a:bodyPr rtlCol="0">
            <a:normAutofit/>
          </a:bodyPr>
          <a:lstStyle>
            <a:lvl1pPr>
              <a:defRPr sz="1500"/>
            </a:lvl1pPr>
          </a:lstStyle>
          <a:p>
            <a:pPr lvl="0"/>
            <a:endParaRPr lang="en-US" noProof="0"/>
          </a:p>
        </p:txBody>
      </p:sp>
    </p:spTree>
    <p:extLst>
      <p:ext uri="{BB962C8B-B14F-4D97-AF65-F5344CB8AC3E}">
        <p14:creationId xmlns:p14="http://schemas.microsoft.com/office/powerpoint/2010/main" val="16877789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5172"/>
            <a:ext cx="2057400" cy="5850467"/>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5172"/>
            <a:ext cx="6019800" cy="585046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481637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18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A065C639-9FED-4FE4-B2CA-0445CB5E421A}"/>
              </a:ext>
            </a:extLst>
          </p:cNvPr>
          <p:cNvSpPr>
            <a:spLocks noGrp="1"/>
          </p:cNvSpPr>
          <p:nvPr>
            <p:ph type="pic" sz="quarter" idx="10"/>
          </p:nvPr>
        </p:nvSpPr>
        <p:spPr>
          <a:xfrm>
            <a:off x="0" y="2133600"/>
            <a:ext cx="9144000" cy="4724400"/>
          </a:xfrm>
          <a:prstGeom prst="rect">
            <a:avLst/>
          </a:prstGeom>
        </p:spPr>
        <p:txBody>
          <a:bodyPr rtlCol="0">
            <a:normAutofit/>
          </a:bodyPr>
          <a:lstStyle/>
          <a:p>
            <a:pPr lvl="0"/>
            <a:endParaRPr lang="en-US" noProof="0"/>
          </a:p>
        </p:txBody>
      </p:sp>
    </p:spTree>
    <p:extLst>
      <p:ext uri="{BB962C8B-B14F-4D97-AF65-F5344CB8AC3E}">
        <p14:creationId xmlns:p14="http://schemas.microsoft.com/office/powerpoint/2010/main" val="3543926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24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DE580D0-C24E-4BD9-8F28-8B8A53A3BB14}"/>
              </a:ext>
            </a:extLst>
          </p:cNvPr>
          <p:cNvSpPr/>
          <p:nvPr userDrawn="1"/>
        </p:nvSpPr>
        <p:spPr>
          <a:xfrm>
            <a:off x="-4763" y="0"/>
            <a:ext cx="4941888" cy="5470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14" name="Picture Placeholder 3">
            <a:extLst>
              <a:ext uri="{FF2B5EF4-FFF2-40B4-BE49-F238E27FC236}">
                <a16:creationId xmlns:a16="http://schemas.microsoft.com/office/drawing/2014/main" xmlns="" id="{6DA64CD9-C8B9-47FB-BD2A-330C520239B0}"/>
              </a:ext>
            </a:extLst>
          </p:cNvPr>
          <p:cNvSpPr>
            <a:spLocks noGrp="1"/>
          </p:cNvSpPr>
          <p:nvPr>
            <p:ph type="pic" sz="quarter" idx="12"/>
          </p:nvPr>
        </p:nvSpPr>
        <p:spPr>
          <a:xfrm>
            <a:off x="3416545" y="833990"/>
            <a:ext cx="3667988" cy="3002715"/>
          </a:xfrm>
          <a:prstGeom prst="rect">
            <a:avLst/>
          </a:prstGeom>
          <a:solidFill>
            <a:schemeClr val="bg1">
              <a:lumMod val="95000"/>
            </a:schemeClr>
          </a:solidFill>
          <a:effectLst>
            <a:outerShdw blurRad="889000" dist="952500" dir="5400000" sx="81000" sy="81000" algn="t" rotWithShape="0">
              <a:prstClr val="black">
                <a:alpha val="49000"/>
              </a:prstClr>
            </a:outerShdw>
          </a:effectLst>
        </p:spPr>
        <p:txBody>
          <a:bodyPr rtlCol="0">
            <a:normAutofit/>
          </a:bodyPr>
          <a:lstStyle/>
          <a:p>
            <a:pPr lvl="0"/>
            <a:endParaRPr lang="en-US" noProof="0"/>
          </a:p>
        </p:txBody>
      </p:sp>
      <p:sp>
        <p:nvSpPr>
          <p:cNvPr id="5" name="Picture Placeholder 3">
            <a:extLst>
              <a:ext uri="{FF2B5EF4-FFF2-40B4-BE49-F238E27FC236}">
                <a16:creationId xmlns:a16="http://schemas.microsoft.com/office/drawing/2014/main" xmlns="" id="{C5D6FE06-4B12-4B2D-ABEE-888ED65FE3E0}"/>
              </a:ext>
            </a:extLst>
          </p:cNvPr>
          <p:cNvSpPr>
            <a:spLocks noGrp="1"/>
          </p:cNvSpPr>
          <p:nvPr>
            <p:ph type="pic" sz="quarter" idx="11"/>
          </p:nvPr>
        </p:nvSpPr>
        <p:spPr>
          <a:xfrm>
            <a:off x="5525836" y="2918013"/>
            <a:ext cx="3117397" cy="2551986"/>
          </a:xfrm>
          <a:prstGeom prst="rect">
            <a:avLst/>
          </a:prstGeom>
          <a:solidFill>
            <a:schemeClr val="bg1">
              <a:lumMod val="95000"/>
            </a:schemeClr>
          </a:solidFill>
          <a:effectLst>
            <a:outerShdw blurRad="889000" dist="952500" dir="5400000" sx="81000" sy="81000" algn="t" rotWithShape="0">
              <a:prstClr val="black">
                <a:alpha val="49000"/>
              </a:prstClr>
            </a:outerShdw>
          </a:effectLst>
        </p:spPr>
        <p:txBody>
          <a:bodyPr rtlCol="0">
            <a:normAutofit/>
          </a:bodyPr>
          <a:lstStyle/>
          <a:p>
            <a:pPr lvl="0"/>
            <a:endParaRPr lang="en-US" noProof="0"/>
          </a:p>
        </p:txBody>
      </p:sp>
    </p:spTree>
    <p:extLst>
      <p:ext uri="{BB962C8B-B14F-4D97-AF65-F5344CB8AC3E}">
        <p14:creationId xmlns:p14="http://schemas.microsoft.com/office/powerpoint/2010/main" val="3060892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25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FC7660DA-CA01-4D21-94BB-A8410F1D46FB}"/>
              </a:ext>
            </a:extLst>
          </p:cNvPr>
          <p:cNvSpPr>
            <a:spLocks noGrp="1"/>
          </p:cNvSpPr>
          <p:nvPr>
            <p:ph type="pic" sz="quarter" idx="10"/>
          </p:nvPr>
        </p:nvSpPr>
        <p:spPr>
          <a:xfrm>
            <a:off x="555508" y="929630"/>
            <a:ext cx="4473055" cy="4775487"/>
          </a:xfrm>
          <a:custGeom>
            <a:avLst/>
            <a:gdLst>
              <a:gd name="connsiteX0" fmla="*/ 1582605 w 5964073"/>
              <a:gd name="connsiteY0" fmla="*/ 0 h 4775487"/>
              <a:gd name="connsiteX1" fmla="*/ 4372244 w 5964073"/>
              <a:gd name="connsiteY1" fmla="*/ 0 h 4775487"/>
              <a:gd name="connsiteX2" fmla="*/ 5964073 w 5964073"/>
              <a:gd name="connsiteY2" fmla="*/ 1591829 h 4775487"/>
              <a:gd name="connsiteX3" fmla="*/ 4372244 w 5964073"/>
              <a:gd name="connsiteY3" fmla="*/ 3183658 h 4775487"/>
              <a:gd name="connsiteX4" fmla="*/ 2789640 w 5964073"/>
              <a:gd name="connsiteY4" fmla="*/ 3183658 h 4775487"/>
              <a:gd name="connsiteX5" fmla="*/ 4381469 w 5964073"/>
              <a:gd name="connsiteY5" fmla="*/ 4775487 h 4775487"/>
              <a:gd name="connsiteX6" fmla="*/ 1591829 w 5964073"/>
              <a:gd name="connsiteY6" fmla="*/ 4775487 h 4775487"/>
              <a:gd name="connsiteX7" fmla="*/ 0 w 5964073"/>
              <a:gd name="connsiteY7" fmla="*/ 3183658 h 4775487"/>
              <a:gd name="connsiteX8" fmla="*/ 1591829 w 5964073"/>
              <a:gd name="connsiteY8" fmla="*/ 1591829 h 4775487"/>
              <a:gd name="connsiteX9" fmla="*/ 3174434 w 5964073"/>
              <a:gd name="connsiteY9" fmla="*/ 1591829 h 4775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64073" h="4775487">
                <a:moveTo>
                  <a:pt x="1582605" y="0"/>
                </a:moveTo>
                <a:lnTo>
                  <a:pt x="4372244" y="0"/>
                </a:lnTo>
                <a:lnTo>
                  <a:pt x="5964073" y="1591829"/>
                </a:lnTo>
                <a:lnTo>
                  <a:pt x="4372244" y="3183658"/>
                </a:lnTo>
                <a:lnTo>
                  <a:pt x="2789640" y="3183658"/>
                </a:lnTo>
                <a:lnTo>
                  <a:pt x="4381469" y="4775487"/>
                </a:lnTo>
                <a:lnTo>
                  <a:pt x="1591829" y="4775487"/>
                </a:lnTo>
                <a:lnTo>
                  <a:pt x="0" y="3183658"/>
                </a:lnTo>
                <a:lnTo>
                  <a:pt x="1591829" y="1591829"/>
                </a:lnTo>
                <a:lnTo>
                  <a:pt x="3174434" y="1591829"/>
                </a:lnTo>
                <a:close/>
              </a:path>
            </a:pathLst>
          </a:custGeom>
        </p:spPr>
        <p:txBody>
          <a:bodyPr rtlCol="0">
            <a:noAutofit/>
          </a:bodyPr>
          <a:lstStyle/>
          <a:p>
            <a:pPr lvl="0"/>
            <a:endParaRPr lang="en-US" noProof="0"/>
          </a:p>
        </p:txBody>
      </p:sp>
    </p:spTree>
    <p:extLst>
      <p:ext uri="{BB962C8B-B14F-4D97-AF65-F5344CB8AC3E}">
        <p14:creationId xmlns:p14="http://schemas.microsoft.com/office/powerpoint/2010/main" val="28014588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32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4CC83210-9734-467E-BEFB-3FBF2BEA99D6}"/>
              </a:ext>
            </a:extLst>
          </p:cNvPr>
          <p:cNvSpPr>
            <a:spLocks noGrp="1"/>
          </p:cNvSpPr>
          <p:nvPr>
            <p:ph type="pic" sz="quarter" idx="10"/>
          </p:nvPr>
        </p:nvSpPr>
        <p:spPr>
          <a:xfrm>
            <a:off x="1123871" y="-13647"/>
            <a:ext cx="6834949" cy="6871648"/>
          </a:xfrm>
          <a:custGeom>
            <a:avLst/>
            <a:gdLst>
              <a:gd name="connsiteX0" fmla="*/ 0 w 9113265"/>
              <a:gd name="connsiteY0" fmla="*/ 0 h 6871648"/>
              <a:gd name="connsiteX1" fmla="*/ 5677441 w 9113265"/>
              <a:gd name="connsiteY1" fmla="*/ 0 h 6871648"/>
              <a:gd name="connsiteX2" fmla="*/ 9113265 w 9113265"/>
              <a:gd name="connsiteY2" fmla="*/ 3435824 h 6871648"/>
              <a:gd name="connsiteX3" fmla="*/ 5677441 w 9113265"/>
              <a:gd name="connsiteY3" fmla="*/ 6871648 h 6871648"/>
              <a:gd name="connsiteX4" fmla="*/ 0 w 9113265"/>
              <a:gd name="connsiteY4" fmla="*/ 6871648 h 6871648"/>
              <a:gd name="connsiteX5" fmla="*/ 3435824 w 9113265"/>
              <a:gd name="connsiteY5" fmla="*/ 3435824 h 6871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3265" h="6871648">
                <a:moveTo>
                  <a:pt x="0" y="0"/>
                </a:moveTo>
                <a:lnTo>
                  <a:pt x="5677441" y="0"/>
                </a:lnTo>
                <a:lnTo>
                  <a:pt x="9113265" y="3435824"/>
                </a:lnTo>
                <a:lnTo>
                  <a:pt x="5677441" y="6871648"/>
                </a:lnTo>
                <a:lnTo>
                  <a:pt x="0" y="6871648"/>
                </a:lnTo>
                <a:lnTo>
                  <a:pt x="3435824" y="3435824"/>
                </a:lnTo>
                <a:close/>
              </a:path>
            </a:pathLst>
          </a:custGeom>
        </p:spPr>
        <p:txBody>
          <a:bodyPr rtlCol="0">
            <a:noAutofit/>
          </a:bodyPr>
          <a:lstStyle/>
          <a:p>
            <a:pPr lvl="0"/>
            <a:endParaRPr lang="en-US" noProof="0"/>
          </a:p>
        </p:txBody>
      </p:sp>
    </p:spTree>
    <p:extLst>
      <p:ext uri="{BB962C8B-B14F-4D97-AF65-F5344CB8AC3E}">
        <p14:creationId xmlns:p14="http://schemas.microsoft.com/office/powerpoint/2010/main" val="1573402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39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1FD27602-63FA-472D-A60A-8987D2E1AF78}"/>
              </a:ext>
            </a:extLst>
          </p:cNvPr>
          <p:cNvSpPr>
            <a:spLocks noGrp="1"/>
          </p:cNvSpPr>
          <p:nvPr>
            <p:ph type="pic" sz="quarter" idx="10"/>
          </p:nvPr>
        </p:nvSpPr>
        <p:spPr>
          <a:xfrm>
            <a:off x="4223659" y="0"/>
            <a:ext cx="4920343" cy="6858000"/>
          </a:xfrm>
          <a:prstGeom prst="rect">
            <a:avLst/>
          </a:prstGeom>
        </p:spPr>
        <p:txBody>
          <a:bodyPr rtlCol="0">
            <a:normAutofit/>
          </a:bodyPr>
          <a:lstStyle/>
          <a:p>
            <a:pPr lvl="0"/>
            <a:endParaRPr lang="en-US" noProof="0"/>
          </a:p>
        </p:txBody>
      </p:sp>
      <p:sp>
        <p:nvSpPr>
          <p:cNvPr id="5" name="Picture Placeholder 3">
            <a:extLst>
              <a:ext uri="{FF2B5EF4-FFF2-40B4-BE49-F238E27FC236}">
                <a16:creationId xmlns:a16="http://schemas.microsoft.com/office/drawing/2014/main" xmlns="" id="{E96B097F-7FC5-4399-9D1B-FB7C7EB569E7}"/>
              </a:ext>
            </a:extLst>
          </p:cNvPr>
          <p:cNvSpPr>
            <a:spLocks noGrp="1"/>
          </p:cNvSpPr>
          <p:nvPr>
            <p:ph type="pic" sz="quarter" idx="11"/>
          </p:nvPr>
        </p:nvSpPr>
        <p:spPr>
          <a:xfrm>
            <a:off x="5385707" y="1367976"/>
            <a:ext cx="2596242" cy="2144485"/>
          </a:xfrm>
          <a:prstGeom prst="rect">
            <a:avLst/>
          </a:prstGeom>
        </p:spPr>
        <p:txBody>
          <a:bodyPr rtlCol="0">
            <a:normAutofit/>
          </a:bodyPr>
          <a:lstStyle/>
          <a:p>
            <a:pPr lvl="0"/>
            <a:endParaRPr lang="en-US" noProof="0"/>
          </a:p>
        </p:txBody>
      </p:sp>
      <p:sp>
        <p:nvSpPr>
          <p:cNvPr id="6" name="Picture Placeholder 3">
            <a:extLst>
              <a:ext uri="{FF2B5EF4-FFF2-40B4-BE49-F238E27FC236}">
                <a16:creationId xmlns:a16="http://schemas.microsoft.com/office/drawing/2014/main" xmlns="" id="{CDEC8BB5-A9B8-4138-9D38-12BB972DF21D}"/>
              </a:ext>
            </a:extLst>
          </p:cNvPr>
          <p:cNvSpPr>
            <a:spLocks noGrp="1"/>
          </p:cNvSpPr>
          <p:nvPr>
            <p:ph type="pic" sz="quarter" idx="12"/>
          </p:nvPr>
        </p:nvSpPr>
        <p:spPr>
          <a:xfrm>
            <a:off x="4038602" y="2124437"/>
            <a:ext cx="2031857" cy="1678306"/>
          </a:xfrm>
          <a:prstGeom prst="rect">
            <a:avLst/>
          </a:prstGeom>
        </p:spPr>
        <p:txBody>
          <a:bodyPr rtlCol="0">
            <a:normAutofit/>
          </a:bodyPr>
          <a:lstStyle/>
          <a:p>
            <a:pPr lvl="0"/>
            <a:endParaRPr lang="en-US" noProof="0"/>
          </a:p>
        </p:txBody>
      </p:sp>
    </p:spTree>
    <p:extLst>
      <p:ext uri="{BB962C8B-B14F-4D97-AF65-F5344CB8AC3E}">
        <p14:creationId xmlns:p14="http://schemas.microsoft.com/office/powerpoint/2010/main" val="1667653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userDrawn="1">
  <p:cSld name="1_自定义版式">
    <p:bg>
      <p:bgPr>
        <a:solidFill>
          <a:srgbClr val="0070C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484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ver Page">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pic>
        <p:nvPicPr>
          <p:cNvPr id="28" name="HSBC Private Bank" descr="HSBC Private Bank_RGB" hidden="1"/>
          <p:cNvPicPr>
            <a:picLocks noChangeAspect="1" noChangeArrowheads="1"/>
          </p:cNvPicPr>
          <p:nvPr userDrawn="1">
            <p:custDataLst>
              <p:tags r:id="rId1"/>
            </p:custDataLst>
          </p:nvPr>
        </p:nvPicPr>
        <p:blipFill>
          <a:blip r:embed="rId16" cstate="print">
            <a:extLst>
              <a:ext uri="{28A0092B-C50C-407E-A947-70E740481C1C}">
                <a14:useLocalDpi xmlns:a14="http://schemas.microsoft.com/office/drawing/2010/main"/>
              </a:ext>
            </a:extLst>
          </a:blip>
          <a:srcRect/>
          <a:stretch>
            <a:fillRect/>
          </a:stretch>
        </p:blipFill>
        <p:spPr bwMode="auto">
          <a:xfrm>
            <a:off x="7100984" y="5758111"/>
            <a:ext cx="1501906" cy="618442"/>
          </a:xfrm>
          <a:prstGeom prst="rect">
            <a:avLst/>
          </a:prstGeom>
          <a:noFill/>
          <a:extLst>
            <a:ext uri="{909E8E84-426E-40DD-AFC4-6F175D3DCCD1}">
              <a14:hiddenFill xmlns:a14="http://schemas.microsoft.com/office/drawing/2010/main">
                <a:solidFill>
                  <a:srgbClr val="FFFFFF"/>
                </a:solidFill>
              </a14:hiddenFill>
            </a:ext>
          </a:extLst>
        </p:spPr>
      </p:pic>
      <p:pic>
        <p:nvPicPr>
          <p:cNvPr id="30" name="HSBC Premier" descr="HSBC Premier_RGB" hidden="1"/>
          <p:cNvPicPr>
            <a:picLocks noChangeAspect="1" noChangeArrowheads="1"/>
          </p:cNvPicPr>
          <p:nvPr userDrawn="1">
            <p:custDataLst>
              <p:tags r:id="rId2"/>
            </p:custDataLst>
          </p:nvPr>
        </p:nvPicPr>
        <p:blipFill>
          <a:blip r:embed="rId17" cstate="print">
            <a:extLst>
              <a:ext uri="{28A0092B-C50C-407E-A947-70E740481C1C}">
                <a14:useLocalDpi xmlns:a14="http://schemas.microsoft.com/office/drawing/2010/main"/>
              </a:ext>
            </a:extLst>
          </a:blip>
          <a:srcRect/>
          <a:stretch>
            <a:fillRect/>
          </a:stretch>
        </p:blipFill>
        <p:spPr bwMode="auto">
          <a:xfrm>
            <a:off x="7103782" y="5758111"/>
            <a:ext cx="1499106" cy="616940"/>
          </a:xfrm>
          <a:prstGeom prst="rect">
            <a:avLst/>
          </a:prstGeom>
          <a:noFill/>
          <a:extLst>
            <a:ext uri="{909E8E84-426E-40DD-AFC4-6F175D3DCCD1}">
              <a14:hiddenFill xmlns:a14="http://schemas.microsoft.com/office/drawing/2010/main">
                <a:solidFill>
                  <a:srgbClr val="FFFFFF"/>
                </a:solidFill>
              </a14:hiddenFill>
            </a:ext>
          </a:extLst>
        </p:spPr>
      </p:pic>
      <p:pic>
        <p:nvPicPr>
          <p:cNvPr id="31" name="HSBC Master Brand (Trad Chinese)" descr="Trad_Hex_RGB" hidden="1"/>
          <p:cNvPicPr>
            <a:picLocks noChangeAspect="1" noChangeArrowheads="1"/>
          </p:cNvPicPr>
          <p:nvPr userDrawn="1">
            <p:custDataLst>
              <p:tags r:id="rId3"/>
            </p:custDataLst>
          </p:nvPr>
        </p:nvPicPr>
        <p:blipFill>
          <a:blip r:embed="rId18" cstate="print">
            <a:extLst>
              <a:ext uri="{28A0092B-C50C-407E-A947-70E740481C1C}">
                <a14:useLocalDpi xmlns:a14="http://schemas.microsoft.com/office/drawing/2010/main"/>
              </a:ext>
            </a:extLst>
          </a:blip>
          <a:stretch>
            <a:fillRect/>
          </a:stretch>
        </p:blipFill>
        <p:spPr bwMode="auto">
          <a:xfrm>
            <a:off x="7103116" y="5758117"/>
            <a:ext cx="1499773" cy="285573"/>
          </a:xfrm>
          <a:prstGeom prst="rect">
            <a:avLst/>
          </a:prstGeom>
          <a:noFill/>
          <a:extLst>
            <a:ext uri="{909E8E84-426E-40DD-AFC4-6F175D3DCCD1}">
              <a14:hiddenFill xmlns:a14="http://schemas.microsoft.com/office/drawing/2010/main">
                <a:solidFill>
                  <a:srgbClr val="FFFFFF"/>
                </a:solidFill>
              </a14:hiddenFill>
            </a:ext>
          </a:extLst>
        </p:spPr>
      </p:pic>
      <p:pic>
        <p:nvPicPr>
          <p:cNvPr id="32" name="HSBC Master Brand (Sim Chinese)" descr="Sim_Hex_RGB" hidden="1"/>
          <p:cNvPicPr>
            <a:picLocks noChangeAspect="1" noChangeArrowheads="1"/>
          </p:cNvPicPr>
          <p:nvPr userDrawn="1">
            <p:custDataLst>
              <p:tags r:id="rId4"/>
            </p:custDataLst>
          </p:nvPr>
        </p:nvPicPr>
        <p:blipFill>
          <a:blip r:embed="rId19" cstate="print">
            <a:extLst>
              <a:ext uri="{28A0092B-C50C-407E-A947-70E740481C1C}">
                <a14:useLocalDpi xmlns:a14="http://schemas.microsoft.com/office/drawing/2010/main"/>
              </a:ext>
            </a:extLst>
          </a:blip>
          <a:srcRect/>
          <a:stretch>
            <a:fillRect/>
          </a:stretch>
        </p:blipFill>
        <p:spPr bwMode="gray">
          <a:xfrm>
            <a:off x="7106585" y="5753612"/>
            <a:ext cx="1496307" cy="288206"/>
          </a:xfrm>
          <a:prstGeom prst="rect">
            <a:avLst/>
          </a:prstGeom>
          <a:noFill/>
          <a:extLst>
            <a:ext uri="{909E8E84-426E-40DD-AFC4-6F175D3DCCD1}">
              <a14:hiddenFill xmlns:a14="http://schemas.microsoft.com/office/drawing/2010/main">
                <a:solidFill>
                  <a:srgbClr val="FFFFFF"/>
                </a:solidFill>
              </a14:hiddenFill>
            </a:ext>
          </a:extLst>
        </p:spPr>
      </p:pic>
      <p:pic>
        <p:nvPicPr>
          <p:cNvPr id="34" name="HSBC Insurance" descr="H:\Production\Logo\HSBC LOGO\HSBC Insurance_RGB.emf" hidden="1"/>
          <p:cNvPicPr>
            <a:picLocks noChangeAspect="1" noChangeArrowheads="1"/>
          </p:cNvPicPr>
          <p:nvPr userDrawn="1">
            <p:custDataLst>
              <p:tags r:id="rId5"/>
            </p:custDataLst>
          </p:nvPr>
        </p:nvPicPr>
        <p:blipFill>
          <a:blip r:embed="rId20" cstate="print">
            <a:extLst>
              <a:ext uri="{28A0092B-C50C-407E-A947-70E740481C1C}">
                <a14:useLocalDpi xmlns:a14="http://schemas.microsoft.com/office/drawing/2010/main"/>
              </a:ext>
            </a:extLst>
          </a:blip>
          <a:srcRect/>
          <a:stretch>
            <a:fillRect/>
          </a:stretch>
        </p:blipFill>
        <p:spPr bwMode="auto">
          <a:xfrm>
            <a:off x="7103280" y="5758117"/>
            <a:ext cx="1499610" cy="617373"/>
          </a:xfrm>
          <a:prstGeom prst="rect">
            <a:avLst/>
          </a:prstGeom>
          <a:noFill/>
          <a:extLst>
            <a:ext uri="{909E8E84-426E-40DD-AFC4-6F175D3DCCD1}">
              <a14:hiddenFill xmlns:a14="http://schemas.microsoft.com/office/drawing/2010/main">
                <a:solidFill>
                  <a:srgbClr val="FFFFFF"/>
                </a:solidFill>
              </a14:hiddenFill>
            </a:ext>
          </a:extLst>
        </p:spPr>
      </p:pic>
      <p:pic>
        <p:nvPicPr>
          <p:cNvPr id="35" name="HSBC GBM (Trad Chinese)" descr="T:\PresFormat\Logos\HSBC GBM_Trad_Chi.emf" hidden="1"/>
          <p:cNvPicPr>
            <a:picLocks noChangeAspect="1" noChangeArrowheads="1"/>
          </p:cNvPicPr>
          <p:nvPr userDrawn="1">
            <p:custDataLst>
              <p:tags r:id="rId6"/>
            </p:custDataLst>
          </p:nvPr>
        </p:nvPicPr>
        <p:blipFill>
          <a:blip r:embed="rId21" cstate="print">
            <a:extLst>
              <a:ext uri="{28A0092B-C50C-407E-A947-70E740481C1C}">
                <a14:useLocalDpi xmlns:a14="http://schemas.microsoft.com/office/drawing/2010/main"/>
              </a:ext>
            </a:extLst>
          </a:blip>
          <a:srcRect/>
          <a:stretch>
            <a:fillRect/>
          </a:stretch>
        </p:blipFill>
        <p:spPr bwMode="auto">
          <a:xfrm>
            <a:off x="7103116" y="5753036"/>
            <a:ext cx="1499773" cy="561365"/>
          </a:xfrm>
          <a:prstGeom prst="rect">
            <a:avLst/>
          </a:prstGeom>
          <a:noFill/>
          <a:extLst>
            <a:ext uri="{909E8E84-426E-40DD-AFC4-6F175D3DCCD1}">
              <a14:hiddenFill xmlns:a14="http://schemas.microsoft.com/office/drawing/2010/main">
                <a:solidFill>
                  <a:srgbClr val="FFFFFF"/>
                </a:solidFill>
              </a14:hiddenFill>
            </a:ext>
          </a:extLst>
        </p:spPr>
      </p:pic>
      <p:pic>
        <p:nvPicPr>
          <p:cNvPr id="36" name="HSBC GBM (Sim Chinese)" descr="T:\PresFormat\Logos\HSBC GBM_Sim_Chi.emf" hidden="1"/>
          <p:cNvPicPr>
            <a:picLocks noChangeAspect="1" noChangeArrowheads="1"/>
          </p:cNvPicPr>
          <p:nvPr userDrawn="1">
            <p:custDataLst>
              <p:tags r:id="rId7"/>
            </p:custDataLst>
          </p:nvPr>
        </p:nvPicPr>
        <p:blipFill>
          <a:blip r:embed="rId22" cstate="print">
            <a:extLst>
              <a:ext uri="{28A0092B-C50C-407E-A947-70E740481C1C}">
                <a14:useLocalDpi xmlns:a14="http://schemas.microsoft.com/office/drawing/2010/main"/>
              </a:ext>
            </a:extLst>
          </a:blip>
          <a:srcRect/>
          <a:stretch>
            <a:fillRect/>
          </a:stretch>
        </p:blipFill>
        <p:spPr bwMode="auto">
          <a:xfrm>
            <a:off x="7103116" y="5753036"/>
            <a:ext cx="1499773" cy="569771"/>
          </a:xfrm>
          <a:prstGeom prst="rect">
            <a:avLst/>
          </a:prstGeom>
          <a:noFill/>
          <a:extLst>
            <a:ext uri="{909E8E84-426E-40DD-AFC4-6F175D3DCCD1}">
              <a14:hiddenFill xmlns:a14="http://schemas.microsoft.com/office/drawing/2010/main">
                <a:solidFill>
                  <a:srgbClr val="FFFFFF"/>
                </a:solidFill>
              </a14:hiddenFill>
            </a:ext>
          </a:extLst>
        </p:spPr>
      </p:pic>
      <p:pic>
        <p:nvPicPr>
          <p:cNvPr id="37" name="HSBC GBM" descr="HSBC GBM_Black_CMYK" hidden="1"/>
          <p:cNvPicPr>
            <a:picLocks noChangeAspect="1" noChangeArrowheads="1"/>
          </p:cNvPicPr>
          <p:nvPr userDrawn="1">
            <p:custDataLst>
              <p:tags r:id="rId8"/>
            </p:custDataLst>
          </p:nvPr>
        </p:nvPicPr>
        <p:blipFill>
          <a:blip r:embed="rId23" cstate="print">
            <a:extLst>
              <a:ext uri="{28A0092B-C50C-407E-A947-70E740481C1C}">
                <a14:useLocalDpi xmlns:a14="http://schemas.microsoft.com/office/drawing/2010/main"/>
              </a:ext>
            </a:extLst>
          </a:blip>
          <a:srcRect/>
          <a:stretch>
            <a:fillRect/>
          </a:stretch>
        </p:blipFill>
        <p:spPr bwMode="auto">
          <a:xfrm>
            <a:off x="7102384" y="5758117"/>
            <a:ext cx="1500506" cy="556899"/>
          </a:xfrm>
          <a:prstGeom prst="rect">
            <a:avLst/>
          </a:prstGeom>
          <a:noFill/>
          <a:extLst>
            <a:ext uri="{909E8E84-426E-40DD-AFC4-6F175D3DCCD1}">
              <a14:hiddenFill xmlns:a14="http://schemas.microsoft.com/office/drawing/2010/main">
                <a:solidFill>
                  <a:srgbClr val="FFFFFF"/>
                </a:solidFill>
              </a14:hiddenFill>
            </a:ext>
          </a:extLst>
        </p:spPr>
      </p:pic>
      <p:pic>
        <p:nvPicPr>
          <p:cNvPr id="38" name="HSBC Corporate" descr="HSBC Corporate_RGB" hidden="1"/>
          <p:cNvPicPr>
            <a:picLocks noChangeAspect="1" noChangeArrowheads="1"/>
          </p:cNvPicPr>
          <p:nvPr userDrawn="1">
            <p:custDataLst>
              <p:tags r:id="rId9"/>
            </p:custDataLst>
          </p:nvPr>
        </p:nvPicPr>
        <p:blipFill>
          <a:blip r:embed="rId24" cstate="print">
            <a:extLst>
              <a:ext uri="{28A0092B-C50C-407E-A947-70E740481C1C}">
                <a14:useLocalDpi xmlns:a14="http://schemas.microsoft.com/office/drawing/2010/main"/>
              </a:ext>
            </a:extLst>
          </a:blip>
          <a:srcRect/>
          <a:stretch>
            <a:fillRect/>
          </a:stretch>
        </p:blipFill>
        <p:spPr bwMode="auto">
          <a:xfrm>
            <a:off x="7103782" y="5755859"/>
            <a:ext cx="1499106" cy="663474"/>
          </a:xfrm>
          <a:prstGeom prst="rect">
            <a:avLst/>
          </a:prstGeom>
          <a:noFill/>
          <a:extLst>
            <a:ext uri="{909E8E84-426E-40DD-AFC4-6F175D3DCCD1}">
              <a14:hiddenFill xmlns:a14="http://schemas.microsoft.com/office/drawing/2010/main">
                <a:solidFill>
                  <a:srgbClr val="FFFFFF"/>
                </a:solidFill>
              </a14:hiddenFill>
            </a:ext>
          </a:extLst>
        </p:spPr>
      </p:pic>
      <p:pic>
        <p:nvPicPr>
          <p:cNvPr id="39" name="HSBC Commercial Banking" descr="HSBC Commercial Banking_Black_RGB" hidden="1"/>
          <p:cNvPicPr>
            <a:picLocks noChangeAspect="1" noChangeArrowheads="1"/>
          </p:cNvPicPr>
          <p:nvPr userDrawn="1">
            <p:custDataLst>
              <p:tags r:id="rId10"/>
            </p:custDataLst>
          </p:nvPr>
        </p:nvPicPr>
        <p:blipFill>
          <a:blip r:embed="rId25" cstate="print">
            <a:extLst>
              <a:ext uri="{28A0092B-C50C-407E-A947-70E740481C1C}">
                <a14:useLocalDpi xmlns:a14="http://schemas.microsoft.com/office/drawing/2010/main"/>
              </a:ext>
            </a:extLst>
          </a:blip>
          <a:stretch>
            <a:fillRect/>
          </a:stretch>
        </p:blipFill>
        <p:spPr bwMode="auto">
          <a:xfrm>
            <a:off x="7103116" y="5755866"/>
            <a:ext cx="1499773" cy="602637"/>
          </a:xfrm>
          <a:prstGeom prst="rect">
            <a:avLst/>
          </a:prstGeom>
          <a:noFill/>
          <a:extLst>
            <a:ext uri="{909E8E84-426E-40DD-AFC4-6F175D3DCCD1}">
              <a14:hiddenFill xmlns:a14="http://schemas.microsoft.com/office/drawing/2010/main">
                <a:solidFill>
                  <a:srgbClr val="FFFFFF"/>
                </a:solidFill>
              </a14:hiddenFill>
            </a:ext>
          </a:extLst>
        </p:spPr>
      </p:pic>
      <p:pic>
        <p:nvPicPr>
          <p:cNvPr id="40" name="HSBC Business" descr="HSBC Business_RGB" hidden="1"/>
          <p:cNvPicPr>
            <a:picLocks noChangeAspect="1" noChangeArrowheads="1"/>
          </p:cNvPicPr>
          <p:nvPr userDrawn="1">
            <p:custDataLst>
              <p:tags r:id="rId11"/>
            </p:custDataLst>
          </p:nvPr>
        </p:nvPicPr>
        <p:blipFill>
          <a:blip r:embed="rId26" cstate="print">
            <a:extLst>
              <a:ext uri="{28A0092B-C50C-407E-A947-70E740481C1C}">
                <a14:useLocalDpi xmlns:a14="http://schemas.microsoft.com/office/drawing/2010/main"/>
              </a:ext>
            </a:extLst>
          </a:blip>
          <a:srcRect/>
          <a:stretch>
            <a:fillRect/>
          </a:stretch>
        </p:blipFill>
        <p:spPr bwMode="auto">
          <a:xfrm>
            <a:off x="7103782" y="5758293"/>
            <a:ext cx="1499106" cy="618442"/>
          </a:xfrm>
          <a:prstGeom prst="rect">
            <a:avLst/>
          </a:prstGeom>
          <a:noFill/>
          <a:extLst>
            <a:ext uri="{909E8E84-426E-40DD-AFC4-6F175D3DCCD1}">
              <a14:hiddenFill xmlns:a14="http://schemas.microsoft.com/office/drawing/2010/main">
                <a:solidFill>
                  <a:srgbClr val="FFFFFF"/>
                </a:solidFill>
              </a14:hiddenFill>
            </a:ext>
          </a:extLst>
        </p:spPr>
      </p:pic>
      <p:pic>
        <p:nvPicPr>
          <p:cNvPr id="42" name="HSBC AMG" descr="J:\Production\Library\Logo\HSBC LOGO\HSBC AMG_RGB.emf" hidden="1"/>
          <p:cNvPicPr>
            <a:picLocks noChangeAspect="1" noChangeArrowheads="1"/>
          </p:cNvPicPr>
          <p:nvPr userDrawn="1">
            <p:custDataLst>
              <p:tags r:id="rId12"/>
            </p:custDataLst>
          </p:nvPr>
        </p:nvPicPr>
        <p:blipFill>
          <a:blip r:embed="rId27" cstate="print">
            <a:extLst>
              <a:ext uri="{28A0092B-C50C-407E-A947-70E740481C1C}">
                <a14:useLocalDpi xmlns:a14="http://schemas.microsoft.com/office/drawing/2010/main"/>
              </a:ext>
            </a:extLst>
          </a:blip>
          <a:srcRect/>
          <a:stretch>
            <a:fillRect/>
          </a:stretch>
        </p:blipFill>
        <p:spPr bwMode="auto">
          <a:xfrm>
            <a:off x="7103116" y="5758111"/>
            <a:ext cx="1499773" cy="565568"/>
          </a:xfrm>
          <a:prstGeom prst="rect">
            <a:avLst/>
          </a:prstGeom>
          <a:noFill/>
          <a:extLst>
            <a:ext uri="{909E8E84-426E-40DD-AFC4-6F175D3DCCD1}">
              <a14:hiddenFill xmlns:a14="http://schemas.microsoft.com/office/drawing/2010/main">
                <a:solidFill>
                  <a:srgbClr val="FFFFFF"/>
                </a:solidFill>
              </a14:hiddenFill>
            </a:ext>
          </a:extLst>
        </p:spPr>
      </p:pic>
      <p:pic>
        <p:nvPicPr>
          <p:cNvPr id="41" name="HSBC Advance" descr="H:\Production\Logo\HSBC LOGO\HSBC Advance_RGB.emf" hidden="1"/>
          <p:cNvPicPr>
            <a:picLocks noChangeAspect="1" noChangeArrowheads="1"/>
          </p:cNvPicPr>
          <p:nvPr userDrawn="1">
            <p:custDataLst>
              <p:tags r:id="rId13"/>
            </p:custDataLst>
          </p:nvPr>
        </p:nvPicPr>
        <p:blipFill>
          <a:blip r:embed="rId28" cstate="print">
            <a:extLst>
              <a:ext uri="{28A0092B-C50C-407E-A947-70E740481C1C}">
                <a14:useLocalDpi xmlns:a14="http://schemas.microsoft.com/office/drawing/2010/main"/>
              </a:ext>
            </a:extLst>
          </a:blip>
          <a:srcRect/>
          <a:stretch>
            <a:fillRect/>
          </a:stretch>
        </p:blipFill>
        <p:spPr bwMode="auto">
          <a:xfrm>
            <a:off x="7103280" y="5759045"/>
            <a:ext cx="1499610" cy="617373"/>
          </a:xfrm>
          <a:prstGeom prst="rect">
            <a:avLst/>
          </a:prstGeom>
          <a:noFill/>
          <a:extLst>
            <a:ext uri="{909E8E84-426E-40DD-AFC4-6F175D3DCCD1}">
              <a14:hiddenFill xmlns:a14="http://schemas.microsoft.com/office/drawing/2010/main">
                <a:solidFill>
                  <a:srgbClr val="FFFFFF"/>
                </a:solidFill>
              </a14:hiddenFill>
            </a:ext>
          </a:extLst>
        </p:spPr>
      </p:pic>
      <p:sp>
        <p:nvSpPr>
          <p:cNvPr id="26" name="Prepared by"/>
          <p:cNvSpPr>
            <a:spLocks noGrp="1"/>
          </p:cNvSpPr>
          <p:nvPr userDrawn="1">
            <p:ph type="body" sz="quarter" idx="10" hasCustomPrompt="1"/>
          </p:nvPr>
        </p:nvSpPr>
        <p:spPr>
          <a:xfrm>
            <a:off x="6472922" y="5876261"/>
            <a:ext cx="2015824" cy="216284"/>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lgn="r" eaLnBrk="0" hangingPunct="0">
              <a:spcBef>
                <a:spcPct val="20000"/>
              </a:spcBef>
              <a:defRPr lang="en-US" sz="1200" b="1" kern="1200" dirty="0" smtClean="0">
                <a:latin typeface="Arial"/>
                <a:ea typeface="SimHei"/>
                <a:cs typeface="Arial" charset="0"/>
              </a:defRPr>
            </a:lvl1pPr>
          </a:lstStyle>
          <a:p>
            <a:pPr lvl="0" eaLnBrk="0" hangingPunct="0">
              <a:spcBef>
                <a:spcPct val="20000"/>
              </a:spcBef>
            </a:pPr>
            <a:r>
              <a:rPr lang="en-US" dirty="0"/>
              <a:t>Date: XXXX</a:t>
            </a:r>
          </a:p>
        </p:txBody>
      </p:sp>
      <p:sp>
        <p:nvSpPr>
          <p:cNvPr id="24" name="Master title"/>
          <p:cNvSpPr>
            <a:spLocks noGrp="1" noChangeArrowheads="1"/>
          </p:cNvSpPr>
          <p:nvPr userDrawn="1">
            <p:ph type="ctrTitle" sz="quarter"/>
          </p:nvPr>
        </p:nvSpPr>
        <p:spPr>
          <a:xfrm>
            <a:off x="3642711" y="4815493"/>
            <a:ext cx="4846041" cy="476124"/>
          </a:xfrm>
          <a:prstGeom prst="rect">
            <a:avLst/>
          </a:prstGeom>
        </p:spPr>
        <p:txBody>
          <a:bodyPr bIns="0"/>
          <a:lstStyle>
            <a:lvl1pPr algn="r">
              <a:lnSpc>
                <a:spcPct val="100000"/>
              </a:lnSpc>
              <a:defRPr sz="3000" b="1" smtClean="0">
                <a:solidFill>
                  <a:schemeClr val="tx1"/>
                </a:solidFill>
              </a:defRPr>
            </a:lvl1pPr>
          </a:lstStyle>
          <a:p>
            <a:pPr lvl="0"/>
            <a:r>
              <a:rPr lang="en-US" noProof="0" dirty="0"/>
              <a:t>Click to edit Master title style</a:t>
            </a:r>
            <a:endParaRPr lang="en-GB" noProof="0" dirty="0"/>
          </a:p>
        </p:txBody>
      </p:sp>
      <p:sp>
        <p:nvSpPr>
          <p:cNvPr id="3" name="Footer Placeholder 2"/>
          <p:cNvSpPr>
            <a:spLocks noGrp="1"/>
          </p:cNvSpPr>
          <p:nvPr>
            <p:ph type="ftr" sz="quarter" idx="11"/>
          </p:nvPr>
        </p:nvSpPr>
        <p:spPr>
          <a:xfrm>
            <a:off x="635544" y="6404005"/>
            <a:ext cx="2015824" cy="172951"/>
          </a:xfrm>
        </p:spPr>
        <p:txBody>
          <a:bodyPr wrap="square" lIns="0" tIns="0" rIns="0" bIns="0" anchor="ctr">
            <a:noAutofit/>
          </a:bodyPr>
          <a:lstStyle>
            <a:lvl1pPr algn="l">
              <a:defRPr/>
            </a:lvl1pPr>
          </a:lstStyle>
          <a:p>
            <a:endParaRPr lang="en-US" dirty="0"/>
          </a:p>
        </p:txBody>
      </p:sp>
    </p:spTree>
    <p:extLst>
      <p:ext uri="{BB962C8B-B14F-4D97-AF65-F5344CB8AC3E}">
        <p14:creationId xmlns:p14="http://schemas.microsoft.com/office/powerpoint/2010/main" val="3671240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pic>
        <p:nvPicPr>
          <p:cNvPr id="33" name="HSBC Private Bank" descr="HSBC Private Bank_RGB" hidden="1"/>
          <p:cNvPicPr>
            <a:picLocks noChangeAspect="1" noChangeArrowheads="1"/>
          </p:cNvPicPr>
          <p:nvPr userDrawn="1">
            <p:custDataLst>
              <p:tags r:id="rId1"/>
            </p:custDataLst>
          </p:nvPr>
        </p:nvPicPr>
        <p:blipFill>
          <a:blip r:embed="rId16" cstate="print">
            <a:extLst>
              <a:ext uri="{28A0092B-C50C-407E-A947-70E740481C1C}">
                <a14:useLocalDpi xmlns:a14="http://schemas.microsoft.com/office/drawing/2010/main"/>
              </a:ext>
            </a:extLst>
          </a:blip>
          <a:srcRect/>
          <a:stretch>
            <a:fillRect/>
          </a:stretch>
        </p:blipFill>
        <p:spPr bwMode="auto">
          <a:xfrm>
            <a:off x="7100984" y="5758111"/>
            <a:ext cx="1501906" cy="618442"/>
          </a:xfrm>
          <a:prstGeom prst="rect">
            <a:avLst/>
          </a:prstGeom>
          <a:noFill/>
          <a:extLst>
            <a:ext uri="{909E8E84-426E-40DD-AFC4-6F175D3DCCD1}">
              <a14:hiddenFill xmlns:a14="http://schemas.microsoft.com/office/drawing/2010/main">
                <a:solidFill>
                  <a:srgbClr val="FFFFFF"/>
                </a:solidFill>
              </a14:hiddenFill>
            </a:ext>
          </a:extLst>
        </p:spPr>
      </p:pic>
      <p:pic>
        <p:nvPicPr>
          <p:cNvPr id="35" name="HSBC Premier" descr="HSBC Premier_RGB" hidden="1"/>
          <p:cNvPicPr>
            <a:picLocks noChangeAspect="1" noChangeArrowheads="1"/>
          </p:cNvPicPr>
          <p:nvPr userDrawn="1">
            <p:custDataLst>
              <p:tags r:id="rId2"/>
            </p:custDataLst>
          </p:nvPr>
        </p:nvPicPr>
        <p:blipFill>
          <a:blip r:embed="rId17" cstate="print">
            <a:extLst>
              <a:ext uri="{28A0092B-C50C-407E-A947-70E740481C1C}">
                <a14:useLocalDpi xmlns:a14="http://schemas.microsoft.com/office/drawing/2010/main"/>
              </a:ext>
            </a:extLst>
          </a:blip>
          <a:srcRect/>
          <a:stretch>
            <a:fillRect/>
          </a:stretch>
        </p:blipFill>
        <p:spPr bwMode="auto">
          <a:xfrm>
            <a:off x="7103782" y="5758111"/>
            <a:ext cx="1499106" cy="616940"/>
          </a:xfrm>
          <a:prstGeom prst="rect">
            <a:avLst/>
          </a:prstGeom>
          <a:noFill/>
          <a:extLst>
            <a:ext uri="{909E8E84-426E-40DD-AFC4-6F175D3DCCD1}">
              <a14:hiddenFill xmlns:a14="http://schemas.microsoft.com/office/drawing/2010/main">
                <a:solidFill>
                  <a:srgbClr val="FFFFFF"/>
                </a:solidFill>
              </a14:hiddenFill>
            </a:ext>
          </a:extLst>
        </p:spPr>
      </p:pic>
      <p:pic>
        <p:nvPicPr>
          <p:cNvPr id="36" name="HSBC Master Brand (Trad Chinese)" descr="Trad_Hex_RGB" hidden="1"/>
          <p:cNvPicPr>
            <a:picLocks noChangeAspect="1" noChangeArrowheads="1"/>
          </p:cNvPicPr>
          <p:nvPr userDrawn="1">
            <p:custDataLst>
              <p:tags r:id="rId3"/>
            </p:custDataLst>
          </p:nvPr>
        </p:nvPicPr>
        <p:blipFill>
          <a:blip r:embed="rId18" cstate="print">
            <a:extLst>
              <a:ext uri="{28A0092B-C50C-407E-A947-70E740481C1C}">
                <a14:useLocalDpi xmlns:a14="http://schemas.microsoft.com/office/drawing/2010/main"/>
              </a:ext>
            </a:extLst>
          </a:blip>
          <a:stretch>
            <a:fillRect/>
          </a:stretch>
        </p:blipFill>
        <p:spPr bwMode="auto">
          <a:xfrm>
            <a:off x="7103116" y="5758117"/>
            <a:ext cx="1499773" cy="285573"/>
          </a:xfrm>
          <a:prstGeom prst="rect">
            <a:avLst/>
          </a:prstGeom>
          <a:noFill/>
          <a:extLst>
            <a:ext uri="{909E8E84-426E-40DD-AFC4-6F175D3DCCD1}">
              <a14:hiddenFill xmlns:a14="http://schemas.microsoft.com/office/drawing/2010/main">
                <a:solidFill>
                  <a:srgbClr val="FFFFFF"/>
                </a:solidFill>
              </a14:hiddenFill>
            </a:ext>
          </a:extLst>
        </p:spPr>
      </p:pic>
      <p:pic>
        <p:nvPicPr>
          <p:cNvPr id="37" name="HSBC Master Brand (Sim Chinese)" descr="Sim_Hex_RGB" hidden="1"/>
          <p:cNvPicPr>
            <a:picLocks noChangeAspect="1" noChangeArrowheads="1"/>
          </p:cNvPicPr>
          <p:nvPr userDrawn="1">
            <p:custDataLst>
              <p:tags r:id="rId4"/>
            </p:custDataLst>
          </p:nvPr>
        </p:nvPicPr>
        <p:blipFill>
          <a:blip r:embed="rId19" cstate="print">
            <a:extLst>
              <a:ext uri="{28A0092B-C50C-407E-A947-70E740481C1C}">
                <a14:useLocalDpi xmlns:a14="http://schemas.microsoft.com/office/drawing/2010/main"/>
              </a:ext>
            </a:extLst>
          </a:blip>
          <a:srcRect/>
          <a:stretch>
            <a:fillRect/>
          </a:stretch>
        </p:blipFill>
        <p:spPr bwMode="gray">
          <a:xfrm>
            <a:off x="7106585" y="5753612"/>
            <a:ext cx="1496307" cy="288206"/>
          </a:xfrm>
          <a:prstGeom prst="rect">
            <a:avLst/>
          </a:prstGeom>
          <a:noFill/>
          <a:extLst>
            <a:ext uri="{909E8E84-426E-40DD-AFC4-6F175D3DCCD1}">
              <a14:hiddenFill xmlns:a14="http://schemas.microsoft.com/office/drawing/2010/main">
                <a:solidFill>
                  <a:srgbClr val="FFFFFF"/>
                </a:solidFill>
              </a14:hiddenFill>
            </a:ext>
          </a:extLst>
        </p:spPr>
      </p:pic>
      <p:pic>
        <p:nvPicPr>
          <p:cNvPr id="39" name="HSBC Insurance" descr="H:\Production\Logo\HSBC LOGO\HSBC Insurance_RGB.emf" hidden="1"/>
          <p:cNvPicPr>
            <a:picLocks noChangeAspect="1" noChangeArrowheads="1"/>
          </p:cNvPicPr>
          <p:nvPr userDrawn="1">
            <p:custDataLst>
              <p:tags r:id="rId5"/>
            </p:custDataLst>
          </p:nvPr>
        </p:nvPicPr>
        <p:blipFill>
          <a:blip r:embed="rId20" cstate="print">
            <a:extLst>
              <a:ext uri="{28A0092B-C50C-407E-A947-70E740481C1C}">
                <a14:useLocalDpi xmlns:a14="http://schemas.microsoft.com/office/drawing/2010/main"/>
              </a:ext>
            </a:extLst>
          </a:blip>
          <a:srcRect/>
          <a:stretch>
            <a:fillRect/>
          </a:stretch>
        </p:blipFill>
        <p:spPr bwMode="auto">
          <a:xfrm>
            <a:off x="7103280" y="5758117"/>
            <a:ext cx="1499610" cy="617373"/>
          </a:xfrm>
          <a:prstGeom prst="rect">
            <a:avLst/>
          </a:prstGeom>
          <a:noFill/>
          <a:extLst>
            <a:ext uri="{909E8E84-426E-40DD-AFC4-6F175D3DCCD1}">
              <a14:hiddenFill xmlns:a14="http://schemas.microsoft.com/office/drawing/2010/main">
                <a:solidFill>
                  <a:srgbClr val="FFFFFF"/>
                </a:solidFill>
              </a14:hiddenFill>
            </a:ext>
          </a:extLst>
        </p:spPr>
      </p:pic>
      <p:pic>
        <p:nvPicPr>
          <p:cNvPr id="40" name="HSBC GBM (Trad Chinese)" descr="T:\PresFormat\Logos\HSBC GBM_Trad_Chi.emf" hidden="1"/>
          <p:cNvPicPr>
            <a:picLocks noChangeAspect="1" noChangeArrowheads="1"/>
          </p:cNvPicPr>
          <p:nvPr userDrawn="1">
            <p:custDataLst>
              <p:tags r:id="rId6"/>
            </p:custDataLst>
          </p:nvPr>
        </p:nvPicPr>
        <p:blipFill>
          <a:blip r:embed="rId21" cstate="print">
            <a:extLst>
              <a:ext uri="{28A0092B-C50C-407E-A947-70E740481C1C}">
                <a14:useLocalDpi xmlns:a14="http://schemas.microsoft.com/office/drawing/2010/main"/>
              </a:ext>
            </a:extLst>
          </a:blip>
          <a:srcRect/>
          <a:stretch>
            <a:fillRect/>
          </a:stretch>
        </p:blipFill>
        <p:spPr bwMode="auto">
          <a:xfrm>
            <a:off x="7103116" y="5753036"/>
            <a:ext cx="1499773" cy="561365"/>
          </a:xfrm>
          <a:prstGeom prst="rect">
            <a:avLst/>
          </a:prstGeom>
          <a:noFill/>
          <a:extLst>
            <a:ext uri="{909E8E84-426E-40DD-AFC4-6F175D3DCCD1}">
              <a14:hiddenFill xmlns:a14="http://schemas.microsoft.com/office/drawing/2010/main">
                <a:solidFill>
                  <a:srgbClr val="FFFFFF"/>
                </a:solidFill>
              </a14:hiddenFill>
            </a:ext>
          </a:extLst>
        </p:spPr>
      </p:pic>
      <p:pic>
        <p:nvPicPr>
          <p:cNvPr id="41" name="HSBC GBM (Sim Chinese)" descr="T:\PresFormat\Logos\HSBC GBM_Sim_Chi.emf" hidden="1"/>
          <p:cNvPicPr>
            <a:picLocks noChangeAspect="1" noChangeArrowheads="1"/>
          </p:cNvPicPr>
          <p:nvPr userDrawn="1">
            <p:custDataLst>
              <p:tags r:id="rId7"/>
            </p:custDataLst>
          </p:nvPr>
        </p:nvPicPr>
        <p:blipFill>
          <a:blip r:embed="rId22" cstate="print">
            <a:extLst>
              <a:ext uri="{28A0092B-C50C-407E-A947-70E740481C1C}">
                <a14:useLocalDpi xmlns:a14="http://schemas.microsoft.com/office/drawing/2010/main"/>
              </a:ext>
            </a:extLst>
          </a:blip>
          <a:srcRect/>
          <a:stretch>
            <a:fillRect/>
          </a:stretch>
        </p:blipFill>
        <p:spPr bwMode="auto">
          <a:xfrm>
            <a:off x="7103116" y="5753036"/>
            <a:ext cx="1499773" cy="569771"/>
          </a:xfrm>
          <a:prstGeom prst="rect">
            <a:avLst/>
          </a:prstGeom>
          <a:noFill/>
          <a:extLst>
            <a:ext uri="{909E8E84-426E-40DD-AFC4-6F175D3DCCD1}">
              <a14:hiddenFill xmlns:a14="http://schemas.microsoft.com/office/drawing/2010/main">
                <a:solidFill>
                  <a:srgbClr val="FFFFFF"/>
                </a:solidFill>
              </a14:hiddenFill>
            </a:ext>
          </a:extLst>
        </p:spPr>
      </p:pic>
      <p:pic>
        <p:nvPicPr>
          <p:cNvPr id="42" name="HSBC GBM" descr="HSBC GBM_Black_CMYK" hidden="1"/>
          <p:cNvPicPr>
            <a:picLocks noChangeAspect="1" noChangeArrowheads="1"/>
          </p:cNvPicPr>
          <p:nvPr userDrawn="1">
            <p:custDataLst>
              <p:tags r:id="rId8"/>
            </p:custDataLst>
          </p:nvPr>
        </p:nvPicPr>
        <p:blipFill>
          <a:blip r:embed="rId23" cstate="print">
            <a:extLst>
              <a:ext uri="{28A0092B-C50C-407E-A947-70E740481C1C}">
                <a14:useLocalDpi xmlns:a14="http://schemas.microsoft.com/office/drawing/2010/main"/>
              </a:ext>
            </a:extLst>
          </a:blip>
          <a:srcRect/>
          <a:stretch>
            <a:fillRect/>
          </a:stretch>
        </p:blipFill>
        <p:spPr bwMode="auto">
          <a:xfrm>
            <a:off x="7102384" y="5758117"/>
            <a:ext cx="1500506" cy="556899"/>
          </a:xfrm>
          <a:prstGeom prst="rect">
            <a:avLst/>
          </a:prstGeom>
          <a:noFill/>
          <a:extLst>
            <a:ext uri="{909E8E84-426E-40DD-AFC4-6F175D3DCCD1}">
              <a14:hiddenFill xmlns:a14="http://schemas.microsoft.com/office/drawing/2010/main">
                <a:solidFill>
                  <a:srgbClr val="FFFFFF"/>
                </a:solidFill>
              </a14:hiddenFill>
            </a:ext>
          </a:extLst>
        </p:spPr>
      </p:pic>
      <p:pic>
        <p:nvPicPr>
          <p:cNvPr id="43" name="HSBC Corporate" descr="HSBC Corporate_RGB" hidden="1"/>
          <p:cNvPicPr>
            <a:picLocks noChangeAspect="1" noChangeArrowheads="1"/>
          </p:cNvPicPr>
          <p:nvPr userDrawn="1">
            <p:custDataLst>
              <p:tags r:id="rId9"/>
            </p:custDataLst>
          </p:nvPr>
        </p:nvPicPr>
        <p:blipFill>
          <a:blip r:embed="rId24" cstate="print">
            <a:extLst>
              <a:ext uri="{28A0092B-C50C-407E-A947-70E740481C1C}">
                <a14:useLocalDpi xmlns:a14="http://schemas.microsoft.com/office/drawing/2010/main"/>
              </a:ext>
            </a:extLst>
          </a:blip>
          <a:srcRect/>
          <a:stretch>
            <a:fillRect/>
          </a:stretch>
        </p:blipFill>
        <p:spPr bwMode="auto">
          <a:xfrm>
            <a:off x="7103782" y="5755859"/>
            <a:ext cx="1499106" cy="663474"/>
          </a:xfrm>
          <a:prstGeom prst="rect">
            <a:avLst/>
          </a:prstGeom>
          <a:noFill/>
          <a:extLst>
            <a:ext uri="{909E8E84-426E-40DD-AFC4-6F175D3DCCD1}">
              <a14:hiddenFill xmlns:a14="http://schemas.microsoft.com/office/drawing/2010/main">
                <a:solidFill>
                  <a:srgbClr val="FFFFFF"/>
                </a:solidFill>
              </a14:hiddenFill>
            </a:ext>
          </a:extLst>
        </p:spPr>
      </p:pic>
      <p:pic>
        <p:nvPicPr>
          <p:cNvPr id="44" name="HSBC Commercial Banking" descr="HSBC Commercial Banking_Black_RGB" hidden="1"/>
          <p:cNvPicPr>
            <a:picLocks noChangeAspect="1" noChangeArrowheads="1"/>
          </p:cNvPicPr>
          <p:nvPr userDrawn="1">
            <p:custDataLst>
              <p:tags r:id="rId10"/>
            </p:custDataLst>
          </p:nvPr>
        </p:nvPicPr>
        <p:blipFill>
          <a:blip r:embed="rId25" cstate="print">
            <a:extLst>
              <a:ext uri="{28A0092B-C50C-407E-A947-70E740481C1C}">
                <a14:useLocalDpi xmlns:a14="http://schemas.microsoft.com/office/drawing/2010/main"/>
              </a:ext>
            </a:extLst>
          </a:blip>
          <a:stretch>
            <a:fillRect/>
          </a:stretch>
        </p:blipFill>
        <p:spPr bwMode="auto">
          <a:xfrm>
            <a:off x="7103116" y="5755866"/>
            <a:ext cx="1499773" cy="602637"/>
          </a:xfrm>
          <a:prstGeom prst="rect">
            <a:avLst/>
          </a:prstGeom>
          <a:noFill/>
          <a:extLst>
            <a:ext uri="{909E8E84-426E-40DD-AFC4-6F175D3DCCD1}">
              <a14:hiddenFill xmlns:a14="http://schemas.microsoft.com/office/drawing/2010/main">
                <a:solidFill>
                  <a:srgbClr val="FFFFFF"/>
                </a:solidFill>
              </a14:hiddenFill>
            </a:ext>
          </a:extLst>
        </p:spPr>
      </p:pic>
      <p:pic>
        <p:nvPicPr>
          <p:cNvPr id="45" name="HSBC Business" descr="HSBC Business_RGB" hidden="1"/>
          <p:cNvPicPr>
            <a:picLocks noChangeAspect="1" noChangeArrowheads="1"/>
          </p:cNvPicPr>
          <p:nvPr userDrawn="1">
            <p:custDataLst>
              <p:tags r:id="rId11"/>
            </p:custDataLst>
          </p:nvPr>
        </p:nvPicPr>
        <p:blipFill>
          <a:blip r:embed="rId26" cstate="print">
            <a:extLst>
              <a:ext uri="{28A0092B-C50C-407E-A947-70E740481C1C}">
                <a14:useLocalDpi xmlns:a14="http://schemas.microsoft.com/office/drawing/2010/main"/>
              </a:ext>
            </a:extLst>
          </a:blip>
          <a:srcRect/>
          <a:stretch>
            <a:fillRect/>
          </a:stretch>
        </p:blipFill>
        <p:spPr bwMode="auto">
          <a:xfrm>
            <a:off x="7103782" y="5758293"/>
            <a:ext cx="1499106" cy="618442"/>
          </a:xfrm>
          <a:prstGeom prst="rect">
            <a:avLst/>
          </a:prstGeom>
          <a:noFill/>
          <a:extLst>
            <a:ext uri="{909E8E84-426E-40DD-AFC4-6F175D3DCCD1}">
              <a14:hiddenFill xmlns:a14="http://schemas.microsoft.com/office/drawing/2010/main">
                <a:solidFill>
                  <a:srgbClr val="FFFFFF"/>
                </a:solidFill>
              </a14:hiddenFill>
            </a:ext>
          </a:extLst>
        </p:spPr>
      </p:pic>
      <p:pic>
        <p:nvPicPr>
          <p:cNvPr id="23" name="HSBC AMG" descr="J:\Production\Library\Logo\HSBC LOGO\HSBC AMG_RGB.emf" hidden="1"/>
          <p:cNvPicPr>
            <a:picLocks noChangeAspect="1" noChangeArrowheads="1"/>
          </p:cNvPicPr>
          <p:nvPr userDrawn="1">
            <p:custDataLst>
              <p:tags r:id="rId12"/>
            </p:custDataLst>
          </p:nvPr>
        </p:nvPicPr>
        <p:blipFill>
          <a:blip r:embed="rId27" cstate="print">
            <a:extLst>
              <a:ext uri="{28A0092B-C50C-407E-A947-70E740481C1C}">
                <a14:useLocalDpi xmlns:a14="http://schemas.microsoft.com/office/drawing/2010/main"/>
              </a:ext>
            </a:extLst>
          </a:blip>
          <a:srcRect/>
          <a:stretch>
            <a:fillRect/>
          </a:stretch>
        </p:blipFill>
        <p:spPr bwMode="auto">
          <a:xfrm>
            <a:off x="7103116" y="5758111"/>
            <a:ext cx="1499773" cy="565568"/>
          </a:xfrm>
          <a:prstGeom prst="rect">
            <a:avLst/>
          </a:prstGeom>
          <a:noFill/>
          <a:extLst>
            <a:ext uri="{909E8E84-426E-40DD-AFC4-6F175D3DCCD1}">
              <a14:hiddenFill xmlns:a14="http://schemas.microsoft.com/office/drawing/2010/main">
                <a:solidFill>
                  <a:srgbClr val="FFFFFF"/>
                </a:solidFill>
              </a14:hiddenFill>
            </a:ext>
          </a:extLst>
        </p:spPr>
      </p:pic>
      <p:pic>
        <p:nvPicPr>
          <p:cNvPr id="46" name="HSBC Advance" descr="H:\Production\Logo\HSBC LOGO\HSBC Advance_RGB.emf" hidden="1"/>
          <p:cNvPicPr>
            <a:picLocks noChangeAspect="1" noChangeArrowheads="1"/>
          </p:cNvPicPr>
          <p:nvPr userDrawn="1">
            <p:custDataLst>
              <p:tags r:id="rId13"/>
            </p:custDataLst>
          </p:nvPr>
        </p:nvPicPr>
        <p:blipFill>
          <a:blip r:embed="rId28" cstate="print">
            <a:extLst>
              <a:ext uri="{28A0092B-C50C-407E-A947-70E740481C1C}">
                <a14:useLocalDpi xmlns:a14="http://schemas.microsoft.com/office/drawing/2010/main"/>
              </a:ext>
            </a:extLst>
          </a:blip>
          <a:srcRect/>
          <a:stretch>
            <a:fillRect/>
          </a:stretch>
        </p:blipFill>
        <p:spPr bwMode="auto">
          <a:xfrm>
            <a:off x="7103280" y="5759045"/>
            <a:ext cx="1499610" cy="617373"/>
          </a:xfrm>
          <a:prstGeom prst="rect">
            <a:avLst/>
          </a:prstGeom>
          <a:noFill/>
          <a:extLst>
            <a:ext uri="{909E8E84-426E-40DD-AFC4-6F175D3DCCD1}">
              <a14:hiddenFill xmlns:a14="http://schemas.microsoft.com/office/drawing/2010/main">
                <a:solidFill>
                  <a:srgbClr val="FFFFFF"/>
                </a:solidFill>
              </a14:hiddenFill>
            </a:ext>
          </a:extLst>
        </p:spPr>
      </p:pic>
      <p:sp>
        <p:nvSpPr>
          <p:cNvPr id="32" name="Master title"/>
          <p:cNvSpPr>
            <a:spLocks noGrp="1" noChangeArrowheads="1"/>
          </p:cNvSpPr>
          <p:nvPr>
            <p:ph type="ctrTitle" sz="quarter"/>
          </p:nvPr>
        </p:nvSpPr>
        <p:spPr>
          <a:xfrm>
            <a:off x="658890" y="1557041"/>
            <a:ext cx="5982629" cy="410038"/>
          </a:xfrm>
          <a:prstGeom prst="rect">
            <a:avLst/>
          </a:prstGeom>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bIns="0" anchor="b"/>
          <a:lstStyle>
            <a:lvl1pPr algn="l">
              <a:lnSpc>
                <a:spcPct val="100000"/>
              </a:lnSpc>
              <a:defRPr sz="3000" b="1" smtClean="0">
                <a:solidFill>
                  <a:schemeClr val="tx1"/>
                </a:solidFill>
              </a:defRPr>
            </a:lvl1pPr>
          </a:lstStyle>
          <a:p>
            <a:pPr lvl="0"/>
            <a:r>
              <a:rPr lang="en-GB" noProof="0" dirty="0"/>
              <a:t>Click to edit Master title style</a:t>
            </a:r>
          </a:p>
        </p:txBody>
      </p:sp>
      <p:sp>
        <p:nvSpPr>
          <p:cNvPr id="2" name="Footer Placeholder 1"/>
          <p:cNvSpPr>
            <a:spLocks noGrp="1"/>
          </p:cNvSpPr>
          <p:nvPr>
            <p:ph type="ftr" sz="quarter" idx="10"/>
          </p:nvPr>
        </p:nvSpPr>
        <p:spPr>
          <a:xfrm>
            <a:off x="635544" y="6404005"/>
            <a:ext cx="2015824" cy="172951"/>
          </a:xfrm>
        </p:spPr>
        <p:txBody>
          <a:bodyPr wrap="square" lIns="0" tIns="0" rIns="0" bIns="0" anchor="ctr">
            <a:noAutofit/>
          </a:bodyPr>
          <a:lstStyle>
            <a:lvl1pPr algn="l">
              <a:defRPr/>
            </a:lvl1pPr>
          </a:lstStyle>
          <a:p>
            <a:endParaRPr lang="en-US" dirty="0"/>
          </a:p>
        </p:txBody>
      </p:sp>
    </p:spTree>
    <p:extLst>
      <p:ext uri="{BB962C8B-B14F-4D97-AF65-F5344CB8AC3E}">
        <p14:creationId xmlns:p14="http://schemas.microsoft.com/office/powerpoint/2010/main" val="39412520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title"/>
          <p:cNvSpPr>
            <a:spLocks noGrp="1" noChangeArrowheads="1"/>
          </p:cNvSpPr>
          <p:nvPr>
            <p:ph type="title"/>
          </p:nvPr>
        </p:nvSpPr>
        <p:spPr bwMode="auto">
          <a:xfrm>
            <a:off x="355716" y="199145"/>
            <a:ext cx="8127689" cy="6818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17993" numCol="1" anchor="t" anchorCtr="0" compatLnSpc="1">
            <a:prstTxWarp prst="textNoShape">
              <a:avLst/>
            </a:prstTxWarp>
          </a:bodyPr>
          <a:lstStyle>
            <a:lvl1pPr>
              <a:defRPr sz="2400">
                <a:latin typeface="微软雅黑" panose="020B0503020204020204" pitchFamily="34" charset="-122"/>
                <a:ea typeface="微软雅黑" panose="020B0503020204020204" pitchFamily="34" charset="-122"/>
              </a:defRPr>
            </a:lvl1pPr>
          </a:lstStyle>
          <a:p>
            <a:pPr lvl="0"/>
            <a:r>
              <a:rPr lang="en-US" dirty="0"/>
              <a:t>Click to edit Master title style</a:t>
            </a:r>
            <a:endParaRPr lang="en-GB" dirty="0"/>
          </a:p>
        </p:txBody>
      </p:sp>
      <p:sp>
        <p:nvSpPr>
          <p:cNvPr id="3" name="Footer Placeholder 2"/>
          <p:cNvSpPr>
            <a:spLocks noGrp="1"/>
          </p:cNvSpPr>
          <p:nvPr>
            <p:ph type="ftr" sz="quarter" idx="10"/>
          </p:nvPr>
        </p:nvSpPr>
        <p:spPr>
          <a:xfrm>
            <a:off x="6620022" y="6404005"/>
            <a:ext cx="2015824" cy="172951"/>
          </a:xfrm>
        </p:spPr>
        <p:txBody>
          <a:bodyPr wrap="square" lIns="0" tIns="0" rIns="0" bIns="0" anchor="ctr">
            <a:noAutofit/>
          </a:bodyPr>
          <a:lstStyle>
            <a:lvl1pPr algn="r">
              <a:defRPr/>
            </a:lvl1pPr>
          </a:lstStyle>
          <a:p>
            <a:endParaRPr lang="en-US" dirty="0"/>
          </a:p>
        </p:txBody>
      </p:sp>
    </p:spTree>
    <p:extLst>
      <p:ext uri="{BB962C8B-B14F-4D97-AF65-F5344CB8AC3E}">
        <p14:creationId xmlns:p14="http://schemas.microsoft.com/office/powerpoint/2010/main" val="22353900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01">
    <p:spTree>
      <p:nvGrpSpPr>
        <p:cNvPr id="1" name=""/>
        <p:cNvGrpSpPr/>
        <p:nvPr/>
      </p:nvGrpSpPr>
      <p:grpSpPr>
        <a:xfrm>
          <a:off x="0" y="0"/>
          <a:ext cx="0" cy="0"/>
          <a:chOff x="0" y="0"/>
          <a:chExt cx="0" cy="0"/>
        </a:xfrm>
      </p:grpSpPr>
      <p:sp>
        <p:nvSpPr>
          <p:cNvPr id="9" name="01 Content Placeholder"/>
          <p:cNvSpPr>
            <a:spLocks noGrp="1"/>
          </p:cNvSpPr>
          <p:nvPr>
            <p:ph sz="quarter" idx="11"/>
          </p:nvPr>
        </p:nvSpPr>
        <p:spPr>
          <a:xfrm>
            <a:off x="508044" y="1316959"/>
            <a:ext cx="8127914" cy="4905386"/>
          </a:xfrm>
        </p:spPr>
        <p:txBody>
          <a:bodyPr/>
          <a:lstStyle>
            <a:lvl2pPr>
              <a:buClr>
                <a:srgbClr val="003874"/>
              </a:buClr>
              <a:buSzPct val="100000"/>
              <a:defRPr/>
            </a:lvl2pPr>
            <a:lvl3pPr>
              <a:buClr>
                <a:srgbClr val="003874"/>
              </a:buClr>
              <a:buSzPct val="100000"/>
              <a:defRPr/>
            </a:lvl3pPr>
            <a:lvl4pPr>
              <a:buClr>
                <a:srgbClr val="003874"/>
              </a:buClr>
              <a:buSzPct val="100000"/>
              <a:defRPr/>
            </a:lvl4pPr>
            <a:lvl5pPr>
              <a:buClr>
                <a:srgbClr val="003874"/>
              </a:buClr>
              <a:buSzPct val="1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title"/>
          <p:cNvSpPr>
            <a:spLocks noGrp="1" noChangeArrowheads="1"/>
          </p:cNvSpPr>
          <p:nvPr>
            <p:ph type="title"/>
          </p:nvPr>
        </p:nvSpPr>
        <p:spPr bwMode="auto">
          <a:xfrm>
            <a:off x="508161" y="294394"/>
            <a:ext cx="8127689" cy="6818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17993" numCol="1" anchor="t" anchorCtr="0" compatLnSpc="1">
            <a:prstTxWarp prst="textNoShape">
              <a:avLst/>
            </a:prstTxWarp>
          </a:bodyPr>
          <a:lstStyle/>
          <a:p>
            <a:pPr lvl="0"/>
            <a:r>
              <a:rPr lang="en-US" dirty="0"/>
              <a:t>Click to edit Master title style</a:t>
            </a:r>
            <a:endParaRPr lang="en-GB" dirty="0"/>
          </a:p>
        </p:txBody>
      </p:sp>
      <p:sp>
        <p:nvSpPr>
          <p:cNvPr id="3" name="Footer Placeholder 2"/>
          <p:cNvSpPr>
            <a:spLocks noGrp="1"/>
          </p:cNvSpPr>
          <p:nvPr>
            <p:ph type="ftr" sz="quarter" idx="12"/>
          </p:nvPr>
        </p:nvSpPr>
        <p:spPr>
          <a:xfrm>
            <a:off x="6620022" y="6404005"/>
            <a:ext cx="2015824" cy="172951"/>
          </a:xfrm>
        </p:spPr>
        <p:txBody>
          <a:bodyPr wrap="square" lIns="0" tIns="0" rIns="0" bIns="0" anchor="ctr">
            <a:noAutofit/>
          </a:bodyPr>
          <a:lstStyle>
            <a:lvl1pPr algn="r">
              <a:defRPr/>
            </a:lvl1pPr>
          </a:lstStyle>
          <a:p>
            <a:endParaRPr lang="en-US" dirty="0"/>
          </a:p>
        </p:txBody>
      </p:sp>
    </p:spTree>
    <p:extLst>
      <p:ext uri="{BB962C8B-B14F-4D97-AF65-F5344CB8AC3E}">
        <p14:creationId xmlns:p14="http://schemas.microsoft.com/office/powerpoint/2010/main" val="10266517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02">
    <p:spTree>
      <p:nvGrpSpPr>
        <p:cNvPr id="1" name=""/>
        <p:cNvGrpSpPr/>
        <p:nvPr/>
      </p:nvGrpSpPr>
      <p:grpSpPr>
        <a:xfrm>
          <a:off x="0" y="0"/>
          <a:ext cx="0" cy="0"/>
          <a:chOff x="0" y="0"/>
          <a:chExt cx="0" cy="0"/>
        </a:xfrm>
      </p:grpSpPr>
      <p:sp>
        <p:nvSpPr>
          <p:cNvPr id="9" name="02 Content Placeholder"/>
          <p:cNvSpPr>
            <a:spLocks noGrp="1"/>
          </p:cNvSpPr>
          <p:nvPr>
            <p:ph sz="quarter" idx="12"/>
          </p:nvPr>
        </p:nvSpPr>
        <p:spPr>
          <a:xfrm>
            <a:off x="4635505" y="1316959"/>
            <a:ext cx="4000457" cy="4905386"/>
          </a:xfrm>
        </p:spPr>
        <p:txBody>
          <a:bodyPr/>
          <a:lstStyle>
            <a:lvl2pPr>
              <a:buClr>
                <a:srgbClr val="003874"/>
              </a:buClr>
              <a:defRPr/>
            </a:lvl2pPr>
            <a:lvl3pPr>
              <a:buClr>
                <a:srgbClr val="003874"/>
              </a:buClr>
              <a:defRPr/>
            </a:lvl3pPr>
            <a:lvl4pPr>
              <a:buClr>
                <a:srgbClr val="003874"/>
              </a:buClr>
              <a:defRPr/>
            </a:lvl4pPr>
            <a:lvl5pPr>
              <a:buClr>
                <a:srgbClr val="003874"/>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01 Content Placeholder"/>
          <p:cNvSpPr>
            <a:spLocks noGrp="1"/>
          </p:cNvSpPr>
          <p:nvPr>
            <p:ph sz="quarter" idx="11"/>
          </p:nvPr>
        </p:nvSpPr>
        <p:spPr>
          <a:xfrm>
            <a:off x="508049" y="1316959"/>
            <a:ext cx="4000457" cy="4905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title"/>
          <p:cNvSpPr>
            <a:spLocks noGrp="1" noChangeArrowheads="1"/>
          </p:cNvSpPr>
          <p:nvPr>
            <p:ph type="title"/>
          </p:nvPr>
        </p:nvSpPr>
        <p:spPr bwMode="auto">
          <a:xfrm>
            <a:off x="508161" y="294394"/>
            <a:ext cx="8127689" cy="6818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17993" numCol="1" anchor="t" anchorCtr="0" compatLnSpc="1">
            <a:prstTxWarp prst="textNoShape">
              <a:avLst/>
            </a:prstTxWarp>
          </a:bodyPr>
          <a:lstStyle/>
          <a:p>
            <a:pPr lvl="0"/>
            <a:r>
              <a:rPr lang="en-US" dirty="0"/>
              <a:t>Click to edit Master title style</a:t>
            </a:r>
            <a:endParaRPr lang="en-GB" dirty="0"/>
          </a:p>
        </p:txBody>
      </p:sp>
      <p:sp>
        <p:nvSpPr>
          <p:cNvPr id="3" name="Footer Placeholder 2"/>
          <p:cNvSpPr>
            <a:spLocks noGrp="1"/>
          </p:cNvSpPr>
          <p:nvPr>
            <p:ph type="ftr" sz="quarter" idx="13"/>
          </p:nvPr>
        </p:nvSpPr>
        <p:spPr>
          <a:xfrm>
            <a:off x="6620022" y="6404005"/>
            <a:ext cx="2015824" cy="172951"/>
          </a:xfrm>
        </p:spPr>
        <p:txBody>
          <a:bodyPr wrap="square" lIns="0" tIns="0" rIns="0" bIns="0" anchor="ctr">
            <a:noAutofit/>
          </a:bodyPr>
          <a:lstStyle>
            <a:lvl1pPr algn="r">
              <a:defRPr/>
            </a:lvl1pPr>
          </a:lstStyle>
          <a:p>
            <a:endParaRPr lang="en-US" dirty="0"/>
          </a:p>
        </p:txBody>
      </p:sp>
    </p:spTree>
    <p:extLst>
      <p:ext uri="{BB962C8B-B14F-4D97-AF65-F5344CB8AC3E}">
        <p14:creationId xmlns:p14="http://schemas.microsoft.com/office/powerpoint/2010/main" val="11786177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03">
    <p:spTree>
      <p:nvGrpSpPr>
        <p:cNvPr id="1" name=""/>
        <p:cNvGrpSpPr/>
        <p:nvPr/>
      </p:nvGrpSpPr>
      <p:grpSpPr>
        <a:xfrm>
          <a:off x="0" y="0"/>
          <a:ext cx="0" cy="0"/>
          <a:chOff x="0" y="0"/>
          <a:chExt cx="0" cy="0"/>
        </a:xfrm>
      </p:grpSpPr>
      <p:sp>
        <p:nvSpPr>
          <p:cNvPr id="13" name="03 Content Placeholder"/>
          <p:cNvSpPr>
            <a:spLocks noGrp="1"/>
          </p:cNvSpPr>
          <p:nvPr>
            <p:ph sz="quarter" idx="15"/>
          </p:nvPr>
        </p:nvSpPr>
        <p:spPr>
          <a:xfrm>
            <a:off x="6015391" y="1316959"/>
            <a:ext cx="2620571" cy="4905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02 Content Placeholder"/>
          <p:cNvSpPr>
            <a:spLocks noGrp="1"/>
          </p:cNvSpPr>
          <p:nvPr>
            <p:ph sz="quarter" idx="14"/>
          </p:nvPr>
        </p:nvSpPr>
        <p:spPr>
          <a:xfrm>
            <a:off x="3261715" y="1316959"/>
            <a:ext cx="2620571" cy="4905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01 Content Placeholder"/>
          <p:cNvSpPr>
            <a:spLocks noGrp="1"/>
          </p:cNvSpPr>
          <p:nvPr>
            <p:ph sz="quarter" idx="13"/>
          </p:nvPr>
        </p:nvSpPr>
        <p:spPr>
          <a:xfrm>
            <a:off x="508048" y="1316959"/>
            <a:ext cx="2620571" cy="4905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title"/>
          <p:cNvSpPr>
            <a:spLocks noGrp="1" noChangeArrowheads="1"/>
          </p:cNvSpPr>
          <p:nvPr>
            <p:ph type="title"/>
          </p:nvPr>
        </p:nvSpPr>
        <p:spPr bwMode="auto">
          <a:xfrm>
            <a:off x="508161" y="294394"/>
            <a:ext cx="8127689" cy="6818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17993" numCol="1" anchor="t" anchorCtr="0" compatLnSpc="1">
            <a:prstTxWarp prst="textNoShape">
              <a:avLst/>
            </a:prstTxWarp>
          </a:bodyPr>
          <a:lstStyle/>
          <a:p>
            <a:pPr lvl="0"/>
            <a:r>
              <a:rPr lang="en-US" dirty="0"/>
              <a:t>Click to edit Master title style</a:t>
            </a:r>
            <a:endParaRPr lang="en-GB" dirty="0"/>
          </a:p>
        </p:txBody>
      </p:sp>
      <p:sp>
        <p:nvSpPr>
          <p:cNvPr id="3" name="Footer Placeholder 2"/>
          <p:cNvSpPr>
            <a:spLocks noGrp="1"/>
          </p:cNvSpPr>
          <p:nvPr>
            <p:ph type="ftr" sz="quarter" idx="16"/>
          </p:nvPr>
        </p:nvSpPr>
        <p:spPr>
          <a:xfrm>
            <a:off x="6620022" y="6404005"/>
            <a:ext cx="2015824" cy="172951"/>
          </a:xfrm>
        </p:spPr>
        <p:txBody>
          <a:bodyPr wrap="square" lIns="0" tIns="0" rIns="0" bIns="0" anchor="ctr">
            <a:noAutofit/>
          </a:bodyPr>
          <a:lstStyle>
            <a:lvl1pPr algn="r">
              <a:defRPr/>
            </a:lvl1pPr>
          </a:lstStyle>
          <a:p>
            <a:endParaRPr lang="en-US" dirty="0"/>
          </a:p>
        </p:txBody>
      </p:sp>
    </p:spTree>
    <p:extLst>
      <p:ext uri="{BB962C8B-B14F-4D97-AF65-F5344CB8AC3E}">
        <p14:creationId xmlns:p14="http://schemas.microsoft.com/office/powerpoint/2010/main" val="18293834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04">
    <p:spTree>
      <p:nvGrpSpPr>
        <p:cNvPr id="1" name=""/>
        <p:cNvGrpSpPr/>
        <p:nvPr/>
      </p:nvGrpSpPr>
      <p:grpSpPr>
        <a:xfrm>
          <a:off x="0" y="0"/>
          <a:ext cx="0" cy="0"/>
          <a:chOff x="0" y="0"/>
          <a:chExt cx="0" cy="0"/>
        </a:xfrm>
      </p:grpSpPr>
      <p:sp>
        <p:nvSpPr>
          <p:cNvPr id="16" name="04 Content Placeholder"/>
          <p:cNvSpPr>
            <a:spLocks noGrp="1"/>
          </p:cNvSpPr>
          <p:nvPr>
            <p:ph sz="quarter" idx="17"/>
          </p:nvPr>
        </p:nvSpPr>
        <p:spPr>
          <a:xfrm>
            <a:off x="6700771" y="1316959"/>
            <a:ext cx="1935191" cy="4905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03 Content Placeholder"/>
          <p:cNvSpPr>
            <a:spLocks noGrp="1"/>
          </p:cNvSpPr>
          <p:nvPr>
            <p:ph sz="quarter" idx="16"/>
          </p:nvPr>
        </p:nvSpPr>
        <p:spPr>
          <a:xfrm>
            <a:off x="4636527" y="1316959"/>
            <a:ext cx="1935191" cy="4905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02 Content Placeholder"/>
          <p:cNvSpPr>
            <a:spLocks noGrp="1"/>
          </p:cNvSpPr>
          <p:nvPr>
            <p:ph sz="quarter" idx="15"/>
          </p:nvPr>
        </p:nvSpPr>
        <p:spPr>
          <a:xfrm>
            <a:off x="2572285" y="1316959"/>
            <a:ext cx="1935191" cy="4905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01 Content Placeholder"/>
          <p:cNvSpPr>
            <a:spLocks noGrp="1"/>
          </p:cNvSpPr>
          <p:nvPr>
            <p:ph sz="quarter" idx="14"/>
          </p:nvPr>
        </p:nvSpPr>
        <p:spPr>
          <a:xfrm>
            <a:off x="508047" y="1316959"/>
            <a:ext cx="1935191" cy="4905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title"/>
          <p:cNvSpPr>
            <a:spLocks noGrp="1" noChangeArrowheads="1"/>
          </p:cNvSpPr>
          <p:nvPr>
            <p:ph type="title"/>
          </p:nvPr>
        </p:nvSpPr>
        <p:spPr bwMode="auto">
          <a:xfrm>
            <a:off x="508161" y="294394"/>
            <a:ext cx="8127689" cy="6818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17993" numCol="1" anchor="t" anchorCtr="0" compatLnSpc="1">
            <a:prstTxWarp prst="textNoShape">
              <a:avLst/>
            </a:prstTxWarp>
          </a:bodyPr>
          <a:lstStyle/>
          <a:p>
            <a:pPr lvl="0"/>
            <a:r>
              <a:rPr lang="en-US" dirty="0"/>
              <a:t>Click to edit Master title style</a:t>
            </a:r>
            <a:endParaRPr lang="en-GB" dirty="0"/>
          </a:p>
        </p:txBody>
      </p:sp>
      <p:sp>
        <p:nvSpPr>
          <p:cNvPr id="3" name="Footer Placeholder 2"/>
          <p:cNvSpPr>
            <a:spLocks noGrp="1"/>
          </p:cNvSpPr>
          <p:nvPr>
            <p:ph type="ftr" sz="quarter" idx="18"/>
          </p:nvPr>
        </p:nvSpPr>
        <p:spPr>
          <a:xfrm>
            <a:off x="6620022" y="6404005"/>
            <a:ext cx="2015824" cy="172951"/>
          </a:xfrm>
        </p:spPr>
        <p:txBody>
          <a:bodyPr wrap="square" lIns="0" tIns="0" rIns="0" bIns="0" anchor="ctr">
            <a:noAutofit/>
          </a:bodyPr>
          <a:lstStyle>
            <a:lvl1pPr algn="r">
              <a:defRPr/>
            </a:lvl1pPr>
          </a:lstStyle>
          <a:p>
            <a:endParaRPr lang="en-US" dirty="0"/>
          </a:p>
        </p:txBody>
      </p:sp>
    </p:spTree>
    <p:extLst>
      <p:ext uri="{BB962C8B-B14F-4D97-AF65-F5344CB8AC3E}">
        <p14:creationId xmlns:p14="http://schemas.microsoft.com/office/powerpoint/2010/main" val="25869020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05">
    <p:spTree>
      <p:nvGrpSpPr>
        <p:cNvPr id="1" name=""/>
        <p:cNvGrpSpPr/>
        <p:nvPr/>
      </p:nvGrpSpPr>
      <p:grpSpPr>
        <a:xfrm>
          <a:off x="0" y="0"/>
          <a:ext cx="0" cy="0"/>
          <a:chOff x="0" y="0"/>
          <a:chExt cx="0" cy="0"/>
        </a:xfrm>
      </p:grpSpPr>
      <p:sp>
        <p:nvSpPr>
          <p:cNvPr id="7" name="02 Content Placeholder"/>
          <p:cNvSpPr>
            <a:spLocks noGrp="1"/>
          </p:cNvSpPr>
          <p:nvPr>
            <p:ph sz="quarter" idx="14"/>
          </p:nvPr>
        </p:nvSpPr>
        <p:spPr>
          <a:xfrm>
            <a:off x="508049" y="3837782"/>
            <a:ext cx="8127913" cy="23845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01 Content Placeholder"/>
          <p:cNvSpPr>
            <a:spLocks noGrp="1"/>
          </p:cNvSpPr>
          <p:nvPr>
            <p:ph sz="quarter" idx="13"/>
          </p:nvPr>
        </p:nvSpPr>
        <p:spPr>
          <a:xfrm>
            <a:off x="508049" y="1316959"/>
            <a:ext cx="8127913" cy="23845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title"/>
          <p:cNvSpPr>
            <a:spLocks noGrp="1" noChangeArrowheads="1"/>
          </p:cNvSpPr>
          <p:nvPr>
            <p:ph type="title"/>
          </p:nvPr>
        </p:nvSpPr>
        <p:spPr bwMode="auto">
          <a:xfrm>
            <a:off x="508161" y="294394"/>
            <a:ext cx="8127689" cy="6818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17993" numCol="1" anchor="t" anchorCtr="0" compatLnSpc="1">
            <a:prstTxWarp prst="textNoShape">
              <a:avLst/>
            </a:prstTxWarp>
          </a:bodyPr>
          <a:lstStyle/>
          <a:p>
            <a:pPr lvl="0"/>
            <a:r>
              <a:rPr lang="en-US" dirty="0"/>
              <a:t>Click to edit Master title style</a:t>
            </a:r>
            <a:endParaRPr lang="en-GB" dirty="0"/>
          </a:p>
        </p:txBody>
      </p:sp>
      <p:sp>
        <p:nvSpPr>
          <p:cNvPr id="3" name="Footer Placeholder 2"/>
          <p:cNvSpPr>
            <a:spLocks noGrp="1"/>
          </p:cNvSpPr>
          <p:nvPr>
            <p:ph type="ftr" sz="quarter" idx="15"/>
          </p:nvPr>
        </p:nvSpPr>
        <p:spPr>
          <a:xfrm>
            <a:off x="6620022" y="6404005"/>
            <a:ext cx="2015824" cy="172951"/>
          </a:xfrm>
        </p:spPr>
        <p:txBody>
          <a:bodyPr wrap="square" lIns="0" tIns="0" rIns="0" bIns="0" anchor="ctr">
            <a:noAutofit/>
          </a:bodyPr>
          <a:lstStyle>
            <a:lvl1pPr algn="r">
              <a:defRPr/>
            </a:lvl1pPr>
          </a:lstStyle>
          <a:p>
            <a:endParaRPr lang="en-US" dirty="0"/>
          </a:p>
        </p:txBody>
      </p:sp>
    </p:spTree>
    <p:extLst>
      <p:ext uri="{BB962C8B-B14F-4D97-AF65-F5344CB8AC3E}">
        <p14:creationId xmlns:p14="http://schemas.microsoft.com/office/powerpoint/2010/main" val="3789010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5167"/>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600205"/>
            <a:ext cx="8229600" cy="452543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77156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06">
    <p:spTree>
      <p:nvGrpSpPr>
        <p:cNvPr id="1" name=""/>
        <p:cNvGrpSpPr/>
        <p:nvPr/>
      </p:nvGrpSpPr>
      <p:grpSpPr>
        <a:xfrm>
          <a:off x="0" y="0"/>
          <a:ext cx="0" cy="0"/>
          <a:chOff x="0" y="0"/>
          <a:chExt cx="0" cy="0"/>
        </a:xfrm>
      </p:grpSpPr>
      <p:sp>
        <p:nvSpPr>
          <p:cNvPr id="11" name="03 Content Placeholder"/>
          <p:cNvSpPr>
            <a:spLocks noGrp="1"/>
          </p:cNvSpPr>
          <p:nvPr>
            <p:ph sz="quarter" idx="15"/>
          </p:nvPr>
        </p:nvSpPr>
        <p:spPr>
          <a:xfrm>
            <a:off x="508049" y="4682410"/>
            <a:ext cx="8127913" cy="15399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02 Content Placeholder"/>
          <p:cNvSpPr>
            <a:spLocks noGrp="1"/>
          </p:cNvSpPr>
          <p:nvPr>
            <p:ph sz="quarter" idx="14"/>
          </p:nvPr>
        </p:nvSpPr>
        <p:spPr>
          <a:xfrm>
            <a:off x="508049" y="2999688"/>
            <a:ext cx="8127913" cy="15399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01 Content Placeholder"/>
          <p:cNvSpPr>
            <a:spLocks noGrp="1"/>
          </p:cNvSpPr>
          <p:nvPr>
            <p:ph sz="quarter" idx="13"/>
          </p:nvPr>
        </p:nvSpPr>
        <p:spPr>
          <a:xfrm>
            <a:off x="508049" y="1316963"/>
            <a:ext cx="8127913" cy="15399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title"/>
          <p:cNvSpPr>
            <a:spLocks noGrp="1" noChangeArrowheads="1"/>
          </p:cNvSpPr>
          <p:nvPr>
            <p:ph type="title"/>
          </p:nvPr>
        </p:nvSpPr>
        <p:spPr bwMode="auto">
          <a:xfrm>
            <a:off x="508161" y="294394"/>
            <a:ext cx="8127689" cy="6818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17993" numCol="1" anchor="t" anchorCtr="0" compatLnSpc="1">
            <a:prstTxWarp prst="textNoShape">
              <a:avLst/>
            </a:prstTxWarp>
          </a:bodyPr>
          <a:lstStyle/>
          <a:p>
            <a:pPr lvl="0"/>
            <a:r>
              <a:rPr lang="en-US" dirty="0"/>
              <a:t>Click to edit Master title style</a:t>
            </a:r>
            <a:endParaRPr lang="en-GB" dirty="0"/>
          </a:p>
        </p:txBody>
      </p:sp>
      <p:sp>
        <p:nvSpPr>
          <p:cNvPr id="3" name="Footer Placeholder 2"/>
          <p:cNvSpPr>
            <a:spLocks noGrp="1"/>
          </p:cNvSpPr>
          <p:nvPr>
            <p:ph type="ftr" sz="quarter" idx="16"/>
          </p:nvPr>
        </p:nvSpPr>
        <p:spPr>
          <a:xfrm>
            <a:off x="6620022" y="6404005"/>
            <a:ext cx="2015824" cy="172951"/>
          </a:xfrm>
        </p:spPr>
        <p:txBody>
          <a:bodyPr wrap="square" lIns="0" tIns="0" rIns="0" bIns="0" anchor="ctr">
            <a:noAutofit/>
          </a:bodyPr>
          <a:lstStyle>
            <a:lvl1pPr algn="r">
              <a:defRPr/>
            </a:lvl1pPr>
          </a:lstStyle>
          <a:p>
            <a:endParaRPr lang="en-US" dirty="0"/>
          </a:p>
        </p:txBody>
      </p:sp>
    </p:spTree>
    <p:extLst>
      <p:ext uri="{BB962C8B-B14F-4D97-AF65-F5344CB8AC3E}">
        <p14:creationId xmlns:p14="http://schemas.microsoft.com/office/powerpoint/2010/main" val="15517758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sldNum="0"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07">
    <p:spTree>
      <p:nvGrpSpPr>
        <p:cNvPr id="1" name=""/>
        <p:cNvGrpSpPr/>
        <p:nvPr/>
      </p:nvGrpSpPr>
      <p:grpSpPr>
        <a:xfrm>
          <a:off x="0" y="0"/>
          <a:ext cx="0" cy="0"/>
          <a:chOff x="0" y="0"/>
          <a:chExt cx="0" cy="0"/>
        </a:xfrm>
      </p:grpSpPr>
      <p:sp>
        <p:nvSpPr>
          <p:cNvPr id="11" name="04 Content Placeholder"/>
          <p:cNvSpPr>
            <a:spLocks noGrp="1"/>
          </p:cNvSpPr>
          <p:nvPr>
            <p:ph sz="quarter" idx="16"/>
          </p:nvPr>
        </p:nvSpPr>
        <p:spPr>
          <a:xfrm>
            <a:off x="4635499" y="3837782"/>
            <a:ext cx="4000458" cy="23845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03 Content Placeholder"/>
          <p:cNvSpPr>
            <a:spLocks noGrp="1"/>
          </p:cNvSpPr>
          <p:nvPr>
            <p:ph sz="quarter" idx="15"/>
          </p:nvPr>
        </p:nvSpPr>
        <p:spPr>
          <a:xfrm>
            <a:off x="508044" y="3837782"/>
            <a:ext cx="4000458" cy="23845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02 Content Placeholder"/>
          <p:cNvSpPr>
            <a:spLocks noGrp="1"/>
          </p:cNvSpPr>
          <p:nvPr>
            <p:ph sz="quarter" idx="14"/>
          </p:nvPr>
        </p:nvSpPr>
        <p:spPr>
          <a:xfrm>
            <a:off x="4635499" y="1316959"/>
            <a:ext cx="4000458" cy="23845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01 Content Placeholder"/>
          <p:cNvSpPr>
            <a:spLocks noGrp="1"/>
          </p:cNvSpPr>
          <p:nvPr>
            <p:ph sz="quarter" idx="13"/>
          </p:nvPr>
        </p:nvSpPr>
        <p:spPr>
          <a:xfrm>
            <a:off x="508044" y="1316959"/>
            <a:ext cx="4000458" cy="23845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title"/>
          <p:cNvSpPr>
            <a:spLocks noGrp="1" noChangeArrowheads="1"/>
          </p:cNvSpPr>
          <p:nvPr>
            <p:ph type="title"/>
          </p:nvPr>
        </p:nvSpPr>
        <p:spPr bwMode="auto">
          <a:xfrm>
            <a:off x="508161" y="294394"/>
            <a:ext cx="8127689" cy="6818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17993" numCol="1" anchor="t" anchorCtr="0" compatLnSpc="1">
            <a:prstTxWarp prst="textNoShape">
              <a:avLst/>
            </a:prstTxWarp>
          </a:bodyPr>
          <a:lstStyle/>
          <a:p>
            <a:pPr lvl="0"/>
            <a:r>
              <a:rPr lang="en-US" dirty="0"/>
              <a:t>Click to edit Master title style</a:t>
            </a:r>
            <a:endParaRPr lang="en-GB" dirty="0"/>
          </a:p>
        </p:txBody>
      </p:sp>
      <p:sp>
        <p:nvSpPr>
          <p:cNvPr id="3" name="Footer Placeholder 2"/>
          <p:cNvSpPr>
            <a:spLocks noGrp="1"/>
          </p:cNvSpPr>
          <p:nvPr>
            <p:ph type="ftr" sz="quarter" idx="17"/>
          </p:nvPr>
        </p:nvSpPr>
        <p:spPr>
          <a:xfrm>
            <a:off x="6620022" y="6404005"/>
            <a:ext cx="2015824" cy="172951"/>
          </a:xfrm>
        </p:spPr>
        <p:txBody>
          <a:bodyPr wrap="square" lIns="0" tIns="0" rIns="0" bIns="0" anchor="ctr">
            <a:noAutofit/>
          </a:bodyPr>
          <a:lstStyle>
            <a:lvl1pPr algn="r">
              <a:defRPr/>
            </a:lvl1pPr>
          </a:lstStyle>
          <a:p>
            <a:endParaRPr lang="en-US" dirty="0"/>
          </a:p>
        </p:txBody>
      </p:sp>
    </p:spTree>
    <p:extLst>
      <p:ext uri="{BB962C8B-B14F-4D97-AF65-F5344CB8AC3E}">
        <p14:creationId xmlns:p14="http://schemas.microsoft.com/office/powerpoint/2010/main" val="18454054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08">
    <p:spTree>
      <p:nvGrpSpPr>
        <p:cNvPr id="1" name=""/>
        <p:cNvGrpSpPr/>
        <p:nvPr/>
      </p:nvGrpSpPr>
      <p:grpSpPr>
        <a:xfrm>
          <a:off x="0" y="0"/>
          <a:ext cx="0" cy="0"/>
          <a:chOff x="0" y="0"/>
          <a:chExt cx="0" cy="0"/>
        </a:xfrm>
      </p:grpSpPr>
      <p:sp>
        <p:nvSpPr>
          <p:cNvPr id="19" name="06 Content Placeholder"/>
          <p:cNvSpPr>
            <a:spLocks noGrp="1"/>
          </p:cNvSpPr>
          <p:nvPr>
            <p:ph sz="quarter" idx="21"/>
          </p:nvPr>
        </p:nvSpPr>
        <p:spPr>
          <a:xfrm>
            <a:off x="6015391" y="3837782"/>
            <a:ext cx="2620571" cy="23845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05 Content Placeholder"/>
          <p:cNvSpPr>
            <a:spLocks noGrp="1"/>
          </p:cNvSpPr>
          <p:nvPr>
            <p:ph sz="quarter" idx="20"/>
          </p:nvPr>
        </p:nvSpPr>
        <p:spPr>
          <a:xfrm>
            <a:off x="3261715" y="3837782"/>
            <a:ext cx="2620571" cy="23845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04 Content Placeholder"/>
          <p:cNvSpPr>
            <a:spLocks noGrp="1"/>
          </p:cNvSpPr>
          <p:nvPr>
            <p:ph sz="quarter" idx="19"/>
          </p:nvPr>
        </p:nvSpPr>
        <p:spPr>
          <a:xfrm>
            <a:off x="508048" y="3837782"/>
            <a:ext cx="2620571" cy="23845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03 Content Placeholder"/>
          <p:cNvSpPr>
            <a:spLocks noGrp="1"/>
          </p:cNvSpPr>
          <p:nvPr>
            <p:ph sz="quarter" idx="18"/>
          </p:nvPr>
        </p:nvSpPr>
        <p:spPr>
          <a:xfrm>
            <a:off x="6015391" y="1316959"/>
            <a:ext cx="2620571" cy="23845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02 Content Placeholder"/>
          <p:cNvSpPr>
            <a:spLocks noGrp="1"/>
          </p:cNvSpPr>
          <p:nvPr>
            <p:ph sz="quarter" idx="17"/>
          </p:nvPr>
        </p:nvSpPr>
        <p:spPr>
          <a:xfrm>
            <a:off x="3261715" y="1316959"/>
            <a:ext cx="2620571" cy="23845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01 Content Placeholder"/>
          <p:cNvSpPr>
            <a:spLocks noGrp="1"/>
          </p:cNvSpPr>
          <p:nvPr>
            <p:ph sz="quarter" idx="16"/>
          </p:nvPr>
        </p:nvSpPr>
        <p:spPr>
          <a:xfrm>
            <a:off x="508048" y="1316959"/>
            <a:ext cx="2620571" cy="23845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title"/>
          <p:cNvSpPr>
            <a:spLocks noGrp="1" noChangeArrowheads="1"/>
          </p:cNvSpPr>
          <p:nvPr>
            <p:ph type="title"/>
          </p:nvPr>
        </p:nvSpPr>
        <p:spPr bwMode="auto">
          <a:xfrm>
            <a:off x="508161" y="294394"/>
            <a:ext cx="8127689" cy="6818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17993" numCol="1" anchor="t" anchorCtr="0" compatLnSpc="1">
            <a:prstTxWarp prst="textNoShape">
              <a:avLst/>
            </a:prstTxWarp>
          </a:bodyPr>
          <a:lstStyle/>
          <a:p>
            <a:pPr lvl="0"/>
            <a:r>
              <a:rPr lang="en-US" dirty="0"/>
              <a:t>Click to edit Master title style</a:t>
            </a:r>
            <a:endParaRPr lang="en-GB" dirty="0"/>
          </a:p>
        </p:txBody>
      </p:sp>
      <p:sp>
        <p:nvSpPr>
          <p:cNvPr id="3" name="Footer Placeholder 2"/>
          <p:cNvSpPr>
            <a:spLocks noGrp="1"/>
          </p:cNvSpPr>
          <p:nvPr>
            <p:ph type="ftr" sz="quarter" idx="22"/>
          </p:nvPr>
        </p:nvSpPr>
        <p:spPr>
          <a:xfrm>
            <a:off x="6620022" y="6404005"/>
            <a:ext cx="2015824" cy="172951"/>
          </a:xfrm>
        </p:spPr>
        <p:txBody>
          <a:bodyPr wrap="square" lIns="0" tIns="0" rIns="0" bIns="0" anchor="ctr">
            <a:noAutofit/>
          </a:bodyPr>
          <a:lstStyle>
            <a:lvl1pPr algn="r">
              <a:defRPr/>
            </a:lvl1pPr>
          </a:lstStyle>
          <a:p>
            <a:endParaRPr lang="en-US" dirty="0"/>
          </a:p>
        </p:txBody>
      </p:sp>
    </p:spTree>
    <p:extLst>
      <p:ext uri="{BB962C8B-B14F-4D97-AF65-F5344CB8AC3E}">
        <p14:creationId xmlns:p14="http://schemas.microsoft.com/office/powerpoint/2010/main" val="8209072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09">
    <p:spTree>
      <p:nvGrpSpPr>
        <p:cNvPr id="1" name=""/>
        <p:cNvGrpSpPr/>
        <p:nvPr/>
      </p:nvGrpSpPr>
      <p:grpSpPr>
        <a:xfrm>
          <a:off x="0" y="0"/>
          <a:ext cx="0" cy="0"/>
          <a:chOff x="0" y="0"/>
          <a:chExt cx="0" cy="0"/>
        </a:xfrm>
      </p:grpSpPr>
      <p:sp>
        <p:nvSpPr>
          <p:cNvPr id="21" name="08 Content Placeholder"/>
          <p:cNvSpPr>
            <a:spLocks noGrp="1"/>
          </p:cNvSpPr>
          <p:nvPr>
            <p:ph sz="quarter" idx="24"/>
          </p:nvPr>
        </p:nvSpPr>
        <p:spPr>
          <a:xfrm>
            <a:off x="6700771" y="3837782"/>
            <a:ext cx="1935191" cy="23845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07 Content Placeholder"/>
          <p:cNvSpPr>
            <a:spLocks noGrp="1"/>
          </p:cNvSpPr>
          <p:nvPr>
            <p:ph sz="quarter" idx="23"/>
          </p:nvPr>
        </p:nvSpPr>
        <p:spPr>
          <a:xfrm>
            <a:off x="4636527" y="3837782"/>
            <a:ext cx="1935191" cy="23845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06 Content Placeholder"/>
          <p:cNvSpPr>
            <a:spLocks noGrp="1"/>
          </p:cNvSpPr>
          <p:nvPr>
            <p:ph sz="quarter" idx="22"/>
          </p:nvPr>
        </p:nvSpPr>
        <p:spPr>
          <a:xfrm>
            <a:off x="2572285" y="3837782"/>
            <a:ext cx="1935191" cy="23845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05 Content Placeholder"/>
          <p:cNvSpPr>
            <a:spLocks noGrp="1"/>
          </p:cNvSpPr>
          <p:nvPr>
            <p:ph sz="quarter" idx="21"/>
          </p:nvPr>
        </p:nvSpPr>
        <p:spPr>
          <a:xfrm>
            <a:off x="508047" y="3837782"/>
            <a:ext cx="1935191" cy="23845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04 Content Placeholder"/>
          <p:cNvSpPr>
            <a:spLocks noGrp="1"/>
          </p:cNvSpPr>
          <p:nvPr>
            <p:ph sz="quarter" idx="20"/>
          </p:nvPr>
        </p:nvSpPr>
        <p:spPr>
          <a:xfrm>
            <a:off x="6700771" y="1316959"/>
            <a:ext cx="1935191" cy="23845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03 Content Placeholder"/>
          <p:cNvSpPr>
            <a:spLocks noGrp="1"/>
          </p:cNvSpPr>
          <p:nvPr>
            <p:ph sz="quarter" idx="19"/>
          </p:nvPr>
        </p:nvSpPr>
        <p:spPr>
          <a:xfrm>
            <a:off x="4636527" y="1316959"/>
            <a:ext cx="1935191" cy="23845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02 Content Placeholder"/>
          <p:cNvSpPr>
            <a:spLocks noGrp="1"/>
          </p:cNvSpPr>
          <p:nvPr>
            <p:ph sz="quarter" idx="18"/>
          </p:nvPr>
        </p:nvSpPr>
        <p:spPr>
          <a:xfrm>
            <a:off x="2572285" y="1316959"/>
            <a:ext cx="1935191" cy="23845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01 Content Placeholder"/>
          <p:cNvSpPr>
            <a:spLocks noGrp="1"/>
          </p:cNvSpPr>
          <p:nvPr>
            <p:ph sz="quarter" idx="13"/>
          </p:nvPr>
        </p:nvSpPr>
        <p:spPr>
          <a:xfrm>
            <a:off x="508047" y="1316959"/>
            <a:ext cx="1935191" cy="23845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title"/>
          <p:cNvSpPr>
            <a:spLocks noGrp="1" noChangeArrowheads="1"/>
          </p:cNvSpPr>
          <p:nvPr>
            <p:ph type="title"/>
          </p:nvPr>
        </p:nvSpPr>
        <p:spPr bwMode="auto">
          <a:xfrm>
            <a:off x="508161" y="294394"/>
            <a:ext cx="8127689" cy="6818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17993" numCol="1" anchor="t" anchorCtr="0" compatLnSpc="1">
            <a:prstTxWarp prst="textNoShape">
              <a:avLst/>
            </a:prstTxWarp>
          </a:bodyPr>
          <a:lstStyle/>
          <a:p>
            <a:pPr lvl="0"/>
            <a:r>
              <a:rPr lang="en-US" dirty="0"/>
              <a:t>Click to edit Master title style</a:t>
            </a:r>
            <a:endParaRPr lang="en-GB" dirty="0"/>
          </a:p>
        </p:txBody>
      </p:sp>
      <p:sp>
        <p:nvSpPr>
          <p:cNvPr id="3" name="Footer Placeholder 2"/>
          <p:cNvSpPr>
            <a:spLocks noGrp="1"/>
          </p:cNvSpPr>
          <p:nvPr>
            <p:ph type="ftr" sz="quarter" idx="25"/>
          </p:nvPr>
        </p:nvSpPr>
        <p:spPr>
          <a:xfrm>
            <a:off x="6620022" y="6404005"/>
            <a:ext cx="2015824" cy="172951"/>
          </a:xfrm>
        </p:spPr>
        <p:txBody>
          <a:bodyPr wrap="square" lIns="0" tIns="0" rIns="0" bIns="0" anchor="ctr">
            <a:noAutofit/>
          </a:bodyPr>
          <a:lstStyle>
            <a:lvl1pPr algn="r">
              <a:defRPr/>
            </a:lvl1pPr>
          </a:lstStyle>
          <a:p>
            <a:endParaRPr lang="en-US" dirty="0"/>
          </a:p>
        </p:txBody>
      </p:sp>
    </p:spTree>
    <p:extLst>
      <p:ext uri="{BB962C8B-B14F-4D97-AF65-F5344CB8AC3E}">
        <p14:creationId xmlns:p14="http://schemas.microsoft.com/office/powerpoint/2010/main" val="7411911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10">
    <p:spTree>
      <p:nvGrpSpPr>
        <p:cNvPr id="1" name=""/>
        <p:cNvGrpSpPr/>
        <p:nvPr/>
      </p:nvGrpSpPr>
      <p:grpSpPr>
        <a:xfrm>
          <a:off x="0" y="0"/>
          <a:ext cx="0" cy="0"/>
          <a:chOff x="0" y="0"/>
          <a:chExt cx="0" cy="0"/>
        </a:xfrm>
      </p:grpSpPr>
      <p:sp>
        <p:nvSpPr>
          <p:cNvPr id="17" name="06 Content Placeholder"/>
          <p:cNvSpPr>
            <a:spLocks noGrp="1"/>
          </p:cNvSpPr>
          <p:nvPr>
            <p:ph sz="quarter" idx="21"/>
          </p:nvPr>
        </p:nvSpPr>
        <p:spPr>
          <a:xfrm>
            <a:off x="4635499" y="4682410"/>
            <a:ext cx="4000458" cy="15399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05 Content Placeholder"/>
          <p:cNvSpPr>
            <a:spLocks noGrp="1"/>
          </p:cNvSpPr>
          <p:nvPr>
            <p:ph sz="quarter" idx="20"/>
          </p:nvPr>
        </p:nvSpPr>
        <p:spPr>
          <a:xfrm>
            <a:off x="508044" y="4682410"/>
            <a:ext cx="4000458" cy="15399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04 Content Placeholder"/>
          <p:cNvSpPr>
            <a:spLocks noGrp="1"/>
          </p:cNvSpPr>
          <p:nvPr>
            <p:ph sz="quarter" idx="19"/>
          </p:nvPr>
        </p:nvSpPr>
        <p:spPr>
          <a:xfrm>
            <a:off x="4635499" y="2999688"/>
            <a:ext cx="4000458" cy="15399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03 Content Placeholder"/>
          <p:cNvSpPr>
            <a:spLocks noGrp="1"/>
          </p:cNvSpPr>
          <p:nvPr>
            <p:ph sz="quarter" idx="18"/>
          </p:nvPr>
        </p:nvSpPr>
        <p:spPr>
          <a:xfrm>
            <a:off x="508044" y="2999688"/>
            <a:ext cx="4000458" cy="15399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02 Content Placeholder"/>
          <p:cNvSpPr>
            <a:spLocks noGrp="1"/>
          </p:cNvSpPr>
          <p:nvPr>
            <p:ph sz="quarter" idx="17"/>
          </p:nvPr>
        </p:nvSpPr>
        <p:spPr>
          <a:xfrm>
            <a:off x="4635499" y="1316963"/>
            <a:ext cx="4000458" cy="15399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01 Content Placeholder"/>
          <p:cNvSpPr>
            <a:spLocks noGrp="1"/>
          </p:cNvSpPr>
          <p:nvPr>
            <p:ph sz="quarter" idx="16"/>
          </p:nvPr>
        </p:nvSpPr>
        <p:spPr>
          <a:xfrm>
            <a:off x="508044" y="1316963"/>
            <a:ext cx="4000458" cy="15399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title"/>
          <p:cNvSpPr>
            <a:spLocks noGrp="1" noChangeArrowheads="1"/>
          </p:cNvSpPr>
          <p:nvPr>
            <p:ph type="title"/>
          </p:nvPr>
        </p:nvSpPr>
        <p:spPr bwMode="auto">
          <a:xfrm>
            <a:off x="508161" y="294394"/>
            <a:ext cx="8127689" cy="6818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17993" numCol="1" anchor="t" anchorCtr="0" compatLnSpc="1">
            <a:prstTxWarp prst="textNoShape">
              <a:avLst/>
            </a:prstTxWarp>
          </a:bodyPr>
          <a:lstStyle/>
          <a:p>
            <a:pPr lvl="0"/>
            <a:r>
              <a:rPr lang="en-US" dirty="0"/>
              <a:t>Click to edit Master title style</a:t>
            </a:r>
            <a:endParaRPr lang="en-GB" dirty="0"/>
          </a:p>
        </p:txBody>
      </p:sp>
      <p:sp>
        <p:nvSpPr>
          <p:cNvPr id="3" name="Footer Placeholder 2"/>
          <p:cNvSpPr>
            <a:spLocks noGrp="1"/>
          </p:cNvSpPr>
          <p:nvPr>
            <p:ph type="ftr" sz="quarter" idx="22"/>
          </p:nvPr>
        </p:nvSpPr>
        <p:spPr>
          <a:xfrm>
            <a:off x="6620022" y="6404005"/>
            <a:ext cx="2015824" cy="172951"/>
          </a:xfrm>
        </p:spPr>
        <p:txBody>
          <a:bodyPr wrap="square" lIns="0" tIns="0" rIns="0" bIns="0" anchor="ctr">
            <a:noAutofit/>
          </a:bodyPr>
          <a:lstStyle>
            <a:lvl1pPr algn="r">
              <a:defRPr/>
            </a:lvl1pPr>
          </a:lstStyle>
          <a:p>
            <a:endParaRPr lang="en-US" dirty="0"/>
          </a:p>
        </p:txBody>
      </p:sp>
    </p:spTree>
    <p:extLst>
      <p:ext uri="{BB962C8B-B14F-4D97-AF65-F5344CB8AC3E}">
        <p14:creationId xmlns:p14="http://schemas.microsoft.com/office/powerpoint/2010/main" val="9605248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11">
    <p:spTree>
      <p:nvGrpSpPr>
        <p:cNvPr id="1" name=""/>
        <p:cNvGrpSpPr/>
        <p:nvPr/>
      </p:nvGrpSpPr>
      <p:grpSpPr>
        <a:xfrm>
          <a:off x="0" y="0"/>
          <a:ext cx="0" cy="0"/>
          <a:chOff x="0" y="0"/>
          <a:chExt cx="0" cy="0"/>
        </a:xfrm>
      </p:grpSpPr>
      <p:sp>
        <p:nvSpPr>
          <p:cNvPr id="32" name="12 Content Placeholder"/>
          <p:cNvSpPr>
            <a:spLocks noGrp="1"/>
          </p:cNvSpPr>
          <p:nvPr>
            <p:ph sz="quarter" idx="34"/>
          </p:nvPr>
        </p:nvSpPr>
        <p:spPr>
          <a:xfrm>
            <a:off x="6700654" y="4682410"/>
            <a:ext cx="1935191" cy="15399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11 Content Placeholder"/>
          <p:cNvSpPr>
            <a:spLocks noGrp="1"/>
          </p:cNvSpPr>
          <p:nvPr>
            <p:ph sz="quarter" idx="33"/>
          </p:nvPr>
        </p:nvSpPr>
        <p:spPr>
          <a:xfrm>
            <a:off x="4636453" y="4682410"/>
            <a:ext cx="1935191" cy="15399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10 Content Placeholder"/>
          <p:cNvSpPr>
            <a:spLocks noGrp="1"/>
          </p:cNvSpPr>
          <p:nvPr>
            <p:ph sz="quarter" idx="32"/>
          </p:nvPr>
        </p:nvSpPr>
        <p:spPr>
          <a:xfrm>
            <a:off x="2572248" y="4682410"/>
            <a:ext cx="1935191" cy="15399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09 Content Placeholder"/>
          <p:cNvSpPr>
            <a:spLocks noGrp="1"/>
          </p:cNvSpPr>
          <p:nvPr>
            <p:ph sz="quarter" idx="31"/>
          </p:nvPr>
        </p:nvSpPr>
        <p:spPr>
          <a:xfrm>
            <a:off x="508047" y="4682410"/>
            <a:ext cx="1935191" cy="15399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08 Content Placeholder"/>
          <p:cNvSpPr>
            <a:spLocks noGrp="1"/>
          </p:cNvSpPr>
          <p:nvPr>
            <p:ph sz="quarter" idx="30"/>
          </p:nvPr>
        </p:nvSpPr>
        <p:spPr>
          <a:xfrm>
            <a:off x="6700654" y="2999688"/>
            <a:ext cx="1935191" cy="15399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07 Content Placeholder"/>
          <p:cNvSpPr>
            <a:spLocks noGrp="1"/>
          </p:cNvSpPr>
          <p:nvPr>
            <p:ph sz="quarter" idx="29"/>
          </p:nvPr>
        </p:nvSpPr>
        <p:spPr>
          <a:xfrm>
            <a:off x="4636453" y="2999688"/>
            <a:ext cx="1935191" cy="15399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06 Content Placeholder"/>
          <p:cNvSpPr>
            <a:spLocks noGrp="1"/>
          </p:cNvSpPr>
          <p:nvPr>
            <p:ph sz="quarter" idx="28"/>
          </p:nvPr>
        </p:nvSpPr>
        <p:spPr>
          <a:xfrm>
            <a:off x="2572248" y="2999688"/>
            <a:ext cx="1935191" cy="15399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05 Content Placeholder"/>
          <p:cNvSpPr>
            <a:spLocks noGrp="1"/>
          </p:cNvSpPr>
          <p:nvPr>
            <p:ph sz="quarter" idx="27"/>
          </p:nvPr>
        </p:nvSpPr>
        <p:spPr>
          <a:xfrm>
            <a:off x="508047" y="2999688"/>
            <a:ext cx="1935191" cy="15399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04 Content Placeholder"/>
          <p:cNvSpPr>
            <a:spLocks noGrp="1"/>
          </p:cNvSpPr>
          <p:nvPr>
            <p:ph sz="quarter" idx="26"/>
          </p:nvPr>
        </p:nvSpPr>
        <p:spPr>
          <a:xfrm>
            <a:off x="6700654" y="1316963"/>
            <a:ext cx="1935191" cy="15399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03 Content Placeholder"/>
          <p:cNvSpPr>
            <a:spLocks noGrp="1"/>
          </p:cNvSpPr>
          <p:nvPr>
            <p:ph sz="quarter" idx="25"/>
          </p:nvPr>
        </p:nvSpPr>
        <p:spPr>
          <a:xfrm>
            <a:off x="4636453" y="1316963"/>
            <a:ext cx="1935191" cy="15399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02 Content Placeholder"/>
          <p:cNvSpPr>
            <a:spLocks noGrp="1"/>
          </p:cNvSpPr>
          <p:nvPr>
            <p:ph sz="quarter" idx="24"/>
          </p:nvPr>
        </p:nvSpPr>
        <p:spPr>
          <a:xfrm>
            <a:off x="2572248" y="1316963"/>
            <a:ext cx="1935191" cy="15399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01 Content Placeholder"/>
          <p:cNvSpPr>
            <a:spLocks noGrp="1"/>
          </p:cNvSpPr>
          <p:nvPr>
            <p:ph sz="quarter" idx="23"/>
          </p:nvPr>
        </p:nvSpPr>
        <p:spPr>
          <a:xfrm>
            <a:off x="508047" y="1316963"/>
            <a:ext cx="1935191" cy="15399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lide title"/>
          <p:cNvSpPr>
            <a:spLocks noGrp="1" noChangeArrowheads="1"/>
          </p:cNvSpPr>
          <p:nvPr>
            <p:ph type="title"/>
          </p:nvPr>
        </p:nvSpPr>
        <p:spPr bwMode="auto">
          <a:xfrm>
            <a:off x="508161" y="294394"/>
            <a:ext cx="8127689" cy="6818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17993" numCol="1" anchor="t" anchorCtr="0" compatLnSpc="1">
            <a:prstTxWarp prst="textNoShape">
              <a:avLst/>
            </a:prstTxWarp>
          </a:bodyPr>
          <a:lstStyle/>
          <a:p>
            <a:pPr lvl="0"/>
            <a:r>
              <a:rPr lang="en-US" dirty="0"/>
              <a:t>Click to edit Master title style</a:t>
            </a:r>
            <a:endParaRPr lang="en-GB" dirty="0"/>
          </a:p>
        </p:txBody>
      </p:sp>
      <p:sp>
        <p:nvSpPr>
          <p:cNvPr id="3" name="Footer Placeholder 2"/>
          <p:cNvSpPr>
            <a:spLocks noGrp="1"/>
          </p:cNvSpPr>
          <p:nvPr>
            <p:ph type="ftr" sz="quarter" idx="35"/>
          </p:nvPr>
        </p:nvSpPr>
        <p:spPr>
          <a:xfrm>
            <a:off x="6620022" y="6404005"/>
            <a:ext cx="2015824" cy="172951"/>
          </a:xfrm>
        </p:spPr>
        <p:txBody>
          <a:bodyPr wrap="square" lIns="0" tIns="0" rIns="0" bIns="0" anchor="ctr">
            <a:noAutofit/>
          </a:bodyPr>
          <a:lstStyle>
            <a:lvl1pPr algn="r">
              <a:defRPr/>
            </a:lvl1pPr>
          </a:lstStyle>
          <a:p>
            <a:endParaRPr lang="en-US" dirty="0"/>
          </a:p>
        </p:txBody>
      </p:sp>
    </p:spTree>
    <p:extLst>
      <p:ext uri="{BB962C8B-B14F-4D97-AF65-F5344CB8AC3E}">
        <p14:creationId xmlns:p14="http://schemas.microsoft.com/office/powerpoint/2010/main" val="31615152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sldNum="0" hdr="0" dt="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11" name="Title 1"/>
          <p:cNvSpPr>
            <a:spLocks noGrp="1"/>
          </p:cNvSpPr>
          <p:nvPr>
            <p:ph type="title"/>
          </p:nvPr>
        </p:nvSpPr>
        <p:spPr>
          <a:xfrm>
            <a:off x="219796" y="365128"/>
            <a:ext cx="7451458" cy="686838"/>
          </a:xfrm>
          <a:prstGeom prst="rect">
            <a:avLst/>
          </a:prstGeom>
        </p:spPr>
        <p:txBody>
          <a:bodyPr anchor="b"/>
          <a:lstStyle>
            <a:lvl1pPr>
              <a:defRPr lang="en-US" sz="3384" b="1" dirty="0">
                <a:latin typeface="+mj-ea"/>
                <a:ea typeface="+mj-ea"/>
              </a:defRPr>
            </a:lvl1pPr>
          </a:lstStyle>
          <a:p>
            <a:pPr marL="0" lvl="0"/>
            <a:r>
              <a:rPr lang="zh-CN" altLang="en-US" dirty="0"/>
              <a:t>单击此处编辑母版标题样式</a:t>
            </a:r>
            <a:endParaRPr lang="en-US" dirty="0"/>
          </a:p>
        </p:txBody>
      </p:sp>
    </p:spTree>
    <p:extLst>
      <p:ext uri="{BB962C8B-B14F-4D97-AF65-F5344CB8AC3E}">
        <p14:creationId xmlns:p14="http://schemas.microsoft.com/office/powerpoint/2010/main" val="3449218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4" name="Title 3"/>
          <p:cNvSpPr>
            <a:spLocks noGrp="1"/>
          </p:cNvSpPr>
          <p:nvPr>
            <p:ph type="title"/>
          </p:nvPr>
        </p:nvSpPr>
        <p:spPr>
          <a:xfrm>
            <a:off x="-612212" y="1531625"/>
            <a:ext cx="9144000" cy="908716"/>
          </a:xfrm>
          <a:prstGeom prst="rect">
            <a:avLst/>
          </a:prstGeom>
        </p:spPr>
        <p:txBody>
          <a:bodyPr/>
          <a:lstStyle>
            <a:lvl1pPr>
              <a:defRPr sz="3384"/>
            </a:lvl1pPr>
          </a:lstStyle>
          <a:p>
            <a:r>
              <a:rPr lang="en-US" dirty="0"/>
              <a:t>Click to edit Master title style</a:t>
            </a:r>
          </a:p>
        </p:txBody>
      </p:sp>
      <p:sp>
        <p:nvSpPr>
          <p:cNvPr id="7" name="Text Placeholder 6"/>
          <p:cNvSpPr>
            <a:spLocks noGrp="1"/>
          </p:cNvSpPr>
          <p:nvPr>
            <p:ph type="body" sz="quarter" idx="10"/>
          </p:nvPr>
        </p:nvSpPr>
        <p:spPr>
          <a:xfrm>
            <a:off x="254001" y="1168400"/>
            <a:ext cx="8483600" cy="584200"/>
          </a:xfrm>
          <a:prstGeom prst="rect">
            <a:avLst/>
          </a:prstGeom>
        </p:spPr>
        <p:txBody>
          <a:bodyPr anchor="t"/>
          <a:lstStyle>
            <a:lvl1pPr>
              <a:buFont typeface="Wingdings" pitchFamily="2" charset="2"/>
              <a:buChar char="§"/>
              <a:defRPr sz="1692" b="1">
                <a:latin typeface="华文楷体" pitchFamily="2" charset="-122"/>
                <a:ea typeface="华文楷体" pitchFamily="2" charset="-122"/>
              </a:defRPr>
            </a:lvl1pPr>
            <a:lvl2pPr>
              <a:defRPr sz="2115">
                <a:latin typeface="华文楷体" pitchFamily="2" charset="-122"/>
                <a:ea typeface="华文楷体" pitchFamily="2" charset="-122"/>
              </a:defRPr>
            </a:lvl2pPr>
            <a:lvl3pPr>
              <a:defRPr sz="2115">
                <a:latin typeface="华文楷体" pitchFamily="2" charset="-122"/>
                <a:ea typeface="华文楷体" pitchFamily="2" charset="-122"/>
              </a:defRPr>
            </a:lvl3pPr>
            <a:lvl4pPr>
              <a:defRPr sz="1903">
                <a:latin typeface="华文楷体" pitchFamily="2" charset="-122"/>
                <a:ea typeface="华文楷体" pitchFamily="2" charset="-122"/>
              </a:defRPr>
            </a:lvl4pPr>
            <a:lvl5pPr>
              <a:defRPr sz="1903">
                <a:latin typeface="华文楷体" pitchFamily="2" charset="-122"/>
                <a:ea typeface="华文楷体" pitchFamily="2" charset="-122"/>
              </a:defRPr>
            </a:lvl5pPr>
          </a:lstStyle>
          <a:p>
            <a:pPr lvl="0"/>
            <a:r>
              <a:rPr lang="en-US" dirty="0"/>
              <a:t>Click to edit Master text styles</a:t>
            </a:r>
          </a:p>
        </p:txBody>
      </p:sp>
      <p:sp>
        <p:nvSpPr>
          <p:cNvPr id="2" name="文本框 1"/>
          <p:cNvSpPr txBox="1"/>
          <p:nvPr userDrawn="1"/>
        </p:nvSpPr>
        <p:spPr>
          <a:xfrm>
            <a:off x="1943710" y="2960950"/>
            <a:ext cx="1188132" cy="278593"/>
          </a:xfrm>
          <a:prstGeom prst="rect">
            <a:avLst/>
          </a:prstGeom>
          <a:noFill/>
        </p:spPr>
        <p:txBody>
          <a:bodyPr wrap="square" lIns="38067" tIns="38067" rIns="38067" bIns="38067" rtlCol="0">
            <a:spAutoFit/>
          </a:bodyPr>
          <a:lstStyle/>
          <a:p>
            <a:pPr algn="ctr"/>
            <a:endParaRPr lang="zh-CN" altLang="en-US" sz="1269" dirty="0">
              <a:latin typeface="微软雅黑" pitchFamily="34" charset="-122"/>
              <a:ea typeface="微软雅黑" pitchFamily="34" charset="-122"/>
            </a:endParaRPr>
          </a:p>
        </p:txBody>
      </p:sp>
    </p:spTree>
    <p:extLst>
      <p:ext uri="{BB962C8B-B14F-4D97-AF65-F5344CB8AC3E}">
        <p14:creationId xmlns:p14="http://schemas.microsoft.com/office/powerpoint/2010/main" val="15700254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2_标题幻灯片">
    <p:spTree>
      <p:nvGrpSpPr>
        <p:cNvPr id="1" name=""/>
        <p:cNvGrpSpPr/>
        <p:nvPr/>
      </p:nvGrpSpPr>
      <p:grpSpPr>
        <a:xfrm>
          <a:off x="0" y="0"/>
          <a:ext cx="0" cy="0"/>
          <a:chOff x="0" y="0"/>
          <a:chExt cx="0" cy="0"/>
        </a:xfrm>
      </p:grpSpPr>
      <p:sp>
        <p:nvSpPr>
          <p:cNvPr id="2" name="Rectangle 6"/>
          <p:cNvSpPr>
            <a:spLocks noGrp="1" noChangeArrowheads="1"/>
          </p:cNvSpPr>
          <p:nvPr>
            <p:ph type="sldNum" sz="quarter" idx="4"/>
          </p:nvPr>
        </p:nvSpPr>
        <p:spPr bwMode="auto">
          <a:xfrm>
            <a:off x="7010400" y="6643710"/>
            <a:ext cx="2133600" cy="216000"/>
          </a:xfrm>
          <a:prstGeom prst="rect">
            <a:avLst/>
          </a:prstGeom>
          <a:noFill/>
          <a:ln w="9525">
            <a:noFill/>
            <a:miter lim="800000"/>
            <a:headEnd/>
            <a:tailEnd/>
          </a:ln>
          <a:effectLst/>
        </p:spPr>
        <p:txBody>
          <a:bodyPr vert="horz" wrap="square" lIns="36000" tIns="36000" rIns="36000" bIns="36000" numCol="1" anchor="ctr" anchorCtr="0" compatLnSpc="1">
            <a:prstTxWarp prst="textNoShape">
              <a:avLst/>
            </a:prstTxWarp>
          </a:bodyPr>
          <a:lstStyle>
            <a:lvl1pPr algn="r">
              <a:defRPr sz="1057">
                <a:latin typeface="华文楷体" pitchFamily="2" charset="-122"/>
                <a:ea typeface="华文楷体" pitchFamily="2" charset="-122"/>
                <a:cs typeface="Times New Roman" pitchFamily="18" charset="0"/>
              </a:defRPr>
            </a:lvl1pPr>
          </a:lstStyle>
          <a:p>
            <a:pPr>
              <a:defRPr/>
            </a:pPr>
            <a:fld id="{C5887D98-AB0E-4AEE-8227-25E0D9F9C9C9}" type="slidenum">
              <a:rPr lang="zh-CN" altLang="en-US" smtClean="0"/>
              <a:pPr>
                <a:defRPr/>
              </a:pPr>
              <a:t>‹#›</a:t>
            </a:fld>
            <a:endParaRPr lang="en-US" altLang="zh-CN" dirty="0"/>
          </a:p>
        </p:txBody>
      </p:sp>
      <p:sp>
        <p:nvSpPr>
          <p:cNvPr id="3" name="TextBox 2"/>
          <p:cNvSpPr txBox="1"/>
          <p:nvPr userDrawn="1"/>
        </p:nvSpPr>
        <p:spPr>
          <a:xfrm>
            <a:off x="0" y="6649411"/>
            <a:ext cx="857224" cy="213447"/>
          </a:xfrm>
          <a:prstGeom prst="rect">
            <a:avLst/>
          </a:prstGeom>
          <a:noFill/>
        </p:spPr>
        <p:txBody>
          <a:bodyPr wrap="square" lIns="38067" tIns="38067" rIns="38067" bIns="38067" rtlCol="0" anchor="ctr">
            <a:spAutoFit/>
          </a:bodyPr>
          <a:lstStyle/>
          <a:p>
            <a:r>
              <a:rPr lang="en-US" altLang="zh-CN" sz="846" dirty="0">
                <a:latin typeface="微软雅黑" pitchFamily="34" charset="-122"/>
                <a:ea typeface="微软雅黑" pitchFamily="34" charset="-122"/>
                <a:cs typeface="Arial Unicode MS" pitchFamily="34" charset="-122"/>
              </a:rPr>
              <a:t>SIP</a:t>
            </a:r>
            <a:r>
              <a:rPr lang="en-US" altLang="zh-CN" sz="846" kern="1200" dirty="0">
                <a:solidFill>
                  <a:schemeClr val="tx1"/>
                </a:solidFill>
                <a:latin typeface="微软雅黑" pitchFamily="34" charset="-122"/>
                <a:ea typeface="微软雅黑" pitchFamily="34" charset="-122"/>
                <a:cs typeface="Arial Unicode MS" pitchFamily="34" charset="-122"/>
              </a:rPr>
              <a:t>G</a:t>
            </a:r>
            <a:r>
              <a:rPr lang="en-US" altLang="zh-CN" sz="846" dirty="0">
                <a:latin typeface="微软雅黑" pitchFamily="34" charset="-122"/>
                <a:ea typeface="微软雅黑" pitchFamily="34" charset="-122"/>
              </a:rPr>
              <a:t>-2014</a:t>
            </a:r>
            <a:endParaRPr lang="zh-CN" altLang="en-US" sz="846" dirty="0">
              <a:latin typeface="微软雅黑" pitchFamily="34" charset="-122"/>
              <a:ea typeface="微软雅黑" pitchFamily="34" charset="-122"/>
            </a:endParaRPr>
          </a:p>
        </p:txBody>
      </p:sp>
      <p:cxnSp>
        <p:nvCxnSpPr>
          <p:cNvPr id="6" name="直接连接符 5"/>
          <p:cNvCxnSpPr/>
          <p:nvPr userDrawn="1"/>
        </p:nvCxnSpPr>
        <p:spPr>
          <a:xfrm>
            <a:off x="0" y="764704"/>
            <a:ext cx="9144000" cy="0"/>
          </a:xfrm>
          <a:prstGeom prst="line">
            <a:avLst/>
          </a:prstGeom>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39759422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a:extLst>
              <a:ext uri="{FF2B5EF4-FFF2-40B4-BE49-F238E27FC236}">
                <a16:creationId xmlns:a16="http://schemas.microsoft.com/office/drawing/2014/main" xmlns="" id="{F388FB98-971E-4F4B-81DC-4E9E4DD34FFA}"/>
              </a:ext>
            </a:extLst>
          </p:cNvPr>
          <p:cNvSpPr>
            <a:spLocks noGrp="1"/>
          </p:cNvSpPr>
          <p:nvPr>
            <p:ph type="dt" sz="half" idx="10"/>
          </p:nvPr>
        </p:nvSpPr>
        <p:spPr/>
        <p:txBody>
          <a:bodyPr/>
          <a:lstStyle>
            <a:lvl1pPr>
              <a:defRPr/>
            </a:lvl1pPr>
          </a:lstStyle>
          <a:p>
            <a:pPr>
              <a:defRPr/>
            </a:pPr>
            <a:fld id="{283201C9-1E1C-43D2-AD77-56BABFC69405}" type="datetimeFigureOut">
              <a:rPr lang="en-US"/>
              <a:pPr>
                <a:defRPr/>
              </a:pPr>
              <a:t>3/25/2019</a:t>
            </a:fld>
            <a:endParaRPr lang="en-US"/>
          </a:p>
        </p:txBody>
      </p:sp>
      <p:sp>
        <p:nvSpPr>
          <p:cNvPr id="5" name="Footer Placeholder 4">
            <a:extLst>
              <a:ext uri="{FF2B5EF4-FFF2-40B4-BE49-F238E27FC236}">
                <a16:creationId xmlns:a16="http://schemas.microsoft.com/office/drawing/2014/main" xmlns="" id="{9ED879A4-04E3-4DD3-9F64-CD1E9E9AB2A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4D72A977-0719-4984-B924-74861BB56040}"/>
              </a:ext>
            </a:extLst>
          </p:cNvPr>
          <p:cNvSpPr>
            <a:spLocks noGrp="1"/>
          </p:cNvSpPr>
          <p:nvPr>
            <p:ph type="sldNum" sz="quarter" idx="12"/>
          </p:nvPr>
        </p:nvSpPr>
        <p:spPr/>
        <p:txBody>
          <a:bodyPr/>
          <a:lstStyle>
            <a:lvl1pPr>
              <a:defRPr/>
            </a:lvl1pPr>
          </a:lstStyle>
          <a:p>
            <a:pPr>
              <a:defRPr/>
            </a:pPr>
            <a:fld id="{18B170A9-B6E2-495F-B4C1-AAC3C0E3AD03}" type="slidenum">
              <a:rPr lang="en-US"/>
              <a:pPr>
                <a:defRPr/>
              </a:pPr>
              <a:t>‹#›</a:t>
            </a:fld>
            <a:endParaRPr lang="en-US"/>
          </a:p>
        </p:txBody>
      </p:sp>
    </p:spTree>
    <p:extLst>
      <p:ext uri="{BB962C8B-B14F-4D97-AF65-F5344CB8AC3E}">
        <p14:creationId xmlns:p14="http://schemas.microsoft.com/office/powerpoint/2010/main" val="1947771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5"/>
            <a:ext cx="7772400" cy="1363133"/>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185"/>
            <a:ext cx="7772400" cy="1500716"/>
          </a:xfrm>
          <a:prstGeom prst="rect">
            <a:avLst/>
          </a:prstGeom>
        </p:spPr>
        <p:txBody>
          <a:bodyPr anchor="b"/>
          <a:lstStyle>
            <a:lvl1pPr marL="0" indent="0">
              <a:buNone/>
              <a:defRPr sz="2000"/>
            </a:lvl1pPr>
            <a:lvl2pPr marL="457178" indent="0">
              <a:buNone/>
              <a:defRPr sz="1800"/>
            </a:lvl2pPr>
            <a:lvl3pPr marL="914355" indent="0">
              <a:buNone/>
              <a:defRPr sz="1600"/>
            </a:lvl3pPr>
            <a:lvl4pPr marL="1371532" indent="0">
              <a:buNone/>
              <a:defRPr sz="1400"/>
            </a:lvl4pPr>
            <a:lvl5pPr marL="1828709" indent="0">
              <a:buNone/>
              <a:defRPr sz="1400"/>
            </a:lvl5pPr>
            <a:lvl6pPr marL="2285886" indent="0">
              <a:buNone/>
              <a:defRPr sz="1400"/>
            </a:lvl6pPr>
            <a:lvl7pPr marL="2743064" indent="0">
              <a:buNone/>
              <a:defRPr sz="1400"/>
            </a:lvl7pPr>
            <a:lvl8pPr marL="3200240" indent="0">
              <a:buNone/>
              <a:defRPr sz="1400"/>
            </a:lvl8pPr>
            <a:lvl9pPr marL="3657418"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2037777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a:extLst>
              <a:ext uri="{FF2B5EF4-FFF2-40B4-BE49-F238E27FC236}">
                <a16:creationId xmlns:a16="http://schemas.microsoft.com/office/drawing/2014/main" xmlns="" id="{46BC9B34-C95D-4E24-A3B5-F09328E55E3D}"/>
              </a:ext>
            </a:extLst>
          </p:cNvPr>
          <p:cNvSpPr>
            <a:spLocks noGrp="1"/>
          </p:cNvSpPr>
          <p:nvPr>
            <p:ph type="dt" sz="half" idx="10"/>
          </p:nvPr>
        </p:nvSpPr>
        <p:spPr/>
        <p:txBody>
          <a:bodyPr/>
          <a:lstStyle>
            <a:lvl1pPr>
              <a:defRPr/>
            </a:lvl1pPr>
          </a:lstStyle>
          <a:p>
            <a:pPr>
              <a:defRPr/>
            </a:pPr>
            <a:fld id="{823B834D-1489-4B8B-A42D-AE47F092A612}" type="datetimeFigureOut">
              <a:rPr lang="en-US"/>
              <a:pPr>
                <a:defRPr/>
              </a:pPr>
              <a:t>3/25/2019</a:t>
            </a:fld>
            <a:endParaRPr lang="en-US"/>
          </a:p>
        </p:txBody>
      </p:sp>
      <p:sp>
        <p:nvSpPr>
          <p:cNvPr id="5" name="Footer Placeholder 4">
            <a:extLst>
              <a:ext uri="{FF2B5EF4-FFF2-40B4-BE49-F238E27FC236}">
                <a16:creationId xmlns:a16="http://schemas.microsoft.com/office/drawing/2014/main" xmlns="" id="{140B4CB5-281B-40CD-9360-7874228DD1F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3722C3B5-B719-4B4C-857A-19FD400C6E05}"/>
              </a:ext>
            </a:extLst>
          </p:cNvPr>
          <p:cNvSpPr>
            <a:spLocks noGrp="1"/>
          </p:cNvSpPr>
          <p:nvPr>
            <p:ph type="sldNum" sz="quarter" idx="12"/>
          </p:nvPr>
        </p:nvSpPr>
        <p:spPr/>
        <p:txBody>
          <a:bodyPr/>
          <a:lstStyle>
            <a:lvl1pPr>
              <a:defRPr/>
            </a:lvl1pPr>
          </a:lstStyle>
          <a:p>
            <a:pPr>
              <a:defRPr/>
            </a:pPr>
            <a:fld id="{DBF26C3F-964A-4DDC-B722-99795D477843}" type="slidenum">
              <a:rPr lang="en-US"/>
              <a:pPr>
                <a:defRPr/>
              </a:pPr>
              <a:t>‹#›</a:t>
            </a:fld>
            <a:endParaRPr lang="en-US"/>
          </a:p>
        </p:txBody>
      </p:sp>
    </p:spTree>
    <p:extLst>
      <p:ext uri="{BB962C8B-B14F-4D97-AF65-F5344CB8AC3E}">
        <p14:creationId xmlns:p14="http://schemas.microsoft.com/office/powerpoint/2010/main" val="2224870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a:extLst>
              <a:ext uri="{FF2B5EF4-FFF2-40B4-BE49-F238E27FC236}">
                <a16:creationId xmlns:a16="http://schemas.microsoft.com/office/drawing/2014/main" xmlns="" id="{D0B82F08-97B3-46E8-BE2F-2F300B6DA477}"/>
              </a:ext>
            </a:extLst>
          </p:cNvPr>
          <p:cNvSpPr>
            <a:spLocks noGrp="1"/>
          </p:cNvSpPr>
          <p:nvPr>
            <p:ph type="dt" sz="half" idx="10"/>
          </p:nvPr>
        </p:nvSpPr>
        <p:spPr/>
        <p:txBody>
          <a:bodyPr/>
          <a:lstStyle>
            <a:lvl1pPr>
              <a:defRPr/>
            </a:lvl1pPr>
          </a:lstStyle>
          <a:p>
            <a:pPr>
              <a:defRPr/>
            </a:pPr>
            <a:fld id="{B0B12859-0036-412B-866E-36385A67D6C1}" type="datetimeFigureOut">
              <a:rPr lang="en-US"/>
              <a:pPr>
                <a:defRPr/>
              </a:pPr>
              <a:t>3/25/2019</a:t>
            </a:fld>
            <a:endParaRPr lang="en-US"/>
          </a:p>
        </p:txBody>
      </p:sp>
      <p:sp>
        <p:nvSpPr>
          <p:cNvPr id="5" name="Footer Placeholder 4">
            <a:extLst>
              <a:ext uri="{FF2B5EF4-FFF2-40B4-BE49-F238E27FC236}">
                <a16:creationId xmlns:a16="http://schemas.microsoft.com/office/drawing/2014/main" xmlns="" id="{405CE476-06B5-4F53-93FA-E809CFBC567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C000B525-5A8B-4D62-ADC9-88EA5C700756}"/>
              </a:ext>
            </a:extLst>
          </p:cNvPr>
          <p:cNvSpPr>
            <a:spLocks noGrp="1"/>
          </p:cNvSpPr>
          <p:nvPr>
            <p:ph type="sldNum" sz="quarter" idx="12"/>
          </p:nvPr>
        </p:nvSpPr>
        <p:spPr/>
        <p:txBody>
          <a:bodyPr/>
          <a:lstStyle>
            <a:lvl1pPr>
              <a:defRPr/>
            </a:lvl1pPr>
          </a:lstStyle>
          <a:p>
            <a:pPr>
              <a:defRPr/>
            </a:pPr>
            <a:fld id="{8307FF59-4F09-4637-B3FD-BDC3571173DC}" type="slidenum">
              <a:rPr lang="en-US"/>
              <a:pPr>
                <a:defRPr/>
              </a:pPr>
              <a:t>‹#›</a:t>
            </a:fld>
            <a:endParaRPr lang="en-US"/>
          </a:p>
        </p:txBody>
      </p:sp>
    </p:spTree>
    <p:extLst>
      <p:ext uri="{BB962C8B-B14F-4D97-AF65-F5344CB8AC3E}">
        <p14:creationId xmlns:p14="http://schemas.microsoft.com/office/powerpoint/2010/main" val="15004644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3">
            <a:extLst>
              <a:ext uri="{FF2B5EF4-FFF2-40B4-BE49-F238E27FC236}">
                <a16:creationId xmlns:a16="http://schemas.microsoft.com/office/drawing/2014/main" xmlns="" id="{85F504BF-D422-4D54-B6FA-CAE63CFD4AEE}"/>
              </a:ext>
            </a:extLst>
          </p:cNvPr>
          <p:cNvSpPr>
            <a:spLocks noGrp="1"/>
          </p:cNvSpPr>
          <p:nvPr>
            <p:ph type="dt" sz="half" idx="10"/>
          </p:nvPr>
        </p:nvSpPr>
        <p:spPr/>
        <p:txBody>
          <a:bodyPr/>
          <a:lstStyle>
            <a:lvl1pPr>
              <a:defRPr/>
            </a:lvl1pPr>
          </a:lstStyle>
          <a:p>
            <a:pPr>
              <a:defRPr/>
            </a:pPr>
            <a:fld id="{3BE14BA7-CC7F-48D5-B876-07705AEADFAB}" type="datetimeFigureOut">
              <a:rPr lang="en-US"/>
              <a:pPr>
                <a:defRPr/>
              </a:pPr>
              <a:t>3/25/2019</a:t>
            </a:fld>
            <a:endParaRPr lang="en-US"/>
          </a:p>
        </p:txBody>
      </p:sp>
      <p:sp>
        <p:nvSpPr>
          <p:cNvPr id="6" name="Footer Placeholder 4">
            <a:extLst>
              <a:ext uri="{FF2B5EF4-FFF2-40B4-BE49-F238E27FC236}">
                <a16:creationId xmlns:a16="http://schemas.microsoft.com/office/drawing/2014/main" xmlns="" id="{A0936AB1-C070-4095-A42B-9B65F4CAB6C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43F48B09-4C96-4FEC-A596-342B9857B8A3}"/>
              </a:ext>
            </a:extLst>
          </p:cNvPr>
          <p:cNvSpPr>
            <a:spLocks noGrp="1"/>
          </p:cNvSpPr>
          <p:nvPr>
            <p:ph type="sldNum" sz="quarter" idx="12"/>
          </p:nvPr>
        </p:nvSpPr>
        <p:spPr/>
        <p:txBody>
          <a:bodyPr/>
          <a:lstStyle>
            <a:lvl1pPr>
              <a:defRPr/>
            </a:lvl1pPr>
          </a:lstStyle>
          <a:p>
            <a:pPr>
              <a:defRPr/>
            </a:pPr>
            <a:fld id="{2EECAD48-2EB1-4526-99F3-02AF407A0CD3}" type="slidenum">
              <a:rPr lang="en-US"/>
              <a:pPr>
                <a:defRPr/>
              </a:pPr>
              <a:t>‹#›</a:t>
            </a:fld>
            <a:endParaRPr lang="en-US"/>
          </a:p>
        </p:txBody>
      </p:sp>
    </p:spTree>
    <p:extLst>
      <p:ext uri="{BB962C8B-B14F-4D97-AF65-F5344CB8AC3E}">
        <p14:creationId xmlns:p14="http://schemas.microsoft.com/office/powerpoint/2010/main" val="179847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3">
            <a:extLst>
              <a:ext uri="{FF2B5EF4-FFF2-40B4-BE49-F238E27FC236}">
                <a16:creationId xmlns:a16="http://schemas.microsoft.com/office/drawing/2014/main" xmlns="" id="{ED624A50-CA46-429A-B027-23E72C7A19AF}"/>
              </a:ext>
            </a:extLst>
          </p:cNvPr>
          <p:cNvSpPr>
            <a:spLocks noGrp="1"/>
          </p:cNvSpPr>
          <p:nvPr>
            <p:ph type="dt" sz="half" idx="10"/>
          </p:nvPr>
        </p:nvSpPr>
        <p:spPr/>
        <p:txBody>
          <a:bodyPr/>
          <a:lstStyle>
            <a:lvl1pPr>
              <a:defRPr/>
            </a:lvl1pPr>
          </a:lstStyle>
          <a:p>
            <a:pPr>
              <a:defRPr/>
            </a:pPr>
            <a:fld id="{A21EA065-6B30-46E2-AD5F-F9C8CC4B06B9}" type="datetimeFigureOut">
              <a:rPr lang="en-US"/>
              <a:pPr>
                <a:defRPr/>
              </a:pPr>
              <a:t>3/25/2019</a:t>
            </a:fld>
            <a:endParaRPr lang="en-US"/>
          </a:p>
        </p:txBody>
      </p:sp>
      <p:sp>
        <p:nvSpPr>
          <p:cNvPr id="8" name="Footer Placeholder 4">
            <a:extLst>
              <a:ext uri="{FF2B5EF4-FFF2-40B4-BE49-F238E27FC236}">
                <a16:creationId xmlns:a16="http://schemas.microsoft.com/office/drawing/2014/main" xmlns="" id="{F7A07497-85C3-4474-B5F6-DF4DE2920B5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18D13811-FBFB-4234-965F-263CAAE22A22}"/>
              </a:ext>
            </a:extLst>
          </p:cNvPr>
          <p:cNvSpPr>
            <a:spLocks noGrp="1"/>
          </p:cNvSpPr>
          <p:nvPr>
            <p:ph type="sldNum" sz="quarter" idx="12"/>
          </p:nvPr>
        </p:nvSpPr>
        <p:spPr/>
        <p:txBody>
          <a:bodyPr/>
          <a:lstStyle>
            <a:lvl1pPr>
              <a:defRPr/>
            </a:lvl1pPr>
          </a:lstStyle>
          <a:p>
            <a:pPr>
              <a:defRPr/>
            </a:pPr>
            <a:fld id="{A905462A-F198-461F-BFB7-3D2A6B56E739}" type="slidenum">
              <a:rPr lang="en-US"/>
              <a:pPr>
                <a:defRPr/>
              </a:pPr>
              <a:t>‹#›</a:t>
            </a:fld>
            <a:endParaRPr lang="en-US"/>
          </a:p>
        </p:txBody>
      </p:sp>
    </p:spTree>
    <p:extLst>
      <p:ext uri="{BB962C8B-B14F-4D97-AF65-F5344CB8AC3E}">
        <p14:creationId xmlns:p14="http://schemas.microsoft.com/office/powerpoint/2010/main" val="3964264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a:extLst>
              <a:ext uri="{FF2B5EF4-FFF2-40B4-BE49-F238E27FC236}">
                <a16:creationId xmlns:a16="http://schemas.microsoft.com/office/drawing/2014/main" xmlns="" id="{04FF915C-A931-4133-A6E2-ACDF279608CB}"/>
              </a:ext>
            </a:extLst>
          </p:cNvPr>
          <p:cNvSpPr>
            <a:spLocks noGrp="1"/>
          </p:cNvSpPr>
          <p:nvPr>
            <p:ph type="dt" sz="half" idx="10"/>
          </p:nvPr>
        </p:nvSpPr>
        <p:spPr/>
        <p:txBody>
          <a:bodyPr/>
          <a:lstStyle>
            <a:lvl1pPr>
              <a:defRPr/>
            </a:lvl1pPr>
          </a:lstStyle>
          <a:p>
            <a:pPr>
              <a:defRPr/>
            </a:pPr>
            <a:fld id="{C77907E0-5D0F-4C9C-9662-48441DDF7972}" type="datetimeFigureOut">
              <a:rPr lang="en-US"/>
              <a:pPr>
                <a:defRPr/>
              </a:pPr>
              <a:t>3/25/2019</a:t>
            </a:fld>
            <a:endParaRPr lang="en-US"/>
          </a:p>
        </p:txBody>
      </p:sp>
      <p:sp>
        <p:nvSpPr>
          <p:cNvPr id="4" name="Footer Placeholder 4">
            <a:extLst>
              <a:ext uri="{FF2B5EF4-FFF2-40B4-BE49-F238E27FC236}">
                <a16:creationId xmlns:a16="http://schemas.microsoft.com/office/drawing/2014/main" xmlns="" id="{7C8887D4-61A3-42B1-B8CA-A24435E2966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7EA33D4B-B12E-4D1C-8C5C-908A3122B7AD}"/>
              </a:ext>
            </a:extLst>
          </p:cNvPr>
          <p:cNvSpPr>
            <a:spLocks noGrp="1"/>
          </p:cNvSpPr>
          <p:nvPr>
            <p:ph type="sldNum" sz="quarter" idx="12"/>
          </p:nvPr>
        </p:nvSpPr>
        <p:spPr/>
        <p:txBody>
          <a:bodyPr/>
          <a:lstStyle>
            <a:lvl1pPr>
              <a:defRPr/>
            </a:lvl1pPr>
          </a:lstStyle>
          <a:p>
            <a:pPr>
              <a:defRPr/>
            </a:pPr>
            <a:fld id="{1262415D-10BE-4CFF-B063-E06A5A4E84B5}" type="slidenum">
              <a:rPr lang="en-US"/>
              <a:pPr>
                <a:defRPr/>
              </a:pPr>
              <a:t>‹#›</a:t>
            </a:fld>
            <a:endParaRPr lang="en-US"/>
          </a:p>
        </p:txBody>
      </p:sp>
    </p:spTree>
    <p:extLst>
      <p:ext uri="{BB962C8B-B14F-4D97-AF65-F5344CB8AC3E}">
        <p14:creationId xmlns:p14="http://schemas.microsoft.com/office/powerpoint/2010/main" val="16291548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3A48756B-E5A5-4D91-9771-68A37DA148D3}"/>
              </a:ext>
            </a:extLst>
          </p:cNvPr>
          <p:cNvSpPr>
            <a:spLocks noGrp="1"/>
          </p:cNvSpPr>
          <p:nvPr>
            <p:ph type="dt" sz="half" idx="10"/>
          </p:nvPr>
        </p:nvSpPr>
        <p:spPr/>
        <p:txBody>
          <a:bodyPr/>
          <a:lstStyle>
            <a:lvl1pPr>
              <a:defRPr/>
            </a:lvl1pPr>
          </a:lstStyle>
          <a:p>
            <a:pPr>
              <a:defRPr/>
            </a:pPr>
            <a:fld id="{B98F2648-1533-4169-9EBE-3CCEC4414BC9}" type="datetimeFigureOut">
              <a:rPr lang="en-US"/>
              <a:pPr>
                <a:defRPr/>
              </a:pPr>
              <a:t>3/25/2019</a:t>
            </a:fld>
            <a:endParaRPr lang="en-US"/>
          </a:p>
        </p:txBody>
      </p:sp>
      <p:sp>
        <p:nvSpPr>
          <p:cNvPr id="3" name="Footer Placeholder 4">
            <a:extLst>
              <a:ext uri="{FF2B5EF4-FFF2-40B4-BE49-F238E27FC236}">
                <a16:creationId xmlns:a16="http://schemas.microsoft.com/office/drawing/2014/main" xmlns="" id="{F44D5558-30AC-45D7-A1CB-227E47467CE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38808CAA-C284-4709-B8AD-CC131AF30A58}"/>
              </a:ext>
            </a:extLst>
          </p:cNvPr>
          <p:cNvSpPr>
            <a:spLocks noGrp="1"/>
          </p:cNvSpPr>
          <p:nvPr>
            <p:ph type="sldNum" sz="quarter" idx="12"/>
          </p:nvPr>
        </p:nvSpPr>
        <p:spPr/>
        <p:txBody>
          <a:bodyPr/>
          <a:lstStyle>
            <a:lvl1pPr>
              <a:defRPr/>
            </a:lvl1pPr>
          </a:lstStyle>
          <a:p>
            <a:pPr>
              <a:defRPr/>
            </a:pPr>
            <a:fld id="{2561B26F-6B2F-46C0-911E-57C3F6119F39}" type="slidenum">
              <a:rPr lang="en-US"/>
              <a:pPr>
                <a:defRPr/>
              </a:pPr>
              <a:t>‹#›</a:t>
            </a:fld>
            <a:endParaRPr lang="en-US"/>
          </a:p>
        </p:txBody>
      </p:sp>
    </p:spTree>
    <p:extLst>
      <p:ext uri="{BB962C8B-B14F-4D97-AF65-F5344CB8AC3E}">
        <p14:creationId xmlns:p14="http://schemas.microsoft.com/office/powerpoint/2010/main" val="376794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3">
            <a:extLst>
              <a:ext uri="{FF2B5EF4-FFF2-40B4-BE49-F238E27FC236}">
                <a16:creationId xmlns:a16="http://schemas.microsoft.com/office/drawing/2014/main" xmlns="" id="{9CB26702-4492-4CA0-A4A7-BB7617F37218}"/>
              </a:ext>
            </a:extLst>
          </p:cNvPr>
          <p:cNvSpPr>
            <a:spLocks noGrp="1"/>
          </p:cNvSpPr>
          <p:nvPr>
            <p:ph type="dt" sz="half" idx="10"/>
          </p:nvPr>
        </p:nvSpPr>
        <p:spPr/>
        <p:txBody>
          <a:bodyPr/>
          <a:lstStyle>
            <a:lvl1pPr>
              <a:defRPr/>
            </a:lvl1pPr>
          </a:lstStyle>
          <a:p>
            <a:pPr>
              <a:defRPr/>
            </a:pPr>
            <a:fld id="{F2C243DF-3736-4BC0-977A-0FB294F4C1DC}" type="datetimeFigureOut">
              <a:rPr lang="en-US"/>
              <a:pPr>
                <a:defRPr/>
              </a:pPr>
              <a:t>3/25/2019</a:t>
            </a:fld>
            <a:endParaRPr lang="en-US"/>
          </a:p>
        </p:txBody>
      </p:sp>
      <p:sp>
        <p:nvSpPr>
          <p:cNvPr id="6" name="Footer Placeholder 4">
            <a:extLst>
              <a:ext uri="{FF2B5EF4-FFF2-40B4-BE49-F238E27FC236}">
                <a16:creationId xmlns:a16="http://schemas.microsoft.com/office/drawing/2014/main" xmlns="" id="{76FA7D92-B702-46AD-96E9-40FEF76838B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804E67FC-11A8-4284-920F-87350AC4E9A9}"/>
              </a:ext>
            </a:extLst>
          </p:cNvPr>
          <p:cNvSpPr>
            <a:spLocks noGrp="1"/>
          </p:cNvSpPr>
          <p:nvPr>
            <p:ph type="sldNum" sz="quarter" idx="12"/>
          </p:nvPr>
        </p:nvSpPr>
        <p:spPr/>
        <p:txBody>
          <a:bodyPr/>
          <a:lstStyle>
            <a:lvl1pPr>
              <a:defRPr/>
            </a:lvl1pPr>
          </a:lstStyle>
          <a:p>
            <a:pPr>
              <a:defRPr/>
            </a:pPr>
            <a:fld id="{AEA137A7-DDC9-460B-A4CC-4E0C19BA6E85}" type="slidenum">
              <a:rPr lang="en-US"/>
              <a:pPr>
                <a:defRPr/>
              </a:pPr>
              <a:t>‹#›</a:t>
            </a:fld>
            <a:endParaRPr lang="en-US"/>
          </a:p>
        </p:txBody>
      </p:sp>
    </p:spTree>
    <p:extLst>
      <p:ext uri="{BB962C8B-B14F-4D97-AF65-F5344CB8AC3E}">
        <p14:creationId xmlns:p14="http://schemas.microsoft.com/office/powerpoint/2010/main" val="24484175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3">
            <a:extLst>
              <a:ext uri="{FF2B5EF4-FFF2-40B4-BE49-F238E27FC236}">
                <a16:creationId xmlns:a16="http://schemas.microsoft.com/office/drawing/2014/main" xmlns="" id="{F3783AA7-4311-4E26-9843-972A391DCE1E}"/>
              </a:ext>
            </a:extLst>
          </p:cNvPr>
          <p:cNvSpPr>
            <a:spLocks noGrp="1"/>
          </p:cNvSpPr>
          <p:nvPr>
            <p:ph type="dt" sz="half" idx="10"/>
          </p:nvPr>
        </p:nvSpPr>
        <p:spPr/>
        <p:txBody>
          <a:bodyPr/>
          <a:lstStyle>
            <a:lvl1pPr>
              <a:defRPr/>
            </a:lvl1pPr>
          </a:lstStyle>
          <a:p>
            <a:pPr>
              <a:defRPr/>
            </a:pPr>
            <a:fld id="{499E6DCB-B12A-41D2-B148-D035795E70E9}" type="datetimeFigureOut">
              <a:rPr lang="en-US"/>
              <a:pPr>
                <a:defRPr/>
              </a:pPr>
              <a:t>3/25/2019</a:t>
            </a:fld>
            <a:endParaRPr lang="en-US"/>
          </a:p>
        </p:txBody>
      </p:sp>
      <p:sp>
        <p:nvSpPr>
          <p:cNvPr id="6" name="Footer Placeholder 4">
            <a:extLst>
              <a:ext uri="{FF2B5EF4-FFF2-40B4-BE49-F238E27FC236}">
                <a16:creationId xmlns:a16="http://schemas.microsoft.com/office/drawing/2014/main" xmlns="" id="{132C2527-FD9D-4023-A4F4-4572229C299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B375B28B-5BCC-42DC-825E-223FCFF15C23}"/>
              </a:ext>
            </a:extLst>
          </p:cNvPr>
          <p:cNvSpPr>
            <a:spLocks noGrp="1"/>
          </p:cNvSpPr>
          <p:nvPr>
            <p:ph type="sldNum" sz="quarter" idx="12"/>
          </p:nvPr>
        </p:nvSpPr>
        <p:spPr/>
        <p:txBody>
          <a:bodyPr/>
          <a:lstStyle>
            <a:lvl1pPr>
              <a:defRPr/>
            </a:lvl1pPr>
          </a:lstStyle>
          <a:p>
            <a:pPr>
              <a:defRPr/>
            </a:pPr>
            <a:fld id="{9C9035DF-A7DD-408D-A8A7-FDB4F4468F11}" type="slidenum">
              <a:rPr lang="en-US"/>
              <a:pPr>
                <a:defRPr/>
              </a:pPr>
              <a:t>‹#›</a:t>
            </a:fld>
            <a:endParaRPr lang="en-US"/>
          </a:p>
        </p:txBody>
      </p:sp>
    </p:spTree>
    <p:extLst>
      <p:ext uri="{BB962C8B-B14F-4D97-AF65-F5344CB8AC3E}">
        <p14:creationId xmlns:p14="http://schemas.microsoft.com/office/powerpoint/2010/main" val="38758847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a:extLst>
              <a:ext uri="{FF2B5EF4-FFF2-40B4-BE49-F238E27FC236}">
                <a16:creationId xmlns:a16="http://schemas.microsoft.com/office/drawing/2014/main" xmlns="" id="{0C109080-4043-4275-8343-0073CFA7C052}"/>
              </a:ext>
            </a:extLst>
          </p:cNvPr>
          <p:cNvSpPr>
            <a:spLocks noGrp="1"/>
          </p:cNvSpPr>
          <p:nvPr>
            <p:ph type="dt" sz="half" idx="10"/>
          </p:nvPr>
        </p:nvSpPr>
        <p:spPr/>
        <p:txBody>
          <a:bodyPr/>
          <a:lstStyle>
            <a:lvl1pPr>
              <a:defRPr/>
            </a:lvl1pPr>
          </a:lstStyle>
          <a:p>
            <a:pPr>
              <a:defRPr/>
            </a:pPr>
            <a:fld id="{2CD13B05-B35D-4BA1-9F66-ED5776C4FE08}" type="datetimeFigureOut">
              <a:rPr lang="en-US"/>
              <a:pPr>
                <a:defRPr/>
              </a:pPr>
              <a:t>3/25/2019</a:t>
            </a:fld>
            <a:endParaRPr lang="en-US"/>
          </a:p>
        </p:txBody>
      </p:sp>
      <p:sp>
        <p:nvSpPr>
          <p:cNvPr id="5" name="Footer Placeholder 4">
            <a:extLst>
              <a:ext uri="{FF2B5EF4-FFF2-40B4-BE49-F238E27FC236}">
                <a16:creationId xmlns:a16="http://schemas.microsoft.com/office/drawing/2014/main" xmlns="" id="{0BCD8664-B56A-41DF-8745-21F835353B4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C05FF5CB-7E45-49FA-B75C-4ACD3497E856}"/>
              </a:ext>
            </a:extLst>
          </p:cNvPr>
          <p:cNvSpPr>
            <a:spLocks noGrp="1"/>
          </p:cNvSpPr>
          <p:nvPr>
            <p:ph type="sldNum" sz="quarter" idx="12"/>
          </p:nvPr>
        </p:nvSpPr>
        <p:spPr/>
        <p:txBody>
          <a:bodyPr/>
          <a:lstStyle>
            <a:lvl1pPr>
              <a:defRPr/>
            </a:lvl1pPr>
          </a:lstStyle>
          <a:p>
            <a:pPr>
              <a:defRPr/>
            </a:pPr>
            <a:fld id="{C1971F97-8AC1-4E09-BB09-83A1F9463FBE}" type="slidenum">
              <a:rPr lang="en-US"/>
              <a:pPr>
                <a:defRPr/>
              </a:pPr>
              <a:t>‹#›</a:t>
            </a:fld>
            <a:endParaRPr lang="en-US"/>
          </a:p>
        </p:txBody>
      </p:sp>
    </p:spTree>
    <p:extLst>
      <p:ext uri="{BB962C8B-B14F-4D97-AF65-F5344CB8AC3E}">
        <p14:creationId xmlns:p14="http://schemas.microsoft.com/office/powerpoint/2010/main" val="2868173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a:extLst>
              <a:ext uri="{FF2B5EF4-FFF2-40B4-BE49-F238E27FC236}">
                <a16:creationId xmlns:a16="http://schemas.microsoft.com/office/drawing/2014/main" xmlns="" id="{914D3428-61E9-4A7A-BDCA-5B5526C3F2EA}"/>
              </a:ext>
            </a:extLst>
          </p:cNvPr>
          <p:cNvSpPr>
            <a:spLocks noGrp="1"/>
          </p:cNvSpPr>
          <p:nvPr>
            <p:ph type="dt" sz="half" idx="10"/>
          </p:nvPr>
        </p:nvSpPr>
        <p:spPr/>
        <p:txBody>
          <a:bodyPr/>
          <a:lstStyle>
            <a:lvl1pPr>
              <a:defRPr/>
            </a:lvl1pPr>
          </a:lstStyle>
          <a:p>
            <a:pPr>
              <a:defRPr/>
            </a:pPr>
            <a:fld id="{85F778E1-32FD-4919-865D-E77E9CAC29A9}" type="datetimeFigureOut">
              <a:rPr lang="en-US"/>
              <a:pPr>
                <a:defRPr/>
              </a:pPr>
              <a:t>3/25/2019</a:t>
            </a:fld>
            <a:endParaRPr lang="en-US"/>
          </a:p>
        </p:txBody>
      </p:sp>
      <p:sp>
        <p:nvSpPr>
          <p:cNvPr id="5" name="Footer Placeholder 4">
            <a:extLst>
              <a:ext uri="{FF2B5EF4-FFF2-40B4-BE49-F238E27FC236}">
                <a16:creationId xmlns:a16="http://schemas.microsoft.com/office/drawing/2014/main" xmlns="" id="{BA32F284-FB65-4346-8A4B-BF91DB284B9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0E77025E-6420-4137-AE5A-68E8B627D5EC}"/>
              </a:ext>
            </a:extLst>
          </p:cNvPr>
          <p:cNvSpPr>
            <a:spLocks noGrp="1"/>
          </p:cNvSpPr>
          <p:nvPr>
            <p:ph type="sldNum" sz="quarter" idx="12"/>
          </p:nvPr>
        </p:nvSpPr>
        <p:spPr/>
        <p:txBody>
          <a:bodyPr/>
          <a:lstStyle>
            <a:lvl1pPr>
              <a:defRPr/>
            </a:lvl1pPr>
          </a:lstStyle>
          <a:p>
            <a:pPr>
              <a:defRPr/>
            </a:pPr>
            <a:fld id="{76B4DC00-7BBE-4348-A33F-AA1A42278442}" type="slidenum">
              <a:rPr lang="en-US"/>
              <a:pPr>
                <a:defRPr/>
              </a:pPr>
              <a:t>‹#›</a:t>
            </a:fld>
            <a:endParaRPr lang="en-US"/>
          </a:p>
        </p:txBody>
      </p:sp>
    </p:spTree>
    <p:extLst>
      <p:ext uri="{BB962C8B-B14F-4D97-AF65-F5344CB8AC3E}">
        <p14:creationId xmlns:p14="http://schemas.microsoft.com/office/powerpoint/2010/main" val="15720726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5167"/>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600205"/>
            <a:ext cx="4038600" cy="452543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5"/>
            <a:ext cx="4038600" cy="452543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1799817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1EE38355-B462-4ECA-9762-00FDC3E35B04}"/>
              </a:ext>
            </a:extLst>
          </p:cNvPr>
          <p:cNvSpPr>
            <a:spLocks noGrp="1"/>
          </p:cNvSpPr>
          <p:nvPr>
            <p:ph type="pic" sz="quarter" idx="10"/>
          </p:nvPr>
        </p:nvSpPr>
        <p:spPr>
          <a:xfrm>
            <a:off x="6571400" y="0"/>
            <a:ext cx="2572603" cy="3428340"/>
          </a:xfrm>
          <a:prstGeom prst="rect">
            <a:avLst/>
          </a:prstGeom>
        </p:spPr>
        <p:txBody>
          <a:bodyPr rtlCol="0">
            <a:normAutofit/>
          </a:bodyPr>
          <a:lstStyle/>
          <a:p>
            <a:pPr lvl="0"/>
            <a:endParaRPr lang="en-US" noProof="0"/>
          </a:p>
        </p:txBody>
      </p:sp>
      <p:sp>
        <p:nvSpPr>
          <p:cNvPr id="5" name="Picture Placeholder 3">
            <a:extLst>
              <a:ext uri="{FF2B5EF4-FFF2-40B4-BE49-F238E27FC236}">
                <a16:creationId xmlns:a16="http://schemas.microsoft.com/office/drawing/2014/main" xmlns="" id="{1FBF531D-6AA8-4A15-B678-261DD25127CD}"/>
              </a:ext>
            </a:extLst>
          </p:cNvPr>
          <p:cNvSpPr>
            <a:spLocks noGrp="1"/>
          </p:cNvSpPr>
          <p:nvPr>
            <p:ph type="pic" sz="quarter" idx="11"/>
          </p:nvPr>
        </p:nvSpPr>
        <p:spPr>
          <a:xfrm>
            <a:off x="3998797" y="0"/>
            <a:ext cx="2572603" cy="3428340"/>
          </a:xfrm>
          <a:prstGeom prst="rect">
            <a:avLst/>
          </a:prstGeom>
        </p:spPr>
        <p:txBody>
          <a:bodyPr rtlCol="0">
            <a:normAutofit/>
          </a:bodyPr>
          <a:lstStyle/>
          <a:p>
            <a:pPr lvl="0"/>
            <a:endParaRPr lang="en-US" noProof="0"/>
          </a:p>
        </p:txBody>
      </p:sp>
      <p:sp>
        <p:nvSpPr>
          <p:cNvPr id="6" name="Picture Placeholder 3">
            <a:extLst>
              <a:ext uri="{FF2B5EF4-FFF2-40B4-BE49-F238E27FC236}">
                <a16:creationId xmlns:a16="http://schemas.microsoft.com/office/drawing/2014/main" xmlns="" id="{BD38B71C-2558-468D-ACCC-14A592985B41}"/>
              </a:ext>
            </a:extLst>
          </p:cNvPr>
          <p:cNvSpPr>
            <a:spLocks noGrp="1"/>
          </p:cNvSpPr>
          <p:nvPr>
            <p:ph type="pic" sz="quarter" idx="12"/>
          </p:nvPr>
        </p:nvSpPr>
        <p:spPr>
          <a:xfrm>
            <a:off x="6571400" y="3429660"/>
            <a:ext cx="2572603" cy="3428340"/>
          </a:xfrm>
          <a:prstGeom prst="rect">
            <a:avLst/>
          </a:prstGeom>
        </p:spPr>
        <p:txBody>
          <a:bodyPr rtlCol="0">
            <a:normAutofit/>
          </a:bodyPr>
          <a:lstStyle/>
          <a:p>
            <a:pPr lvl="0"/>
            <a:endParaRPr lang="en-US" noProof="0"/>
          </a:p>
        </p:txBody>
      </p:sp>
      <p:sp>
        <p:nvSpPr>
          <p:cNvPr id="7" name="Picture Placeholder 3">
            <a:extLst>
              <a:ext uri="{FF2B5EF4-FFF2-40B4-BE49-F238E27FC236}">
                <a16:creationId xmlns:a16="http://schemas.microsoft.com/office/drawing/2014/main" xmlns="" id="{F0CF8CF4-1265-46E2-9E59-785175001F9A}"/>
              </a:ext>
            </a:extLst>
          </p:cNvPr>
          <p:cNvSpPr>
            <a:spLocks noGrp="1"/>
          </p:cNvSpPr>
          <p:nvPr>
            <p:ph type="pic" sz="quarter" idx="13"/>
          </p:nvPr>
        </p:nvSpPr>
        <p:spPr>
          <a:xfrm>
            <a:off x="3998797" y="3429660"/>
            <a:ext cx="2572603" cy="3428340"/>
          </a:xfrm>
          <a:prstGeom prst="rect">
            <a:avLst/>
          </a:prstGeom>
        </p:spPr>
        <p:txBody>
          <a:bodyPr rtlCol="0">
            <a:normAutofit/>
          </a:bodyPr>
          <a:lstStyle/>
          <a:p>
            <a:pPr lvl="0"/>
            <a:endParaRPr lang="en-US" noProof="0"/>
          </a:p>
        </p:txBody>
      </p:sp>
    </p:spTree>
    <p:extLst>
      <p:ext uri="{BB962C8B-B14F-4D97-AF65-F5344CB8AC3E}">
        <p14:creationId xmlns:p14="http://schemas.microsoft.com/office/powerpoint/2010/main" val="19020980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61927" y="178594"/>
            <a:ext cx="8829675" cy="6450806"/>
          </a:xfrm>
          <a:prstGeom prst="rect">
            <a:avLst/>
          </a:prstGeom>
          <a:solidFill>
            <a:schemeClr val="bg1">
              <a:lumMod val="95000"/>
            </a:schemeClr>
          </a:solidFill>
        </p:spPr>
        <p:txBody>
          <a:bodyPr rtlCol="0">
            <a:normAutofit/>
          </a:bodyPr>
          <a:lstStyle/>
          <a:p>
            <a:pPr lvl="0"/>
            <a:endParaRPr lang="id-ID" noProof="0"/>
          </a:p>
        </p:txBody>
      </p:sp>
    </p:spTree>
    <p:extLst>
      <p:ext uri="{BB962C8B-B14F-4D97-AF65-F5344CB8AC3E}">
        <p14:creationId xmlns:p14="http://schemas.microsoft.com/office/powerpoint/2010/main" val="1629024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0" name="Picture Placeholder 29"/>
          <p:cNvSpPr>
            <a:spLocks noGrp="1"/>
          </p:cNvSpPr>
          <p:nvPr>
            <p:ph type="pic" sz="quarter" idx="10"/>
          </p:nvPr>
        </p:nvSpPr>
        <p:spPr>
          <a:xfrm>
            <a:off x="1" y="0"/>
            <a:ext cx="5350130" cy="5872668"/>
          </a:xfrm>
          <a:custGeom>
            <a:avLst/>
            <a:gdLst>
              <a:gd name="connsiteX0" fmla="*/ 0 w 6962710"/>
              <a:gd name="connsiteY0" fmla="*/ 0 h 5732060"/>
              <a:gd name="connsiteX1" fmla="*/ 1222797 w 6962710"/>
              <a:gd name="connsiteY1" fmla="*/ 0 h 5732060"/>
              <a:gd name="connsiteX2" fmla="*/ 6962710 w 6962710"/>
              <a:gd name="connsiteY2" fmla="*/ 5732060 h 5732060"/>
              <a:gd name="connsiteX3" fmla="*/ 1650984 w 6962710"/>
              <a:gd name="connsiteY3" fmla="*/ 5732060 h 5732060"/>
              <a:gd name="connsiteX4" fmla="*/ 0 w 6962710"/>
              <a:gd name="connsiteY4" fmla="*/ 4083335 h 5732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2710" h="5732060">
                <a:moveTo>
                  <a:pt x="0" y="0"/>
                </a:moveTo>
                <a:lnTo>
                  <a:pt x="1222797" y="0"/>
                </a:lnTo>
                <a:lnTo>
                  <a:pt x="6962710" y="5732060"/>
                </a:lnTo>
                <a:lnTo>
                  <a:pt x="1650984" y="5732060"/>
                </a:lnTo>
                <a:lnTo>
                  <a:pt x="0" y="4083335"/>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1213565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F2F2F2"/>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445C07F4-B5DA-46FE-B766-86169CCF0FF9}"/>
              </a:ext>
            </a:extLst>
          </p:cNvPr>
          <p:cNvSpPr/>
          <p:nvPr userDrawn="1"/>
        </p:nvSpPr>
        <p:spPr>
          <a:xfrm>
            <a:off x="228600" y="276225"/>
            <a:ext cx="8686800" cy="6284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spTree>
    <p:extLst>
      <p:ext uri="{BB962C8B-B14F-4D97-AF65-F5344CB8AC3E}">
        <p14:creationId xmlns:p14="http://schemas.microsoft.com/office/powerpoint/2010/main" val="186982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5464629" y="8"/>
            <a:ext cx="3679372" cy="4905829"/>
          </a:xfrm>
          <a:custGeom>
            <a:avLst/>
            <a:gdLst>
              <a:gd name="connsiteX0" fmla="*/ 0 w 4905829"/>
              <a:gd name="connsiteY0" fmla="*/ 0 h 4905829"/>
              <a:gd name="connsiteX1" fmla="*/ 4905829 w 4905829"/>
              <a:gd name="connsiteY1" fmla="*/ 0 h 4905829"/>
              <a:gd name="connsiteX2" fmla="*/ 4905829 w 4905829"/>
              <a:gd name="connsiteY2" fmla="*/ 4905829 h 4905829"/>
            </a:gdLst>
            <a:ahLst/>
            <a:cxnLst>
              <a:cxn ang="0">
                <a:pos x="connsiteX0" y="connsiteY0"/>
              </a:cxn>
              <a:cxn ang="0">
                <a:pos x="connsiteX1" y="connsiteY1"/>
              </a:cxn>
              <a:cxn ang="0">
                <a:pos x="connsiteX2" y="connsiteY2"/>
              </a:cxn>
            </a:cxnLst>
            <a:rect l="l" t="t" r="r" b="b"/>
            <a:pathLst>
              <a:path w="4905829" h="4905829">
                <a:moveTo>
                  <a:pt x="0" y="0"/>
                </a:moveTo>
                <a:lnTo>
                  <a:pt x="4905829" y="0"/>
                </a:lnTo>
                <a:lnTo>
                  <a:pt x="4905829" y="4905829"/>
                </a:lnTo>
                <a:close/>
              </a:path>
            </a:pathLst>
          </a:custGeom>
        </p:spPr>
        <p:txBody>
          <a:bodyPr rtlCol="0">
            <a:noAutofit/>
          </a:bodyPr>
          <a:lstStyle/>
          <a:p>
            <a:pPr lvl="0"/>
            <a:endParaRPr lang="id-ID" noProof="0"/>
          </a:p>
        </p:txBody>
      </p:sp>
      <p:sp>
        <p:nvSpPr>
          <p:cNvPr id="8" name="Picture Placeholder 7"/>
          <p:cNvSpPr>
            <a:spLocks noGrp="1"/>
          </p:cNvSpPr>
          <p:nvPr>
            <p:ph type="pic" sz="quarter" idx="10"/>
          </p:nvPr>
        </p:nvSpPr>
        <p:spPr>
          <a:xfrm>
            <a:off x="2" y="1944922"/>
            <a:ext cx="3679372" cy="4905829"/>
          </a:xfrm>
          <a:custGeom>
            <a:avLst/>
            <a:gdLst>
              <a:gd name="connsiteX0" fmla="*/ 0 w 4905829"/>
              <a:gd name="connsiteY0" fmla="*/ 0 h 4905829"/>
              <a:gd name="connsiteX1" fmla="*/ 4905829 w 4905829"/>
              <a:gd name="connsiteY1" fmla="*/ 4905829 h 4905829"/>
              <a:gd name="connsiteX2" fmla="*/ 0 w 4905829"/>
              <a:gd name="connsiteY2" fmla="*/ 4905829 h 4905829"/>
            </a:gdLst>
            <a:ahLst/>
            <a:cxnLst>
              <a:cxn ang="0">
                <a:pos x="connsiteX0" y="connsiteY0"/>
              </a:cxn>
              <a:cxn ang="0">
                <a:pos x="connsiteX1" y="connsiteY1"/>
              </a:cxn>
              <a:cxn ang="0">
                <a:pos x="connsiteX2" y="connsiteY2"/>
              </a:cxn>
            </a:cxnLst>
            <a:rect l="l" t="t" r="r" b="b"/>
            <a:pathLst>
              <a:path w="4905829" h="4905829">
                <a:moveTo>
                  <a:pt x="0" y="0"/>
                </a:moveTo>
                <a:lnTo>
                  <a:pt x="4905829" y="4905829"/>
                </a:lnTo>
                <a:lnTo>
                  <a:pt x="0" y="4905829"/>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1961287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xmlns="" id="{B96F17A7-FD45-473D-8EEE-245A16F2B011}"/>
              </a:ext>
            </a:extLst>
          </p:cNvPr>
          <p:cNvSpPr/>
          <p:nvPr userDrawn="1"/>
        </p:nvSpPr>
        <p:spPr>
          <a:xfrm rot="5400000">
            <a:off x="-241300" y="241300"/>
            <a:ext cx="1930400" cy="1447800"/>
          </a:xfrm>
          <a:prstGeom prst="r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sp>
        <p:nvSpPr>
          <p:cNvPr id="6" name="Picture Placeholder 5"/>
          <p:cNvSpPr>
            <a:spLocks noGrp="1"/>
          </p:cNvSpPr>
          <p:nvPr>
            <p:ph type="pic" sz="quarter" idx="10"/>
          </p:nvPr>
        </p:nvSpPr>
        <p:spPr>
          <a:xfrm>
            <a:off x="5050971" y="1393376"/>
            <a:ext cx="4093030" cy="5457373"/>
          </a:xfrm>
          <a:custGeom>
            <a:avLst/>
            <a:gdLst>
              <a:gd name="connsiteX0" fmla="*/ 5457373 w 5457373"/>
              <a:gd name="connsiteY0" fmla="*/ 0 h 5457373"/>
              <a:gd name="connsiteX1" fmla="*/ 5457373 w 5457373"/>
              <a:gd name="connsiteY1" fmla="*/ 5457373 h 5457373"/>
              <a:gd name="connsiteX2" fmla="*/ 0 w 5457373"/>
              <a:gd name="connsiteY2" fmla="*/ 5457373 h 5457373"/>
            </a:gdLst>
            <a:ahLst/>
            <a:cxnLst>
              <a:cxn ang="0">
                <a:pos x="connsiteX0" y="connsiteY0"/>
              </a:cxn>
              <a:cxn ang="0">
                <a:pos x="connsiteX1" y="connsiteY1"/>
              </a:cxn>
              <a:cxn ang="0">
                <a:pos x="connsiteX2" y="connsiteY2"/>
              </a:cxn>
            </a:cxnLst>
            <a:rect l="l" t="t" r="r" b="b"/>
            <a:pathLst>
              <a:path w="5457373" h="5457373">
                <a:moveTo>
                  <a:pt x="5457373" y="0"/>
                </a:moveTo>
                <a:lnTo>
                  <a:pt x="5457373" y="5457373"/>
                </a:lnTo>
                <a:lnTo>
                  <a:pt x="0" y="5457373"/>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4648862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0232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a:custGeom>
            <a:avLst/>
            <a:gdLst>
              <a:gd name="connsiteX0" fmla="*/ 6870687 w 12192000"/>
              <a:gd name="connsiteY0" fmla="*/ 0 h 6858000"/>
              <a:gd name="connsiteX1" fmla="*/ 12192000 w 12192000"/>
              <a:gd name="connsiteY1" fmla="*/ 0 h 6858000"/>
              <a:gd name="connsiteX2" fmla="*/ 5321313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6870687" y="0"/>
                </a:moveTo>
                <a:lnTo>
                  <a:pt x="12192000" y="0"/>
                </a:lnTo>
                <a:lnTo>
                  <a:pt x="5321313" y="6858000"/>
                </a:lnTo>
                <a:lnTo>
                  <a:pt x="0" y="6858000"/>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32851404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3" y="0"/>
            <a:ext cx="6592661" cy="5573486"/>
          </a:xfrm>
          <a:custGeom>
            <a:avLst/>
            <a:gdLst>
              <a:gd name="connsiteX0" fmla="*/ 2081553 w 8790214"/>
              <a:gd name="connsiteY0" fmla="*/ 0 h 5573486"/>
              <a:gd name="connsiteX1" fmla="*/ 5870461 w 8790214"/>
              <a:gd name="connsiteY1" fmla="*/ 0 h 5573486"/>
              <a:gd name="connsiteX2" fmla="*/ 6629740 w 8790214"/>
              <a:gd name="connsiteY2" fmla="*/ 759279 h 5573486"/>
              <a:gd name="connsiteX3" fmla="*/ 3976007 w 8790214"/>
              <a:gd name="connsiteY3" fmla="*/ 3413012 h 5573486"/>
              <a:gd name="connsiteX4" fmla="*/ 1322274 w 8790214"/>
              <a:gd name="connsiteY4" fmla="*/ 759279 h 5573486"/>
              <a:gd name="connsiteX5" fmla="*/ 0 w 8790214"/>
              <a:gd name="connsiteY5" fmla="*/ 0 h 5573486"/>
              <a:gd name="connsiteX6" fmla="*/ 1746703 w 8790214"/>
              <a:gd name="connsiteY6" fmla="*/ 0 h 5573486"/>
              <a:gd name="connsiteX7" fmla="*/ 987424 w 8790214"/>
              <a:gd name="connsiteY7" fmla="*/ 759279 h 5573486"/>
              <a:gd name="connsiteX8" fmla="*/ 3976007 w 8790214"/>
              <a:gd name="connsiteY8" fmla="*/ 3747861 h 5573486"/>
              <a:gd name="connsiteX9" fmla="*/ 6964589 w 8790214"/>
              <a:gd name="connsiteY9" fmla="*/ 759279 h 5573486"/>
              <a:gd name="connsiteX10" fmla="*/ 6205311 w 8790214"/>
              <a:gd name="connsiteY10" fmla="*/ 0 h 5573486"/>
              <a:gd name="connsiteX11" fmla="*/ 8030935 w 8790214"/>
              <a:gd name="connsiteY11" fmla="*/ 0 h 5573486"/>
              <a:gd name="connsiteX12" fmla="*/ 8790214 w 8790214"/>
              <a:gd name="connsiteY12" fmla="*/ 759279 h 5573486"/>
              <a:gd name="connsiteX13" fmla="*/ 3976007 w 8790214"/>
              <a:gd name="connsiteY13" fmla="*/ 5573486 h 5573486"/>
              <a:gd name="connsiteX14" fmla="*/ 0 w 8790214"/>
              <a:gd name="connsiteY14" fmla="*/ 1597479 h 557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90214" h="5573486">
                <a:moveTo>
                  <a:pt x="2081553" y="0"/>
                </a:moveTo>
                <a:lnTo>
                  <a:pt x="5870461" y="0"/>
                </a:lnTo>
                <a:lnTo>
                  <a:pt x="6629740" y="759279"/>
                </a:lnTo>
                <a:lnTo>
                  <a:pt x="3976007" y="3413012"/>
                </a:lnTo>
                <a:lnTo>
                  <a:pt x="1322274" y="759279"/>
                </a:lnTo>
                <a:close/>
                <a:moveTo>
                  <a:pt x="0" y="0"/>
                </a:moveTo>
                <a:lnTo>
                  <a:pt x="1746703" y="0"/>
                </a:lnTo>
                <a:lnTo>
                  <a:pt x="987424" y="759279"/>
                </a:lnTo>
                <a:lnTo>
                  <a:pt x="3976007" y="3747861"/>
                </a:lnTo>
                <a:lnTo>
                  <a:pt x="6964589" y="759279"/>
                </a:lnTo>
                <a:lnTo>
                  <a:pt x="6205311" y="0"/>
                </a:lnTo>
                <a:lnTo>
                  <a:pt x="8030935" y="0"/>
                </a:lnTo>
                <a:lnTo>
                  <a:pt x="8790214" y="759279"/>
                </a:lnTo>
                <a:lnTo>
                  <a:pt x="3976007" y="5573486"/>
                </a:lnTo>
                <a:lnTo>
                  <a:pt x="0" y="1597479"/>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27867867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8_Custom Layout">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xmlns="" id="{1EDC7DCC-D5EB-409C-891E-8C395293BDED}"/>
              </a:ext>
            </a:extLst>
          </p:cNvPr>
          <p:cNvSpPr txBox="1"/>
          <p:nvPr userDrawn="1"/>
        </p:nvSpPr>
        <p:spPr>
          <a:xfrm>
            <a:off x="6272213" y="-636588"/>
            <a:ext cx="2990850" cy="2389188"/>
          </a:xfrm>
          <a:prstGeom prst="rect">
            <a:avLst/>
          </a:prstGeom>
          <a:noFill/>
        </p:spPr>
        <p:txBody>
          <a:bodyPr>
            <a:spAutoFit/>
          </a:bodyPr>
          <a:lstStyle/>
          <a:p>
            <a:pPr algn="r" eaLnBrk="1" fontAlgn="auto" hangingPunct="1">
              <a:spcBef>
                <a:spcPts val="0"/>
              </a:spcBef>
              <a:spcAft>
                <a:spcPts val="0"/>
              </a:spcAft>
              <a:defRPr/>
            </a:pPr>
            <a:fld id="{D505B2E2-A091-49C0-A7AF-E9B80F12E14F}" type="slidenum">
              <a:rPr lang="id-ID" sz="14925" b="1" spc="-225">
                <a:solidFill>
                  <a:srgbClr val="F7F7F7"/>
                </a:solidFill>
                <a:latin typeface="Aller Bold" panose="02000803040000020004" pitchFamily="2" charset="0"/>
                <a:ea typeface="Roboto Condensed Light" panose="02000000000000000000" pitchFamily="2" charset="0"/>
                <a:cs typeface="Lato Heavy" panose="020F0902020204030203" pitchFamily="34" charset="0"/>
              </a:rPr>
              <a:pPr algn="r" eaLnBrk="1" fontAlgn="auto" hangingPunct="1">
                <a:spcBef>
                  <a:spcPts val="0"/>
                </a:spcBef>
                <a:spcAft>
                  <a:spcPts val="0"/>
                </a:spcAft>
                <a:defRPr/>
              </a:pPr>
              <a:t>‹#›</a:t>
            </a:fld>
            <a:endParaRPr lang="id-ID" sz="14925" b="1" spc="-225" dirty="0">
              <a:solidFill>
                <a:srgbClr val="F7F7F7"/>
              </a:solidFill>
              <a:latin typeface="Aller Bold" panose="02000803040000020004" pitchFamily="2" charset="0"/>
              <a:ea typeface="Roboto Condensed Light" panose="02000000000000000000" pitchFamily="2" charset="0"/>
              <a:cs typeface="Lato Heavy" panose="020F0902020204030203" pitchFamily="34" charset="0"/>
            </a:endParaRPr>
          </a:p>
        </p:txBody>
      </p:sp>
      <p:sp>
        <p:nvSpPr>
          <p:cNvPr id="18" name="Picture Placeholder 17"/>
          <p:cNvSpPr>
            <a:spLocks noGrp="1"/>
          </p:cNvSpPr>
          <p:nvPr>
            <p:ph type="pic" sz="quarter" idx="11"/>
          </p:nvPr>
        </p:nvSpPr>
        <p:spPr>
          <a:xfrm>
            <a:off x="2699018" y="2552700"/>
            <a:ext cx="6444981" cy="4305300"/>
          </a:xfrm>
          <a:custGeom>
            <a:avLst/>
            <a:gdLst>
              <a:gd name="connsiteX0" fmla="*/ 0 w 8593308"/>
              <a:gd name="connsiteY0" fmla="*/ 0 h 4305300"/>
              <a:gd name="connsiteX1" fmla="*/ 5072493 w 8593308"/>
              <a:gd name="connsiteY1" fmla="*/ 0 h 4305300"/>
              <a:gd name="connsiteX2" fmla="*/ 8593308 w 8593308"/>
              <a:gd name="connsiteY2" fmla="*/ 3523035 h 4305300"/>
              <a:gd name="connsiteX3" fmla="*/ 8593308 w 8593308"/>
              <a:gd name="connsiteY3" fmla="*/ 4305300 h 4305300"/>
              <a:gd name="connsiteX4" fmla="*/ 4302587 w 8593308"/>
              <a:gd name="connsiteY4" fmla="*/ 4305300 h 430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3308" h="4305300">
                <a:moveTo>
                  <a:pt x="0" y="0"/>
                </a:moveTo>
                <a:lnTo>
                  <a:pt x="5072493" y="0"/>
                </a:lnTo>
                <a:lnTo>
                  <a:pt x="8593308" y="3523035"/>
                </a:lnTo>
                <a:lnTo>
                  <a:pt x="8593308" y="4305300"/>
                </a:lnTo>
                <a:lnTo>
                  <a:pt x="4302587" y="4305300"/>
                </a:lnTo>
                <a:close/>
              </a:path>
            </a:pathLst>
          </a:custGeom>
        </p:spPr>
        <p:txBody>
          <a:bodyPr rtlCol="0">
            <a:noAutofit/>
          </a:bodyPr>
          <a:lstStyle/>
          <a:p>
            <a:pPr lvl="0"/>
            <a:endParaRPr lang="id-ID" noProof="0"/>
          </a:p>
        </p:txBody>
      </p:sp>
      <p:sp>
        <p:nvSpPr>
          <p:cNvPr id="20" name="Picture Placeholder 19"/>
          <p:cNvSpPr>
            <a:spLocks noGrp="1"/>
          </p:cNvSpPr>
          <p:nvPr>
            <p:ph type="pic" sz="quarter" idx="10"/>
          </p:nvPr>
        </p:nvSpPr>
        <p:spPr>
          <a:xfrm>
            <a:off x="5" y="0"/>
            <a:ext cx="5771485" cy="6858000"/>
          </a:xfrm>
          <a:custGeom>
            <a:avLst/>
            <a:gdLst>
              <a:gd name="connsiteX0" fmla="*/ 0 w 7695313"/>
              <a:gd name="connsiteY0" fmla="*/ 0 h 6858000"/>
              <a:gd name="connsiteX1" fmla="*/ 841634 w 7695313"/>
              <a:gd name="connsiteY1" fmla="*/ 0 h 6858000"/>
              <a:gd name="connsiteX2" fmla="*/ 7695313 w 7695313"/>
              <a:gd name="connsiteY2" fmla="*/ 6858000 h 6858000"/>
              <a:gd name="connsiteX3" fmla="*/ 2622820 w 7695313"/>
              <a:gd name="connsiteY3" fmla="*/ 6858000 h 6858000"/>
              <a:gd name="connsiteX4" fmla="*/ 0 w 7695313"/>
              <a:gd name="connsiteY4" fmla="*/ 423352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5313" h="6858000">
                <a:moveTo>
                  <a:pt x="0" y="0"/>
                </a:moveTo>
                <a:lnTo>
                  <a:pt x="841634" y="0"/>
                </a:lnTo>
                <a:lnTo>
                  <a:pt x="7695313" y="6858000"/>
                </a:lnTo>
                <a:lnTo>
                  <a:pt x="2622820" y="6858000"/>
                </a:lnTo>
                <a:lnTo>
                  <a:pt x="0" y="4233527"/>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33274968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5167"/>
            <a:ext cx="82296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4585"/>
            <a:ext cx="4040188" cy="641349"/>
          </a:xfrm>
          <a:prstGeom prst="rect">
            <a:avLst/>
          </a:prstGeo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5934"/>
            <a:ext cx="4040188" cy="39497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8" y="1534585"/>
            <a:ext cx="4041775" cy="641349"/>
          </a:xfrm>
          <a:prstGeom prst="rect">
            <a:avLst/>
          </a:prstGeo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8" y="2175934"/>
            <a:ext cx="4041775" cy="39497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1929996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685800" y="0"/>
            <a:ext cx="1458516" cy="2300288"/>
          </a:xfrm>
          <a:prstGeom prst="rect">
            <a:avLst/>
          </a:prstGeom>
        </p:spPr>
        <p:txBody>
          <a:bodyPr rtlCol="0">
            <a:normAutofit/>
          </a:bodyPr>
          <a:lstStyle/>
          <a:p>
            <a:pPr lvl="0"/>
            <a:endParaRPr lang="id-ID" noProof="0"/>
          </a:p>
        </p:txBody>
      </p:sp>
      <p:sp>
        <p:nvSpPr>
          <p:cNvPr id="7" name="Picture Placeholder 5"/>
          <p:cNvSpPr>
            <a:spLocks noGrp="1"/>
          </p:cNvSpPr>
          <p:nvPr>
            <p:ph type="pic" sz="quarter" idx="11"/>
          </p:nvPr>
        </p:nvSpPr>
        <p:spPr>
          <a:xfrm>
            <a:off x="685800" y="2431143"/>
            <a:ext cx="1458516" cy="2300288"/>
          </a:xfrm>
          <a:prstGeom prst="rect">
            <a:avLst/>
          </a:prstGeom>
        </p:spPr>
        <p:txBody>
          <a:bodyPr rtlCol="0">
            <a:normAutofit/>
          </a:bodyPr>
          <a:lstStyle/>
          <a:p>
            <a:pPr lvl="0"/>
            <a:endParaRPr lang="id-ID" noProof="0"/>
          </a:p>
        </p:txBody>
      </p:sp>
      <p:sp>
        <p:nvSpPr>
          <p:cNvPr id="8" name="Picture Placeholder 5"/>
          <p:cNvSpPr>
            <a:spLocks noGrp="1"/>
          </p:cNvSpPr>
          <p:nvPr>
            <p:ph type="pic" sz="quarter" idx="12"/>
          </p:nvPr>
        </p:nvSpPr>
        <p:spPr>
          <a:xfrm>
            <a:off x="2237014" y="1255486"/>
            <a:ext cx="1458516" cy="2300288"/>
          </a:xfrm>
          <a:prstGeom prst="rect">
            <a:avLst/>
          </a:prstGeom>
        </p:spPr>
        <p:txBody>
          <a:bodyPr rtlCol="0">
            <a:normAutofit/>
          </a:bodyPr>
          <a:lstStyle/>
          <a:p>
            <a:pPr lvl="0"/>
            <a:endParaRPr lang="id-ID" noProof="0" dirty="0"/>
          </a:p>
        </p:txBody>
      </p:sp>
      <p:sp>
        <p:nvSpPr>
          <p:cNvPr id="9" name="Picture Placeholder 5"/>
          <p:cNvSpPr>
            <a:spLocks noGrp="1"/>
          </p:cNvSpPr>
          <p:nvPr>
            <p:ph type="pic" sz="quarter" idx="13"/>
          </p:nvPr>
        </p:nvSpPr>
        <p:spPr>
          <a:xfrm>
            <a:off x="2237014" y="3686629"/>
            <a:ext cx="1458516" cy="2300288"/>
          </a:xfrm>
          <a:prstGeom prst="rect">
            <a:avLst/>
          </a:prstGeom>
        </p:spPr>
        <p:txBody>
          <a:bodyPr rtlCol="0">
            <a:normAutofit/>
          </a:bodyPr>
          <a:lstStyle/>
          <a:p>
            <a:pPr lvl="0"/>
            <a:endParaRPr lang="id-ID" noProof="0"/>
          </a:p>
        </p:txBody>
      </p:sp>
      <p:sp>
        <p:nvSpPr>
          <p:cNvPr id="10" name="Picture Placeholder 5"/>
          <p:cNvSpPr>
            <a:spLocks noGrp="1"/>
          </p:cNvSpPr>
          <p:nvPr>
            <p:ph type="pic" sz="quarter" idx="14"/>
          </p:nvPr>
        </p:nvSpPr>
        <p:spPr>
          <a:xfrm>
            <a:off x="2237014" y="-1175657"/>
            <a:ext cx="1458516" cy="2300288"/>
          </a:xfrm>
          <a:prstGeom prst="rect">
            <a:avLst/>
          </a:prstGeom>
        </p:spPr>
        <p:txBody>
          <a:bodyPr rtlCol="0">
            <a:normAutofit/>
          </a:bodyPr>
          <a:lstStyle/>
          <a:p>
            <a:pPr lvl="0"/>
            <a:endParaRPr lang="id-ID" noProof="0" dirty="0"/>
          </a:p>
        </p:txBody>
      </p:sp>
    </p:spTree>
    <p:extLst>
      <p:ext uri="{BB962C8B-B14F-4D97-AF65-F5344CB8AC3E}">
        <p14:creationId xmlns:p14="http://schemas.microsoft.com/office/powerpoint/2010/main" val="14905137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7748588" y="1612901"/>
            <a:ext cx="3059862" cy="1524000"/>
          </a:xfrm>
          <a:custGeom>
            <a:avLst/>
            <a:gdLst>
              <a:gd name="connsiteX0" fmla="*/ 1525478 w 4079816"/>
              <a:gd name="connsiteY0" fmla="*/ 0 h 1524000"/>
              <a:gd name="connsiteX1" fmla="*/ 4079816 w 4079816"/>
              <a:gd name="connsiteY1" fmla="*/ 0 h 1524000"/>
              <a:gd name="connsiteX2" fmla="*/ 2554338 w 4079816"/>
              <a:gd name="connsiteY2" fmla="*/ 1524000 h 1524000"/>
              <a:gd name="connsiteX3" fmla="*/ 0 w 4079816"/>
              <a:gd name="connsiteY3" fmla="*/ 1524000 h 1524000"/>
            </a:gdLst>
            <a:ahLst/>
            <a:cxnLst>
              <a:cxn ang="0">
                <a:pos x="connsiteX0" y="connsiteY0"/>
              </a:cxn>
              <a:cxn ang="0">
                <a:pos x="connsiteX1" y="connsiteY1"/>
              </a:cxn>
              <a:cxn ang="0">
                <a:pos x="connsiteX2" y="connsiteY2"/>
              </a:cxn>
              <a:cxn ang="0">
                <a:pos x="connsiteX3" y="connsiteY3"/>
              </a:cxn>
            </a:cxnLst>
            <a:rect l="l" t="t" r="r" b="b"/>
            <a:pathLst>
              <a:path w="4079816" h="1524000">
                <a:moveTo>
                  <a:pt x="1525478" y="0"/>
                </a:moveTo>
                <a:lnTo>
                  <a:pt x="4079816" y="0"/>
                </a:lnTo>
                <a:lnTo>
                  <a:pt x="2554338" y="1524000"/>
                </a:lnTo>
                <a:lnTo>
                  <a:pt x="0" y="1524000"/>
                </a:lnTo>
                <a:close/>
              </a:path>
            </a:pathLst>
          </a:custGeom>
        </p:spPr>
        <p:txBody>
          <a:bodyPr rtlCol="0">
            <a:noAutofit/>
          </a:bodyPr>
          <a:lstStyle/>
          <a:p>
            <a:pPr lvl="0"/>
            <a:endParaRPr lang="id-ID" noProof="0"/>
          </a:p>
        </p:txBody>
      </p:sp>
      <p:sp>
        <p:nvSpPr>
          <p:cNvPr id="22" name="Picture Placeholder 21"/>
          <p:cNvSpPr>
            <a:spLocks noGrp="1"/>
          </p:cNvSpPr>
          <p:nvPr>
            <p:ph type="pic" sz="quarter" idx="11"/>
          </p:nvPr>
        </p:nvSpPr>
        <p:spPr>
          <a:xfrm>
            <a:off x="6538913" y="3225801"/>
            <a:ext cx="3059862" cy="1524000"/>
          </a:xfrm>
          <a:custGeom>
            <a:avLst/>
            <a:gdLst>
              <a:gd name="connsiteX0" fmla="*/ 1525478 w 4079816"/>
              <a:gd name="connsiteY0" fmla="*/ 0 h 1524000"/>
              <a:gd name="connsiteX1" fmla="*/ 4079816 w 4079816"/>
              <a:gd name="connsiteY1" fmla="*/ 0 h 1524000"/>
              <a:gd name="connsiteX2" fmla="*/ 2554338 w 4079816"/>
              <a:gd name="connsiteY2" fmla="*/ 1524000 h 1524000"/>
              <a:gd name="connsiteX3" fmla="*/ 0 w 4079816"/>
              <a:gd name="connsiteY3" fmla="*/ 1524000 h 1524000"/>
            </a:gdLst>
            <a:ahLst/>
            <a:cxnLst>
              <a:cxn ang="0">
                <a:pos x="connsiteX0" y="connsiteY0"/>
              </a:cxn>
              <a:cxn ang="0">
                <a:pos x="connsiteX1" y="connsiteY1"/>
              </a:cxn>
              <a:cxn ang="0">
                <a:pos x="connsiteX2" y="connsiteY2"/>
              </a:cxn>
              <a:cxn ang="0">
                <a:pos x="connsiteX3" y="connsiteY3"/>
              </a:cxn>
            </a:cxnLst>
            <a:rect l="l" t="t" r="r" b="b"/>
            <a:pathLst>
              <a:path w="4079816" h="1524000">
                <a:moveTo>
                  <a:pt x="1525478" y="0"/>
                </a:moveTo>
                <a:lnTo>
                  <a:pt x="4079816" y="0"/>
                </a:lnTo>
                <a:lnTo>
                  <a:pt x="2554338" y="1524000"/>
                </a:lnTo>
                <a:lnTo>
                  <a:pt x="0" y="1524000"/>
                </a:lnTo>
                <a:close/>
              </a:path>
            </a:pathLst>
          </a:custGeom>
        </p:spPr>
        <p:txBody>
          <a:bodyPr rtlCol="0">
            <a:noAutofit/>
          </a:bodyPr>
          <a:lstStyle/>
          <a:p>
            <a:pPr lvl="0"/>
            <a:endParaRPr lang="id-ID" noProof="0"/>
          </a:p>
        </p:txBody>
      </p:sp>
      <p:sp>
        <p:nvSpPr>
          <p:cNvPr id="23" name="Picture Placeholder 22"/>
          <p:cNvSpPr>
            <a:spLocks noGrp="1"/>
          </p:cNvSpPr>
          <p:nvPr>
            <p:ph type="pic" sz="quarter" idx="12"/>
          </p:nvPr>
        </p:nvSpPr>
        <p:spPr>
          <a:xfrm>
            <a:off x="5338763" y="4838701"/>
            <a:ext cx="3059862" cy="1524000"/>
          </a:xfrm>
          <a:custGeom>
            <a:avLst/>
            <a:gdLst>
              <a:gd name="connsiteX0" fmla="*/ 1525478 w 4079816"/>
              <a:gd name="connsiteY0" fmla="*/ 0 h 1524000"/>
              <a:gd name="connsiteX1" fmla="*/ 4079816 w 4079816"/>
              <a:gd name="connsiteY1" fmla="*/ 0 h 1524000"/>
              <a:gd name="connsiteX2" fmla="*/ 2554338 w 4079816"/>
              <a:gd name="connsiteY2" fmla="*/ 1524000 h 1524000"/>
              <a:gd name="connsiteX3" fmla="*/ 0 w 4079816"/>
              <a:gd name="connsiteY3" fmla="*/ 1524000 h 1524000"/>
            </a:gdLst>
            <a:ahLst/>
            <a:cxnLst>
              <a:cxn ang="0">
                <a:pos x="connsiteX0" y="connsiteY0"/>
              </a:cxn>
              <a:cxn ang="0">
                <a:pos x="connsiteX1" y="connsiteY1"/>
              </a:cxn>
              <a:cxn ang="0">
                <a:pos x="connsiteX2" y="connsiteY2"/>
              </a:cxn>
              <a:cxn ang="0">
                <a:pos x="connsiteX3" y="connsiteY3"/>
              </a:cxn>
            </a:cxnLst>
            <a:rect l="l" t="t" r="r" b="b"/>
            <a:pathLst>
              <a:path w="4079816" h="1524000">
                <a:moveTo>
                  <a:pt x="1525478" y="0"/>
                </a:moveTo>
                <a:lnTo>
                  <a:pt x="4079816" y="0"/>
                </a:lnTo>
                <a:lnTo>
                  <a:pt x="2554338" y="1524000"/>
                </a:lnTo>
                <a:lnTo>
                  <a:pt x="0" y="1524000"/>
                </a:lnTo>
                <a:close/>
              </a:path>
            </a:pathLst>
          </a:custGeom>
        </p:spPr>
        <p:txBody>
          <a:bodyPr rtlCol="0">
            <a:noAutofit/>
          </a:bodyPr>
          <a:lstStyle/>
          <a:p>
            <a:pPr lvl="0"/>
            <a:endParaRPr lang="id-ID" noProof="0"/>
          </a:p>
        </p:txBody>
      </p:sp>
      <p:sp>
        <p:nvSpPr>
          <p:cNvPr id="19" name="Picture Placeholder 18"/>
          <p:cNvSpPr>
            <a:spLocks noGrp="1"/>
          </p:cNvSpPr>
          <p:nvPr>
            <p:ph type="pic" sz="quarter" idx="13"/>
          </p:nvPr>
        </p:nvSpPr>
        <p:spPr>
          <a:xfrm>
            <a:off x="5338763" y="2108201"/>
            <a:ext cx="3059862" cy="1524000"/>
          </a:xfrm>
          <a:custGeom>
            <a:avLst/>
            <a:gdLst>
              <a:gd name="connsiteX0" fmla="*/ 1525478 w 4079816"/>
              <a:gd name="connsiteY0" fmla="*/ 0 h 1524000"/>
              <a:gd name="connsiteX1" fmla="*/ 4079816 w 4079816"/>
              <a:gd name="connsiteY1" fmla="*/ 0 h 1524000"/>
              <a:gd name="connsiteX2" fmla="*/ 2554338 w 4079816"/>
              <a:gd name="connsiteY2" fmla="*/ 1524000 h 1524000"/>
              <a:gd name="connsiteX3" fmla="*/ 0 w 4079816"/>
              <a:gd name="connsiteY3" fmla="*/ 1524000 h 1524000"/>
            </a:gdLst>
            <a:ahLst/>
            <a:cxnLst>
              <a:cxn ang="0">
                <a:pos x="connsiteX0" y="connsiteY0"/>
              </a:cxn>
              <a:cxn ang="0">
                <a:pos x="connsiteX1" y="connsiteY1"/>
              </a:cxn>
              <a:cxn ang="0">
                <a:pos x="connsiteX2" y="connsiteY2"/>
              </a:cxn>
              <a:cxn ang="0">
                <a:pos x="connsiteX3" y="connsiteY3"/>
              </a:cxn>
            </a:cxnLst>
            <a:rect l="l" t="t" r="r" b="b"/>
            <a:pathLst>
              <a:path w="4079816" h="1524000">
                <a:moveTo>
                  <a:pt x="1525478" y="0"/>
                </a:moveTo>
                <a:lnTo>
                  <a:pt x="4079816" y="0"/>
                </a:lnTo>
                <a:lnTo>
                  <a:pt x="2554338" y="1524000"/>
                </a:lnTo>
                <a:lnTo>
                  <a:pt x="0" y="1524000"/>
                </a:lnTo>
                <a:close/>
              </a:path>
            </a:pathLst>
          </a:custGeom>
        </p:spPr>
        <p:txBody>
          <a:bodyPr rtlCol="0">
            <a:noAutofit/>
          </a:bodyPr>
          <a:lstStyle/>
          <a:p>
            <a:pPr lvl="0"/>
            <a:endParaRPr lang="id-ID" noProof="0"/>
          </a:p>
        </p:txBody>
      </p:sp>
      <p:sp>
        <p:nvSpPr>
          <p:cNvPr id="20" name="Picture Placeholder 19"/>
          <p:cNvSpPr>
            <a:spLocks noGrp="1"/>
          </p:cNvSpPr>
          <p:nvPr>
            <p:ph type="pic" sz="quarter" idx="14"/>
          </p:nvPr>
        </p:nvSpPr>
        <p:spPr>
          <a:xfrm>
            <a:off x="4167188" y="3721101"/>
            <a:ext cx="3059862" cy="1524000"/>
          </a:xfrm>
          <a:custGeom>
            <a:avLst/>
            <a:gdLst>
              <a:gd name="connsiteX0" fmla="*/ 1525478 w 4079816"/>
              <a:gd name="connsiteY0" fmla="*/ 0 h 1524000"/>
              <a:gd name="connsiteX1" fmla="*/ 4079816 w 4079816"/>
              <a:gd name="connsiteY1" fmla="*/ 0 h 1524000"/>
              <a:gd name="connsiteX2" fmla="*/ 2554338 w 4079816"/>
              <a:gd name="connsiteY2" fmla="*/ 1524000 h 1524000"/>
              <a:gd name="connsiteX3" fmla="*/ 0 w 4079816"/>
              <a:gd name="connsiteY3" fmla="*/ 1524000 h 1524000"/>
            </a:gdLst>
            <a:ahLst/>
            <a:cxnLst>
              <a:cxn ang="0">
                <a:pos x="connsiteX0" y="connsiteY0"/>
              </a:cxn>
              <a:cxn ang="0">
                <a:pos x="connsiteX1" y="connsiteY1"/>
              </a:cxn>
              <a:cxn ang="0">
                <a:pos x="connsiteX2" y="connsiteY2"/>
              </a:cxn>
              <a:cxn ang="0">
                <a:pos x="connsiteX3" y="connsiteY3"/>
              </a:cxn>
            </a:cxnLst>
            <a:rect l="l" t="t" r="r" b="b"/>
            <a:pathLst>
              <a:path w="4079816" h="1524000">
                <a:moveTo>
                  <a:pt x="1525478" y="0"/>
                </a:moveTo>
                <a:lnTo>
                  <a:pt x="4079816" y="0"/>
                </a:lnTo>
                <a:lnTo>
                  <a:pt x="2554338" y="1524000"/>
                </a:lnTo>
                <a:lnTo>
                  <a:pt x="0" y="1524000"/>
                </a:lnTo>
                <a:close/>
              </a:path>
            </a:pathLst>
          </a:custGeom>
        </p:spPr>
        <p:txBody>
          <a:bodyPr rtlCol="0">
            <a:noAutofit/>
          </a:bodyPr>
          <a:lstStyle/>
          <a:p>
            <a:pPr lvl="0"/>
            <a:endParaRPr lang="id-ID" noProof="0" dirty="0"/>
          </a:p>
        </p:txBody>
      </p:sp>
      <p:sp>
        <p:nvSpPr>
          <p:cNvPr id="21" name="Picture Placeholder 20"/>
          <p:cNvSpPr>
            <a:spLocks noGrp="1"/>
          </p:cNvSpPr>
          <p:nvPr>
            <p:ph type="pic" sz="quarter" idx="15"/>
          </p:nvPr>
        </p:nvSpPr>
        <p:spPr>
          <a:xfrm>
            <a:off x="2967038" y="5334001"/>
            <a:ext cx="3059862" cy="1524000"/>
          </a:xfrm>
          <a:custGeom>
            <a:avLst/>
            <a:gdLst>
              <a:gd name="connsiteX0" fmla="*/ 1525478 w 4079816"/>
              <a:gd name="connsiteY0" fmla="*/ 0 h 1524000"/>
              <a:gd name="connsiteX1" fmla="*/ 4079816 w 4079816"/>
              <a:gd name="connsiteY1" fmla="*/ 0 h 1524000"/>
              <a:gd name="connsiteX2" fmla="*/ 2554338 w 4079816"/>
              <a:gd name="connsiteY2" fmla="*/ 1524000 h 1524000"/>
              <a:gd name="connsiteX3" fmla="*/ 0 w 4079816"/>
              <a:gd name="connsiteY3" fmla="*/ 1524000 h 1524000"/>
            </a:gdLst>
            <a:ahLst/>
            <a:cxnLst>
              <a:cxn ang="0">
                <a:pos x="connsiteX0" y="connsiteY0"/>
              </a:cxn>
              <a:cxn ang="0">
                <a:pos x="connsiteX1" y="connsiteY1"/>
              </a:cxn>
              <a:cxn ang="0">
                <a:pos x="connsiteX2" y="connsiteY2"/>
              </a:cxn>
              <a:cxn ang="0">
                <a:pos x="connsiteX3" y="connsiteY3"/>
              </a:cxn>
            </a:cxnLst>
            <a:rect l="l" t="t" r="r" b="b"/>
            <a:pathLst>
              <a:path w="4079816" h="1524000">
                <a:moveTo>
                  <a:pt x="1525478" y="0"/>
                </a:moveTo>
                <a:lnTo>
                  <a:pt x="4079816" y="0"/>
                </a:lnTo>
                <a:lnTo>
                  <a:pt x="2554338" y="1524000"/>
                </a:lnTo>
                <a:lnTo>
                  <a:pt x="0" y="1524000"/>
                </a:lnTo>
                <a:close/>
              </a:path>
            </a:pathLst>
          </a:custGeom>
        </p:spPr>
        <p:txBody>
          <a:bodyPr rtlCol="0">
            <a:noAutofit/>
          </a:bodyPr>
          <a:lstStyle/>
          <a:p>
            <a:pPr lvl="0"/>
            <a:endParaRPr lang="id-ID" noProof="0" dirty="0"/>
          </a:p>
        </p:txBody>
      </p:sp>
    </p:spTree>
    <p:extLst>
      <p:ext uri="{BB962C8B-B14F-4D97-AF65-F5344CB8AC3E}">
        <p14:creationId xmlns:p14="http://schemas.microsoft.com/office/powerpoint/2010/main" val="24264475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3829050" y="876303"/>
            <a:ext cx="5314950" cy="5981699"/>
          </a:xfrm>
          <a:custGeom>
            <a:avLst/>
            <a:gdLst>
              <a:gd name="connsiteX0" fmla="*/ 4420311 w 7086600"/>
              <a:gd name="connsiteY0" fmla="*/ 0 h 5981699"/>
              <a:gd name="connsiteX1" fmla="*/ 7086600 w 7086600"/>
              <a:gd name="connsiteY1" fmla="*/ 2666289 h 5981699"/>
              <a:gd name="connsiteX2" fmla="*/ 7086600 w 7086600"/>
              <a:gd name="connsiteY2" fmla="*/ 5981699 h 5981699"/>
              <a:gd name="connsiteX3" fmla="*/ 1561388 w 7086600"/>
              <a:gd name="connsiteY3" fmla="*/ 5981699 h 5981699"/>
              <a:gd name="connsiteX4" fmla="*/ 0 w 7086600"/>
              <a:gd name="connsiteY4" fmla="*/ 4420311 h 5981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6600" h="5981699">
                <a:moveTo>
                  <a:pt x="4420311" y="0"/>
                </a:moveTo>
                <a:lnTo>
                  <a:pt x="7086600" y="2666289"/>
                </a:lnTo>
                <a:lnTo>
                  <a:pt x="7086600" y="5981699"/>
                </a:lnTo>
                <a:lnTo>
                  <a:pt x="1561388" y="5981699"/>
                </a:lnTo>
                <a:lnTo>
                  <a:pt x="0" y="4420311"/>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6544660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561974" y="177800"/>
            <a:ext cx="4543425" cy="6057900"/>
          </a:xfrm>
          <a:prstGeom prst="diamond">
            <a:avLst/>
          </a:prstGeom>
        </p:spPr>
        <p:txBody>
          <a:bodyPr rtlCol="0">
            <a:normAutofit/>
          </a:bodyPr>
          <a:lstStyle/>
          <a:p>
            <a:pPr lvl="0"/>
            <a:endParaRPr lang="id-ID" noProof="0"/>
          </a:p>
        </p:txBody>
      </p:sp>
    </p:spTree>
    <p:extLst>
      <p:ext uri="{BB962C8B-B14F-4D97-AF65-F5344CB8AC3E}">
        <p14:creationId xmlns:p14="http://schemas.microsoft.com/office/powerpoint/2010/main" val="32496916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xmlns="" id="{BEF56149-79C7-4EC8-A20F-A043DCE3360A}"/>
              </a:ext>
            </a:extLst>
          </p:cNvPr>
          <p:cNvSpPr/>
          <p:nvPr userDrawn="1"/>
        </p:nvSpPr>
        <p:spPr>
          <a:xfrm>
            <a:off x="0" y="0"/>
            <a:ext cx="9144000" cy="186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sp>
        <p:nvSpPr>
          <p:cNvPr id="12" name="Picture Placeholder 11"/>
          <p:cNvSpPr>
            <a:spLocks noGrp="1"/>
          </p:cNvSpPr>
          <p:nvPr>
            <p:ph type="pic" sz="quarter" idx="10"/>
          </p:nvPr>
        </p:nvSpPr>
        <p:spPr>
          <a:xfrm>
            <a:off x="1" y="0"/>
            <a:ext cx="9136856" cy="6091238"/>
          </a:xfrm>
          <a:custGeom>
            <a:avLst/>
            <a:gdLst>
              <a:gd name="connsiteX0" fmla="*/ 0 w 12182475"/>
              <a:gd name="connsiteY0" fmla="*/ 0 h 6091238"/>
              <a:gd name="connsiteX1" fmla="*/ 12182475 w 12182475"/>
              <a:gd name="connsiteY1" fmla="*/ 0 h 6091238"/>
              <a:gd name="connsiteX2" fmla="*/ 6091239 w 12182475"/>
              <a:gd name="connsiteY2" fmla="*/ 6091238 h 6091238"/>
            </a:gdLst>
            <a:ahLst/>
            <a:cxnLst>
              <a:cxn ang="0">
                <a:pos x="connsiteX0" y="connsiteY0"/>
              </a:cxn>
              <a:cxn ang="0">
                <a:pos x="connsiteX1" y="connsiteY1"/>
              </a:cxn>
              <a:cxn ang="0">
                <a:pos x="connsiteX2" y="connsiteY2"/>
              </a:cxn>
            </a:cxnLst>
            <a:rect l="l" t="t" r="r" b="b"/>
            <a:pathLst>
              <a:path w="12182475" h="6091238">
                <a:moveTo>
                  <a:pt x="0" y="0"/>
                </a:moveTo>
                <a:lnTo>
                  <a:pt x="12182475" y="0"/>
                </a:lnTo>
                <a:lnTo>
                  <a:pt x="6091239" y="6091238"/>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3791783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5_Custom Layout">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2000250" y="0"/>
            <a:ext cx="7143750" cy="6858000"/>
          </a:xfrm>
          <a:custGeom>
            <a:avLst/>
            <a:gdLst>
              <a:gd name="connsiteX0" fmla="*/ 0 w 9525000"/>
              <a:gd name="connsiteY0" fmla="*/ 0 h 6858000"/>
              <a:gd name="connsiteX1" fmla="*/ 6858000 w 9525000"/>
              <a:gd name="connsiteY1" fmla="*/ 0 h 6858000"/>
              <a:gd name="connsiteX2" fmla="*/ 9525000 w 9525000"/>
              <a:gd name="connsiteY2" fmla="*/ 0 h 6858000"/>
              <a:gd name="connsiteX3" fmla="*/ 9525000 w 9525000"/>
              <a:gd name="connsiteY3" fmla="*/ 6858000 h 6858000"/>
              <a:gd name="connsiteX4" fmla="*/ 6858000 w 9525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0" h="6858000">
                <a:moveTo>
                  <a:pt x="0" y="0"/>
                </a:moveTo>
                <a:lnTo>
                  <a:pt x="6858000" y="0"/>
                </a:lnTo>
                <a:lnTo>
                  <a:pt x="9525000" y="0"/>
                </a:lnTo>
                <a:lnTo>
                  <a:pt x="9525000" y="6858000"/>
                </a:lnTo>
                <a:lnTo>
                  <a:pt x="6858000" y="6858000"/>
                </a:lnTo>
                <a:close/>
              </a:path>
            </a:pathLst>
          </a:custGeom>
        </p:spPr>
        <p:txBody>
          <a:bodyPr rtlCol="0">
            <a:noAutofit/>
          </a:bodyPr>
          <a:lstStyle/>
          <a:p>
            <a:pPr lvl="0"/>
            <a:endParaRPr lang="id-ID" noProof="0"/>
          </a:p>
        </p:txBody>
      </p:sp>
      <p:sp>
        <p:nvSpPr>
          <p:cNvPr id="13" name="Picture Placeholder 12"/>
          <p:cNvSpPr>
            <a:spLocks noGrp="1"/>
          </p:cNvSpPr>
          <p:nvPr>
            <p:ph type="pic" sz="quarter" idx="10"/>
          </p:nvPr>
        </p:nvSpPr>
        <p:spPr>
          <a:xfrm>
            <a:off x="0" y="-2"/>
            <a:ext cx="7143750" cy="6858002"/>
          </a:xfrm>
          <a:custGeom>
            <a:avLst/>
            <a:gdLst>
              <a:gd name="connsiteX0" fmla="*/ 0 w 9525000"/>
              <a:gd name="connsiteY0" fmla="*/ 0 h 6858002"/>
              <a:gd name="connsiteX1" fmla="*/ 2667000 w 9525000"/>
              <a:gd name="connsiteY1" fmla="*/ 0 h 6858002"/>
              <a:gd name="connsiteX2" fmla="*/ 2667000 w 9525000"/>
              <a:gd name="connsiteY2" fmla="*/ 2 h 6858002"/>
              <a:gd name="connsiteX3" fmla="*/ 9525000 w 9525000"/>
              <a:gd name="connsiteY3" fmla="*/ 6858002 h 6858002"/>
              <a:gd name="connsiteX4" fmla="*/ 2667000 w 9525000"/>
              <a:gd name="connsiteY4" fmla="*/ 6858002 h 6858002"/>
              <a:gd name="connsiteX5" fmla="*/ 2667000 w 9525000"/>
              <a:gd name="connsiteY5" fmla="*/ 6858000 h 6858002"/>
              <a:gd name="connsiteX6" fmla="*/ 0 w 9525000"/>
              <a:gd name="connsiteY6" fmla="*/ 685800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00" h="6858002">
                <a:moveTo>
                  <a:pt x="0" y="0"/>
                </a:moveTo>
                <a:lnTo>
                  <a:pt x="2667000" y="0"/>
                </a:lnTo>
                <a:lnTo>
                  <a:pt x="2667000" y="2"/>
                </a:lnTo>
                <a:lnTo>
                  <a:pt x="9525000" y="6858002"/>
                </a:lnTo>
                <a:lnTo>
                  <a:pt x="2667000" y="6858002"/>
                </a:lnTo>
                <a:lnTo>
                  <a:pt x="2667000" y="6858000"/>
                </a:lnTo>
                <a:lnTo>
                  <a:pt x="0" y="6858000"/>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17345088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2100945" y="0"/>
            <a:ext cx="7043056" cy="6858000"/>
          </a:xfrm>
          <a:custGeom>
            <a:avLst/>
            <a:gdLst>
              <a:gd name="connsiteX0" fmla="*/ 9390741 w 9390741"/>
              <a:gd name="connsiteY0" fmla="*/ 2744432 h 6858000"/>
              <a:gd name="connsiteX1" fmla="*/ 9390741 w 9390741"/>
              <a:gd name="connsiteY1" fmla="*/ 5258113 h 6858000"/>
              <a:gd name="connsiteX2" fmla="*/ 7810132 w 9390741"/>
              <a:gd name="connsiteY2" fmla="*/ 6858000 h 6858000"/>
              <a:gd name="connsiteX3" fmla="*/ 5326741 w 9390741"/>
              <a:gd name="connsiteY3" fmla="*/ 6858000 h 6858000"/>
              <a:gd name="connsiteX4" fmla="*/ 9390741 w 9390741"/>
              <a:gd name="connsiteY4" fmla="*/ 48575 h 6858000"/>
              <a:gd name="connsiteX5" fmla="*/ 9390741 w 9390741"/>
              <a:gd name="connsiteY5" fmla="*/ 2562256 h 6858000"/>
              <a:gd name="connsiteX6" fmla="*/ 5146761 w 9390741"/>
              <a:gd name="connsiteY6" fmla="*/ 6858000 h 6858000"/>
              <a:gd name="connsiteX7" fmla="*/ 2663371 w 9390741"/>
              <a:gd name="connsiteY7" fmla="*/ 6858000 h 6858000"/>
              <a:gd name="connsiteX8" fmla="*/ 6775360 w 9390741"/>
              <a:gd name="connsiteY8" fmla="*/ 0 h 6858000"/>
              <a:gd name="connsiteX9" fmla="*/ 9258751 w 9390741"/>
              <a:gd name="connsiteY9" fmla="*/ 0 h 6858000"/>
              <a:gd name="connsiteX10" fmla="*/ 2483391 w 9390741"/>
              <a:gd name="connsiteY10" fmla="*/ 6858000 h 6858000"/>
              <a:gd name="connsiteX11" fmla="*/ 0 w 939074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90741" h="6858000">
                <a:moveTo>
                  <a:pt x="9390741" y="2744432"/>
                </a:moveTo>
                <a:lnTo>
                  <a:pt x="9390741" y="5258113"/>
                </a:lnTo>
                <a:lnTo>
                  <a:pt x="7810132" y="6858000"/>
                </a:lnTo>
                <a:lnTo>
                  <a:pt x="5326741" y="6858000"/>
                </a:lnTo>
                <a:close/>
                <a:moveTo>
                  <a:pt x="9390741" y="48575"/>
                </a:moveTo>
                <a:lnTo>
                  <a:pt x="9390741" y="2562256"/>
                </a:lnTo>
                <a:lnTo>
                  <a:pt x="5146761" y="6858000"/>
                </a:lnTo>
                <a:lnTo>
                  <a:pt x="2663371" y="6858000"/>
                </a:lnTo>
                <a:close/>
                <a:moveTo>
                  <a:pt x="6775360" y="0"/>
                </a:moveTo>
                <a:lnTo>
                  <a:pt x="9258751" y="0"/>
                </a:lnTo>
                <a:lnTo>
                  <a:pt x="2483391" y="6858000"/>
                </a:lnTo>
                <a:lnTo>
                  <a:pt x="0" y="6858000"/>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1442829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7" name="Picture Placeholder 26"/>
          <p:cNvSpPr>
            <a:spLocks noGrp="1"/>
          </p:cNvSpPr>
          <p:nvPr>
            <p:ph type="pic" sz="quarter" idx="27"/>
          </p:nvPr>
        </p:nvSpPr>
        <p:spPr>
          <a:xfrm>
            <a:off x="0" y="0"/>
            <a:ext cx="8130268" cy="5924740"/>
          </a:xfrm>
          <a:custGeom>
            <a:avLst/>
            <a:gdLst>
              <a:gd name="connsiteX0" fmla="*/ 0 w 10840357"/>
              <a:gd name="connsiteY0" fmla="*/ 3740338 h 5924740"/>
              <a:gd name="connsiteX1" fmla="*/ 1028701 w 10840357"/>
              <a:gd name="connsiteY1" fmla="*/ 4769040 h 5924740"/>
              <a:gd name="connsiteX2" fmla="*/ 0 w 10840357"/>
              <a:gd name="connsiteY2" fmla="*/ 5797742 h 5924740"/>
              <a:gd name="connsiteX3" fmla="*/ 2349501 w 10840357"/>
              <a:gd name="connsiteY3" fmla="*/ 3613340 h 5924740"/>
              <a:gd name="connsiteX4" fmla="*/ 3505201 w 10840357"/>
              <a:gd name="connsiteY4" fmla="*/ 4769040 h 5924740"/>
              <a:gd name="connsiteX5" fmla="*/ 2349501 w 10840357"/>
              <a:gd name="connsiteY5" fmla="*/ 5924740 h 5924740"/>
              <a:gd name="connsiteX6" fmla="*/ 1193801 w 10840357"/>
              <a:gd name="connsiteY6" fmla="*/ 4769040 h 5924740"/>
              <a:gd name="connsiteX7" fmla="*/ 6072414 w 10840357"/>
              <a:gd name="connsiteY7" fmla="*/ 2389330 h 5924740"/>
              <a:gd name="connsiteX8" fmla="*/ 7228114 w 10840357"/>
              <a:gd name="connsiteY8" fmla="*/ 3545030 h 5924740"/>
              <a:gd name="connsiteX9" fmla="*/ 6072414 w 10840357"/>
              <a:gd name="connsiteY9" fmla="*/ 4700730 h 5924740"/>
              <a:gd name="connsiteX10" fmla="*/ 4916714 w 10840357"/>
              <a:gd name="connsiteY10" fmla="*/ 3545030 h 5924740"/>
              <a:gd name="connsiteX11" fmla="*/ 3595916 w 10840357"/>
              <a:gd name="connsiteY11" fmla="*/ 2389330 h 5924740"/>
              <a:gd name="connsiteX12" fmla="*/ 4751615 w 10840357"/>
              <a:gd name="connsiteY12" fmla="*/ 3545030 h 5924740"/>
              <a:gd name="connsiteX13" fmla="*/ 3595916 w 10840357"/>
              <a:gd name="connsiteY13" fmla="*/ 4700730 h 5924740"/>
              <a:gd name="connsiteX14" fmla="*/ 2440216 w 10840357"/>
              <a:gd name="connsiteY14" fmla="*/ 3545030 h 5924740"/>
              <a:gd name="connsiteX15" fmla="*/ 1111252 w 10840357"/>
              <a:gd name="connsiteY15" fmla="*/ 2389330 h 5924740"/>
              <a:gd name="connsiteX16" fmla="*/ 2266952 w 10840357"/>
              <a:gd name="connsiteY16" fmla="*/ 3545030 h 5924740"/>
              <a:gd name="connsiteX17" fmla="*/ 1111252 w 10840357"/>
              <a:gd name="connsiteY17" fmla="*/ 4700730 h 5924740"/>
              <a:gd name="connsiteX18" fmla="*/ 0 w 10840357"/>
              <a:gd name="connsiteY18" fmla="*/ 3589478 h 5924740"/>
              <a:gd name="connsiteX19" fmla="*/ 0 w 10840357"/>
              <a:gd name="connsiteY19" fmla="*/ 3500582 h 5924740"/>
              <a:gd name="connsiteX20" fmla="*/ 0 w 10840357"/>
              <a:gd name="connsiteY20" fmla="*/ 1292320 h 5924740"/>
              <a:gd name="connsiteX21" fmla="*/ 1028701 w 10840357"/>
              <a:gd name="connsiteY21" fmla="*/ 2321020 h 5924740"/>
              <a:gd name="connsiteX22" fmla="*/ 0 w 10840357"/>
              <a:gd name="connsiteY22" fmla="*/ 3349721 h 5924740"/>
              <a:gd name="connsiteX23" fmla="*/ 4834164 w 10840357"/>
              <a:gd name="connsiteY23" fmla="*/ 1165321 h 5924740"/>
              <a:gd name="connsiteX24" fmla="*/ 5989864 w 10840357"/>
              <a:gd name="connsiteY24" fmla="*/ 2321020 h 5924740"/>
              <a:gd name="connsiteX25" fmla="*/ 4834164 w 10840357"/>
              <a:gd name="connsiteY25" fmla="*/ 3476720 h 5924740"/>
              <a:gd name="connsiteX26" fmla="*/ 3678466 w 10840357"/>
              <a:gd name="connsiteY26" fmla="*/ 2321020 h 5924740"/>
              <a:gd name="connsiteX27" fmla="*/ 2357666 w 10840357"/>
              <a:gd name="connsiteY27" fmla="*/ 1165321 h 5924740"/>
              <a:gd name="connsiteX28" fmla="*/ 3513367 w 10840357"/>
              <a:gd name="connsiteY28" fmla="*/ 2321020 h 5924740"/>
              <a:gd name="connsiteX29" fmla="*/ 2357666 w 10840357"/>
              <a:gd name="connsiteY29" fmla="*/ 3476720 h 5924740"/>
              <a:gd name="connsiteX30" fmla="*/ 1201966 w 10840357"/>
              <a:gd name="connsiteY30" fmla="*/ 2321020 h 5924740"/>
              <a:gd name="connsiteX31" fmla="*/ 7310664 w 10840357"/>
              <a:gd name="connsiteY31" fmla="*/ 1165320 h 5924740"/>
              <a:gd name="connsiteX32" fmla="*/ 8466364 w 10840357"/>
              <a:gd name="connsiteY32" fmla="*/ 2321020 h 5924740"/>
              <a:gd name="connsiteX33" fmla="*/ 7310664 w 10840357"/>
              <a:gd name="connsiteY33" fmla="*/ 3476720 h 5924740"/>
              <a:gd name="connsiteX34" fmla="*/ 6154964 w 10840357"/>
              <a:gd name="connsiteY34" fmla="*/ 2321020 h 5924740"/>
              <a:gd name="connsiteX35" fmla="*/ 8782955 w 10840357"/>
              <a:gd name="connsiteY35" fmla="*/ 0 h 5924740"/>
              <a:gd name="connsiteX36" fmla="*/ 10840357 w 10840357"/>
              <a:gd name="connsiteY36" fmla="*/ 0 h 5924740"/>
              <a:gd name="connsiteX37" fmla="*/ 9811656 w 10840357"/>
              <a:gd name="connsiteY37" fmla="*/ 1028701 h 5924740"/>
              <a:gd name="connsiteX38" fmla="*/ 8498388 w 10840357"/>
              <a:gd name="connsiteY38" fmla="*/ 0 h 5924740"/>
              <a:gd name="connsiteX39" fmla="*/ 8615768 w 10840357"/>
              <a:gd name="connsiteY39" fmla="*/ 0 h 5924740"/>
              <a:gd name="connsiteX40" fmla="*/ 9712778 w 10840357"/>
              <a:gd name="connsiteY40" fmla="*/ 1097010 h 5924740"/>
              <a:gd name="connsiteX41" fmla="*/ 8557078 w 10840357"/>
              <a:gd name="connsiteY41" fmla="*/ 2252710 h 5924740"/>
              <a:gd name="connsiteX42" fmla="*/ 7401378 w 10840357"/>
              <a:gd name="connsiteY42" fmla="*/ 1097010 h 5924740"/>
              <a:gd name="connsiteX43" fmla="*/ 6298292 w 10840357"/>
              <a:gd name="connsiteY43" fmla="*/ 0 h 5924740"/>
              <a:gd name="connsiteX44" fmla="*/ 8355692 w 10840357"/>
              <a:gd name="connsiteY44" fmla="*/ 0 h 5924740"/>
              <a:gd name="connsiteX45" fmla="*/ 7326992 w 10840357"/>
              <a:gd name="connsiteY45" fmla="*/ 1028700 h 5924740"/>
              <a:gd name="connsiteX46" fmla="*/ 6013725 w 10840357"/>
              <a:gd name="connsiteY46" fmla="*/ 0 h 5924740"/>
              <a:gd name="connsiteX47" fmla="*/ 6131103 w 10840357"/>
              <a:gd name="connsiteY47" fmla="*/ 0 h 5924740"/>
              <a:gd name="connsiteX48" fmla="*/ 7228114 w 10840357"/>
              <a:gd name="connsiteY48" fmla="*/ 1097011 h 5924740"/>
              <a:gd name="connsiteX49" fmla="*/ 6072414 w 10840357"/>
              <a:gd name="connsiteY49" fmla="*/ 2252710 h 5924740"/>
              <a:gd name="connsiteX50" fmla="*/ 4916714 w 10840357"/>
              <a:gd name="connsiteY50" fmla="*/ 1097011 h 5924740"/>
              <a:gd name="connsiteX51" fmla="*/ 3813628 w 10840357"/>
              <a:gd name="connsiteY51" fmla="*/ 0 h 5924740"/>
              <a:gd name="connsiteX52" fmla="*/ 5871029 w 10840357"/>
              <a:gd name="connsiteY52" fmla="*/ 0 h 5924740"/>
              <a:gd name="connsiteX53" fmla="*/ 4842329 w 10840357"/>
              <a:gd name="connsiteY53" fmla="*/ 1028701 h 5924740"/>
              <a:gd name="connsiteX54" fmla="*/ 3537228 w 10840357"/>
              <a:gd name="connsiteY54" fmla="*/ 0 h 5924740"/>
              <a:gd name="connsiteX55" fmla="*/ 3654606 w 10840357"/>
              <a:gd name="connsiteY55" fmla="*/ 0 h 5924740"/>
              <a:gd name="connsiteX56" fmla="*/ 4751615 w 10840357"/>
              <a:gd name="connsiteY56" fmla="*/ 1097011 h 5924740"/>
              <a:gd name="connsiteX57" fmla="*/ 3595917 w 10840357"/>
              <a:gd name="connsiteY57" fmla="*/ 2252711 h 5924740"/>
              <a:gd name="connsiteX58" fmla="*/ 2440217 w 10840357"/>
              <a:gd name="connsiteY58" fmla="*/ 1097011 h 5924740"/>
              <a:gd name="connsiteX59" fmla="*/ 1328965 w 10840357"/>
              <a:gd name="connsiteY59" fmla="*/ 0 h 5924740"/>
              <a:gd name="connsiteX60" fmla="*/ 3386368 w 10840357"/>
              <a:gd name="connsiteY60" fmla="*/ 0 h 5924740"/>
              <a:gd name="connsiteX61" fmla="*/ 2357667 w 10840357"/>
              <a:gd name="connsiteY61" fmla="*/ 1028701 h 5924740"/>
              <a:gd name="connsiteX62" fmla="*/ 1052564 w 10840357"/>
              <a:gd name="connsiteY62" fmla="*/ 0 h 5924740"/>
              <a:gd name="connsiteX63" fmla="*/ 1169942 w 10840357"/>
              <a:gd name="connsiteY63" fmla="*/ 0 h 5924740"/>
              <a:gd name="connsiteX64" fmla="*/ 2266953 w 10840357"/>
              <a:gd name="connsiteY64" fmla="*/ 1097011 h 5924740"/>
              <a:gd name="connsiteX65" fmla="*/ 1111253 w 10840357"/>
              <a:gd name="connsiteY65" fmla="*/ 2252711 h 5924740"/>
              <a:gd name="connsiteX66" fmla="*/ 0 w 10840357"/>
              <a:gd name="connsiteY66" fmla="*/ 1141458 h 5924740"/>
              <a:gd name="connsiteX67" fmla="*/ 0 w 10840357"/>
              <a:gd name="connsiteY67" fmla="*/ 1052564 h 5924740"/>
              <a:gd name="connsiteX68" fmla="*/ 0 w 10840357"/>
              <a:gd name="connsiteY68" fmla="*/ 0 h 5924740"/>
              <a:gd name="connsiteX69" fmla="*/ 901704 w 10840357"/>
              <a:gd name="connsiteY69" fmla="*/ 0 h 5924740"/>
              <a:gd name="connsiteX70" fmla="*/ 0 w 10840357"/>
              <a:gd name="connsiteY70" fmla="*/ 901704 h 592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0840357" h="5924740">
                <a:moveTo>
                  <a:pt x="0" y="3740338"/>
                </a:moveTo>
                <a:lnTo>
                  <a:pt x="1028701" y="4769040"/>
                </a:lnTo>
                <a:lnTo>
                  <a:pt x="0" y="5797742"/>
                </a:lnTo>
                <a:close/>
                <a:moveTo>
                  <a:pt x="2349501" y="3613340"/>
                </a:moveTo>
                <a:lnTo>
                  <a:pt x="3505201" y="4769040"/>
                </a:lnTo>
                <a:lnTo>
                  <a:pt x="2349501" y="5924740"/>
                </a:lnTo>
                <a:lnTo>
                  <a:pt x="1193801" y="4769040"/>
                </a:lnTo>
                <a:close/>
                <a:moveTo>
                  <a:pt x="6072414" y="2389330"/>
                </a:moveTo>
                <a:lnTo>
                  <a:pt x="7228114" y="3545030"/>
                </a:lnTo>
                <a:lnTo>
                  <a:pt x="6072414" y="4700730"/>
                </a:lnTo>
                <a:lnTo>
                  <a:pt x="4916714" y="3545030"/>
                </a:lnTo>
                <a:close/>
                <a:moveTo>
                  <a:pt x="3595916" y="2389330"/>
                </a:moveTo>
                <a:lnTo>
                  <a:pt x="4751615" y="3545030"/>
                </a:lnTo>
                <a:lnTo>
                  <a:pt x="3595916" y="4700730"/>
                </a:lnTo>
                <a:lnTo>
                  <a:pt x="2440216" y="3545030"/>
                </a:lnTo>
                <a:close/>
                <a:moveTo>
                  <a:pt x="1111252" y="2389330"/>
                </a:moveTo>
                <a:lnTo>
                  <a:pt x="2266952" y="3545030"/>
                </a:lnTo>
                <a:lnTo>
                  <a:pt x="1111252" y="4700730"/>
                </a:lnTo>
                <a:lnTo>
                  <a:pt x="0" y="3589478"/>
                </a:lnTo>
                <a:lnTo>
                  <a:pt x="0" y="3500582"/>
                </a:lnTo>
                <a:close/>
                <a:moveTo>
                  <a:pt x="0" y="1292320"/>
                </a:moveTo>
                <a:lnTo>
                  <a:pt x="1028701" y="2321020"/>
                </a:lnTo>
                <a:lnTo>
                  <a:pt x="0" y="3349721"/>
                </a:lnTo>
                <a:close/>
                <a:moveTo>
                  <a:pt x="4834164" y="1165321"/>
                </a:moveTo>
                <a:lnTo>
                  <a:pt x="5989864" y="2321020"/>
                </a:lnTo>
                <a:lnTo>
                  <a:pt x="4834164" y="3476720"/>
                </a:lnTo>
                <a:lnTo>
                  <a:pt x="3678466" y="2321020"/>
                </a:lnTo>
                <a:close/>
                <a:moveTo>
                  <a:pt x="2357666" y="1165321"/>
                </a:moveTo>
                <a:lnTo>
                  <a:pt x="3513367" y="2321020"/>
                </a:lnTo>
                <a:lnTo>
                  <a:pt x="2357666" y="3476720"/>
                </a:lnTo>
                <a:lnTo>
                  <a:pt x="1201966" y="2321020"/>
                </a:lnTo>
                <a:close/>
                <a:moveTo>
                  <a:pt x="7310664" y="1165320"/>
                </a:moveTo>
                <a:lnTo>
                  <a:pt x="8466364" y="2321020"/>
                </a:lnTo>
                <a:lnTo>
                  <a:pt x="7310664" y="3476720"/>
                </a:lnTo>
                <a:lnTo>
                  <a:pt x="6154964" y="2321020"/>
                </a:lnTo>
                <a:close/>
                <a:moveTo>
                  <a:pt x="8782955" y="0"/>
                </a:moveTo>
                <a:lnTo>
                  <a:pt x="10840357" y="0"/>
                </a:lnTo>
                <a:lnTo>
                  <a:pt x="9811656" y="1028701"/>
                </a:lnTo>
                <a:close/>
                <a:moveTo>
                  <a:pt x="8498388" y="0"/>
                </a:moveTo>
                <a:lnTo>
                  <a:pt x="8615768" y="0"/>
                </a:lnTo>
                <a:lnTo>
                  <a:pt x="9712778" y="1097010"/>
                </a:lnTo>
                <a:lnTo>
                  <a:pt x="8557078" y="2252710"/>
                </a:lnTo>
                <a:lnTo>
                  <a:pt x="7401378" y="1097010"/>
                </a:lnTo>
                <a:close/>
                <a:moveTo>
                  <a:pt x="6298292" y="0"/>
                </a:moveTo>
                <a:lnTo>
                  <a:pt x="8355692" y="0"/>
                </a:lnTo>
                <a:lnTo>
                  <a:pt x="7326992" y="1028700"/>
                </a:lnTo>
                <a:close/>
                <a:moveTo>
                  <a:pt x="6013725" y="0"/>
                </a:moveTo>
                <a:lnTo>
                  <a:pt x="6131103" y="0"/>
                </a:lnTo>
                <a:lnTo>
                  <a:pt x="7228114" y="1097011"/>
                </a:lnTo>
                <a:lnTo>
                  <a:pt x="6072414" y="2252710"/>
                </a:lnTo>
                <a:lnTo>
                  <a:pt x="4916714" y="1097011"/>
                </a:lnTo>
                <a:close/>
                <a:moveTo>
                  <a:pt x="3813628" y="0"/>
                </a:moveTo>
                <a:lnTo>
                  <a:pt x="5871029" y="0"/>
                </a:lnTo>
                <a:lnTo>
                  <a:pt x="4842329" y="1028701"/>
                </a:lnTo>
                <a:close/>
                <a:moveTo>
                  <a:pt x="3537228" y="0"/>
                </a:moveTo>
                <a:lnTo>
                  <a:pt x="3654606" y="0"/>
                </a:lnTo>
                <a:lnTo>
                  <a:pt x="4751615" y="1097011"/>
                </a:lnTo>
                <a:lnTo>
                  <a:pt x="3595917" y="2252711"/>
                </a:lnTo>
                <a:lnTo>
                  <a:pt x="2440217" y="1097011"/>
                </a:lnTo>
                <a:close/>
                <a:moveTo>
                  <a:pt x="1328965" y="0"/>
                </a:moveTo>
                <a:lnTo>
                  <a:pt x="3386368" y="0"/>
                </a:lnTo>
                <a:lnTo>
                  <a:pt x="2357667" y="1028701"/>
                </a:lnTo>
                <a:close/>
                <a:moveTo>
                  <a:pt x="1052564" y="0"/>
                </a:moveTo>
                <a:lnTo>
                  <a:pt x="1169942" y="0"/>
                </a:lnTo>
                <a:lnTo>
                  <a:pt x="2266953" y="1097011"/>
                </a:lnTo>
                <a:lnTo>
                  <a:pt x="1111253" y="2252711"/>
                </a:lnTo>
                <a:lnTo>
                  <a:pt x="0" y="1141458"/>
                </a:lnTo>
                <a:lnTo>
                  <a:pt x="0" y="1052564"/>
                </a:lnTo>
                <a:close/>
                <a:moveTo>
                  <a:pt x="0" y="0"/>
                </a:moveTo>
                <a:lnTo>
                  <a:pt x="901704" y="0"/>
                </a:lnTo>
                <a:lnTo>
                  <a:pt x="0" y="901704"/>
                </a:lnTo>
                <a:close/>
              </a:path>
            </a:pathLst>
          </a:custGeom>
        </p:spPr>
        <p:txBody>
          <a:bodyPr rtlCol="0">
            <a:noAutofit/>
          </a:bodyPr>
          <a:lstStyle>
            <a:lvl1pPr>
              <a:defRPr/>
            </a:lvl1pPr>
          </a:lstStyle>
          <a:p>
            <a:pPr lvl="0"/>
            <a:r>
              <a:rPr lang="zh-CN" altLang="en-US" noProof="0"/>
              <a:t>单击图标添加图片</a:t>
            </a:r>
            <a:endParaRPr lang="id-ID" noProof="0" dirty="0"/>
          </a:p>
        </p:txBody>
      </p:sp>
    </p:spTree>
    <p:extLst>
      <p:ext uri="{BB962C8B-B14F-4D97-AF65-F5344CB8AC3E}">
        <p14:creationId xmlns:p14="http://schemas.microsoft.com/office/powerpoint/2010/main" val="10991050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1" y="-1"/>
            <a:ext cx="7232270" cy="6223548"/>
          </a:xfrm>
          <a:custGeom>
            <a:avLst/>
            <a:gdLst>
              <a:gd name="connsiteX0" fmla="*/ 0 w 9643027"/>
              <a:gd name="connsiteY0" fmla="*/ 0 h 6223548"/>
              <a:gd name="connsiteX1" fmla="*/ 9643027 w 9643027"/>
              <a:gd name="connsiteY1" fmla="*/ 0 h 6223548"/>
              <a:gd name="connsiteX2" fmla="*/ 3419479 w 9643027"/>
              <a:gd name="connsiteY2" fmla="*/ 6223548 h 6223548"/>
              <a:gd name="connsiteX3" fmla="*/ 1 w 9643027"/>
              <a:gd name="connsiteY3" fmla="*/ 2804069 h 6223548"/>
            </a:gdLst>
            <a:ahLst/>
            <a:cxnLst>
              <a:cxn ang="0">
                <a:pos x="connsiteX0" y="connsiteY0"/>
              </a:cxn>
              <a:cxn ang="0">
                <a:pos x="connsiteX1" y="connsiteY1"/>
              </a:cxn>
              <a:cxn ang="0">
                <a:pos x="connsiteX2" y="connsiteY2"/>
              </a:cxn>
              <a:cxn ang="0">
                <a:pos x="connsiteX3" y="connsiteY3"/>
              </a:cxn>
            </a:cxnLst>
            <a:rect l="l" t="t" r="r" b="b"/>
            <a:pathLst>
              <a:path w="9643027" h="6223548">
                <a:moveTo>
                  <a:pt x="0" y="0"/>
                </a:moveTo>
                <a:lnTo>
                  <a:pt x="9643027" y="0"/>
                </a:lnTo>
                <a:lnTo>
                  <a:pt x="3419479" y="6223548"/>
                </a:lnTo>
                <a:lnTo>
                  <a:pt x="1" y="2804069"/>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9373339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 y="0"/>
            <a:ext cx="6252278" cy="6858000"/>
          </a:xfrm>
          <a:custGeom>
            <a:avLst/>
            <a:gdLst>
              <a:gd name="connsiteX0" fmla="*/ 0 w 7734300"/>
              <a:gd name="connsiteY0" fmla="*/ 0 h 6362700"/>
              <a:gd name="connsiteX1" fmla="*/ 4622749 w 7734300"/>
              <a:gd name="connsiteY1" fmla="*/ 0 h 6362700"/>
              <a:gd name="connsiteX2" fmla="*/ 7734300 w 7734300"/>
              <a:gd name="connsiteY2" fmla="*/ 3181350 h 6362700"/>
              <a:gd name="connsiteX3" fmla="*/ 4622749 w 7734300"/>
              <a:gd name="connsiteY3" fmla="*/ 6362700 h 6362700"/>
              <a:gd name="connsiteX4" fmla="*/ 0 w 7734300"/>
              <a:gd name="connsiteY4" fmla="*/ 6362700 h 636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4300" h="6362700">
                <a:moveTo>
                  <a:pt x="0" y="0"/>
                </a:moveTo>
                <a:lnTo>
                  <a:pt x="4622749" y="0"/>
                </a:lnTo>
                <a:lnTo>
                  <a:pt x="7734300" y="3181350"/>
                </a:lnTo>
                <a:lnTo>
                  <a:pt x="4622749" y="6362700"/>
                </a:lnTo>
                <a:lnTo>
                  <a:pt x="0" y="6362700"/>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21259988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5167"/>
            <a:ext cx="82296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056784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6096000" cy="6858000"/>
          </a:xfrm>
          <a:prstGeom prst="rect">
            <a:avLst/>
          </a:prstGeom>
        </p:spPr>
        <p:txBody>
          <a:bodyPr rtlCol="0">
            <a:normAutofit/>
          </a:bodyPr>
          <a:lstStyle/>
          <a:p>
            <a:pPr lvl="0"/>
            <a:endParaRPr lang="id-ID" noProof="0"/>
          </a:p>
        </p:txBody>
      </p:sp>
    </p:spTree>
    <p:extLst>
      <p:ext uri="{BB962C8B-B14F-4D97-AF65-F5344CB8AC3E}">
        <p14:creationId xmlns:p14="http://schemas.microsoft.com/office/powerpoint/2010/main" val="39986634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Freeform: Shape 22">
            <a:extLst>
              <a:ext uri="{FF2B5EF4-FFF2-40B4-BE49-F238E27FC236}">
                <a16:creationId xmlns:a16="http://schemas.microsoft.com/office/drawing/2014/main" xmlns="" id="{177E58A2-F57D-44A7-9D1D-4DE96D6609C8}"/>
              </a:ext>
            </a:extLst>
          </p:cNvPr>
          <p:cNvSpPr/>
          <p:nvPr userDrawn="1"/>
        </p:nvSpPr>
        <p:spPr>
          <a:xfrm>
            <a:off x="0" y="2357438"/>
            <a:ext cx="3597275" cy="2163762"/>
          </a:xfrm>
          <a:custGeom>
            <a:avLst/>
            <a:gdLst>
              <a:gd name="connsiteX0" fmla="*/ 0 w 4779444"/>
              <a:gd name="connsiteY0" fmla="*/ 0 h 2164443"/>
              <a:gd name="connsiteX1" fmla="*/ 2654230 w 4779444"/>
              <a:gd name="connsiteY1" fmla="*/ 0 h 2164443"/>
              <a:gd name="connsiteX2" fmla="*/ 2654230 w 4779444"/>
              <a:gd name="connsiteY2" fmla="*/ 1 h 2164443"/>
              <a:gd name="connsiteX3" fmla="*/ 4779444 w 4779444"/>
              <a:gd name="connsiteY3" fmla="*/ 2162629 h 2164443"/>
              <a:gd name="connsiteX4" fmla="*/ 2654230 w 4779444"/>
              <a:gd name="connsiteY4" fmla="*/ 2162629 h 2164443"/>
              <a:gd name="connsiteX5" fmla="*/ 2654230 w 4779444"/>
              <a:gd name="connsiteY5" fmla="*/ 2164443 h 2164443"/>
              <a:gd name="connsiteX6" fmla="*/ 0 w 4779444"/>
              <a:gd name="connsiteY6" fmla="*/ 2164443 h 216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9444" h="2164443">
                <a:moveTo>
                  <a:pt x="0" y="0"/>
                </a:moveTo>
                <a:lnTo>
                  <a:pt x="2654230" y="0"/>
                </a:lnTo>
                <a:lnTo>
                  <a:pt x="2654230" y="1"/>
                </a:lnTo>
                <a:lnTo>
                  <a:pt x="4779444" y="2162629"/>
                </a:lnTo>
                <a:lnTo>
                  <a:pt x="2654230" y="2162629"/>
                </a:lnTo>
                <a:lnTo>
                  <a:pt x="2654230" y="2164443"/>
                </a:lnTo>
                <a:lnTo>
                  <a:pt x="0" y="2164443"/>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sp>
        <p:nvSpPr>
          <p:cNvPr id="37" name="Picture Placeholder 36"/>
          <p:cNvSpPr>
            <a:spLocks noGrp="1"/>
          </p:cNvSpPr>
          <p:nvPr>
            <p:ph type="pic" sz="quarter" idx="14"/>
          </p:nvPr>
        </p:nvSpPr>
        <p:spPr>
          <a:xfrm>
            <a:off x="4011218" y="2356759"/>
            <a:ext cx="5123259" cy="2164443"/>
          </a:xfrm>
          <a:custGeom>
            <a:avLst/>
            <a:gdLst>
              <a:gd name="connsiteX0" fmla="*/ 0 w 6815136"/>
              <a:gd name="connsiteY0" fmla="*/ 0 h 2164443"/>
              <a:gd name="connsiteX1" fmla="*/ 6815136 w 6815136"/>
              <a:gd name="connsiteY1" fmla="*/ 0 h 2164443"/>
              <a:gd name="connsiteX2" fmla="*/ 6815136 w 6815136"/>
              <a:gd name="connsiteY2" fmla="*/ 2164443 h 2164443"/>
              <a:gd name="connsiteX3" fmla="*/ 2139335 w 6815136"/>
              <a:gd name="connsiteY3" fmla="*/ 2164443 h 2164443"/>
            </a:gdLst>
            <a:ahLst/>
            <a:cxnLst>
              <a:cxn ang="0">
                <a:pos x="connsiteX0" y="connsiteY0"/>
              </a:cxn>
              <a:cxn ang="0">
                <a:pos x="connsiteX1" y="connsiteY1"/>
              </a:cxn>
              <a:cxn ang="0">
                <a:pos x="connsiteX2" y="connsiteY2"/>
              </a:cxn>
              <a:cxn ang="0">
                <a:pos x="connsiteX3" y="connsiteY3"/>
              </a:cxn>
            </a:cxnLst>
            <a:rect l="l" t="t" r="r" b="b"/>
            <a:pathLst>
              <a:path w="6815136" h="2164443">
                <a:moveTo>
                  <a:pt x="0" y="0"/>
                </a:moveTo>
                <a:lnTo>
                  <a:pt x="6815136" y="0"/>
                </a:lnTo>
                <a:lnTo>
                  <a:pt x="6815136" y="2164443"/>
                </a:lnTo>
                <a:lnTo>
                  <a:pt x="2139335" y="2164443"/>
                </a:lnTo>
                <a:close/>
              </a:path>
            </a:pathLst>
          </a:custGeom>
          <a:solidFill>
            <a:schemeClr val="bg1">
              <a:lumMod val="95000"/>
            </a:schemeClr>
          </a:solidFill>
        </p:spPr>
        <p:txBody>
          <a:bodyPr rtlCol="0">
            <a:noAutofit/>
          </a:bodyPr>
          <a:lstStyle/>
          <a:p>
            <a:pPr lvl="0"/>
            <a:endParaRPr lang="id-ID" noProof="0"/>
          </a:p>
        </p:txBody>
      </p:sp>
      <p:sp>
        <p:nvSpPr>
          <p:cNvPr id="27" name="Picture Placeholder 26"/>
          <p:cNvSpPr>
            <a:spLocks noGrp="1"/>
          </p:cNvSpPr>
          <p:nvPr>
            <p:ph type="pic" sz="quarter" idx="13"/>
          </p:nvPr>
        </p:nvSpPr>
        <p:spPr>
          <a:xfrm>
            <a:off x="2271885" y="0"/>
            <a:ext cx="6862590" cy="6858000"/>
          </a:xfrm>
          <a:custGeom>
            <a:avLst/>
            <a:gdLst>
              <a:gd name="connsiteX0" fmla="*/ 0 w 9150120"/>
              <a:gd name="connsiteY0" fmla="*/ 0 h 6858000"/>
              <a:gd name="connsiteX1" fmla="*/ 4045195 w 9150120"/>
              <a:gd name="connsiteY1" fmla="*/ 0 h 6858000"/>
              <a:gd name="connsiteX2" fmla="*/ 9150120 w 9150120"/>
              <a:gd name="connsiteY2" fmla="*/ 5171378 h 6858000"/>
              <a:gd name="connsiteX3" fmla="*/ 9150120 w 9150120"/>
              <a:gd name="connsiteY3" fmla="*/ 6858000 h 6858000"/>
              <a:gd name="connsiteX4" fmla="*/ 6769875 w 915012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0120" h="6858000">
                <a:moveTo>
                  <a:pt x="0" y="0"/>
                </a:moveTo>
                <a:lnTo>
                  <a:pt x="4045195" y="0"/>
                </a:lnTo>
                <a:lnTo>
                  <a:pt x="9150120" y="5171378"/>
                </a:lnTo>
                <a:lnTo>
                  <a:pt x="9150120" y="6858000"/>
                </a:lnTo>
                <a:lnTo>
                  <a:pt x="6769875" y="6858000"/>
                </a:lnTo>
                <a:close/>
              </a:path>
            </a:pathLst>
          </a:custGeom>
          <a:solidFill>
            <a:schemeClr val="bg1">
              <a:lumMod val="95000"/>
            </a:schemeClr>
          </a:solidFill>
        </p:spPr>
        <p:txBody>
          <a:bodyPr rtlCol="0">
            <a:noAutofit/>
          </a:bodyPr>
          <a:lstStyle/>
          <a:p>
            <a:pPr lvl="0"/>
            <a:endParaRPr lang="id-ID" noProof="0"/>
          </a:p>
        </p:txBody>
      </p:sp>
      <p:sp>
        <p:nvSpPr>
          <p:cNvPr id="19" name="Picture Placeholder 18"/>
          <p:cNvSpPr>
            <a:spLocks noGrp="1"/>
          </p:cNvSpPr>
          <p:nvPr>
            <p:ph type="pic" sz="quarter" idx="10"/>
          </p:nvPr>
        </p:nvSpPr>
        <p:spPr>
          <a:xfrm>
            <a:off x="1187907" y="1268647"/>
            <a:ext cx="3796564" cy="2388961"/>
          </a:xfrm>
          <a:custGeom>
            <a:avLst/>
            <a:gdLst>
              <a:gd name="connsiteX0" fmla="*/ 0 w 5062085"/>
              <a:gd name="connsiteY0" fmla="*/ 0 h 2388961"/>
              <a:gd name="connsiteX1" fmla="*/ 2703822 w 5062085"/>
              <a:gd name="connsiteY1" fmla="*/ 0 h 2388961"/>
              <a:gd name="connsiteX2" fmla="*/ 5062085 w 5062085"/>
              <a:gd name="connsiteY2" fmla="*/ 2388961 h 2388961"/>
              <a:gd name="connsiteX3" fmla="*/ 2358263 w 5062085"/>
              <a:gd name="connsiteY3" fmla="*/ 2388961 h 2388961"/>
            </a:gdLst>
            <a:ahLst/>
            <a:cxnLst>
              <a:cxn ang="0">
                <a:pos x="connsiteX0" y="connsiteY0"/>
              </a:cxn>
              <a:cxn ang="0">
                <a:pos x="connsiteX1" y="connsiteY1"/>
              </a:cxn>
              <a:cxn ang="0">
                <a:pos x="connsiteX2" y="connsiteY2"/>
              </a:cxn>
              <a:cxn ang="0">
                <a:pos x="connsiteX3" y="connsiteY3"/>
              </a:cxn>
            </a:cxnLst>
            <a:rect l="l" t="t" r="r" b="b"/>
            <a:pathLst>
              <a:path w="5062085" h="2388961">
                <a:moveTo>
                  <a:pt x="0" y="0"/>
                </a:moveTo>
                <a:lnTo>
                  <a:pt x="2703822" y="0"/>
                </a:lnTo>
                <a:lnTo>
                  <a:pt x="5062085" y="2388961"/>
                </a:lnTo>
                <a:lnTo>
                  <a:pt x="2358263" y="2388961"/>
                </a:lnTo>
                <a:close/>
              </a:path>
            </a:pathLst>
          </a:custGeom>
          <a:solidFill>
            <a:schemeClr val="bg1">
              <a:lumMod val="95000"/>
            </a:schemeClr>
          </a:solidFill>
        </p:spPr>
        <p:txBody>
          <a:bodyPr rtlCol="0">
            <a:noAutofit/>
          </a:bodyPr>
          <a:lstStyle/>
          <a:p>
            <a:pPr lvl="0"/>
            <a:endParaRPr lang="id-ID" noProof="0" dirty="0"/>
          </a:p>
        </p:txBody>
      </p:sp>
      <p:sp>
        <p:nvSpPr>
          <p:cNvPr id="20" name="Picture Placeholder 19"/>
          <p:cNvSpPr>
            <a:spLocks noGrp="1"/>
          </p:cNvSpPr>
          <p:nvPr>
            <p:ph type="pic" sz="quarter" idx="11"/>
          </p:nvPr>
        </p:nvSpPr>
        <p:spPr>
          <a:xfrm>
            <a:off x="2956833" y="3657608"/>
            <a:ext cx="3796564" cy="2388961"/>
          </a:xfrm>
          <a:custGeom>
            <a:avLst/>
            <a:gdLst>
              <a:gd name="connsiteX0" fmla="*/ 0 w 5062085"/>
              <a:gd name="connsiteY0" fmla="*/ 0 h 2388961"/>
              <a:gd name="connsiteX1" fmla="*/ 2703822 w 5062085"/>
              <a:gd name="connsiteY1" fmla="*/ 0 h 2388961"/>
              <a:gd name="connsiteX2" fmla="*/ 5062085 w 5062085"/>
              <a:gd name="connsiteY2" fmla="*/ 2388961 h 2388961"/>
              <a:gd name="connsiteX3" fmla="*/ 2358263 w 5062085"/>
              <a:gd name="connsiteY3" fmla="*/ 2388961 h 2388961"/>
            </a:gdLst>
            <a:ahLst/>
            <a:cxnLst>
              <a:cxn ang="0">
                <a:pos x="connsiteX0" y="connsiteY0"/>
              </a:cxn>
              <a:cxn ang="0">
                <a:pos x="connsiteX1" y="connsiteY1"/>
              </a:cxn>
              <a:cxn ang="0">
                <a:pos x="connsiteX2" y="connsiteY2"/>
              </a:cxn>
              <a:cxn ang="0">
                <a:pos x="connsiteX3" y="connsiteY3"/>
              </a:cxn>
            </a:cxnLst>
            <a:rect l="l" t="t" r="r" b="b"/>
            <a:pathLst>
              <a:path w="5062085" h="2388961">
                <a:moveTo>
                  <a:pt x="0" y="0"/>
                </a:moveTo>
                <a:lnTo>
                  <a:pt x="2703822" y="0"/>
                </a:lnTo>
                <a:lnTo>
                  <a:pt x="5062085" y="2388961"/>
                </a:lnTo>
                <a:lnTo>
                  <a:pt x="2358263" y="2388961"/>
                </a:lnTo>
                <a:close/>
              </a:path>
            </a:pathLst>
          </a:custGeom>
          <a:solidFill>
            <a:schemeClr val="bg1">
              <a:lumMod val="95000"/>
            </a:schemeClr>
          </a:solidFill>
        </p:spPr>
        <p:txBody>
          <a:bodyPr rtlCol="0">
            <a:noAutofit/>
          </a:bodyPr>
          <a:lstStyle/>
          <a:p>
            <a:pPr lvl="0"/>
            <a:endParaRPr lang="id-ID" noProof="0"/>
          </a:p>
        </p:txBody>
      </p:sp>
    </p:spTree>
    <p:extLst>
      <p:ext uri="{BB962C8B-B14F-4D97-AF65-F5344CB8AC3E}">
        <p14:creationId xmlns:p14="http://schemas.microsoft.com/office/powerpoint/2010/main" val="38912458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Title 2"/>
          <p:cNvSpPr>
            <a:spLocks noGrp="1"/>
          </p:cNvSpPr>
          <p:nvPr>
            <p:ph type="title"/>
          </p:nvPr>
        </p:nvSpPr>
        <p:spPr>
          <a:xfrm>
            <a:off x="752477" y="771532"/>
            <a:ext cx="5838825" cy="676275"/>
          </a:xfrm>
          <a:prstGeom prst="rect">
            <a:avLst/>
          </a:prstGeom>
        </p:spPr>
        <p:txBody>
          <a:bodyPr/>
          <a:lstStyle>
            <a:lvl1pPr>
              <a:defRPr spc="-113">
                <a:latin typeface="Aller Bold" panose="02000803040000020004" pitchFamily="2" charset="0"/>
              </a:defRPr>
            </a:lvl1pPr>
          </a:lstStyle>
          <a:p>
            <a:r>
              <a:rPr lang="zh-CN" altLang="en-US"/>
              <a:t>单击此处编辑母版标题样式</a:t>
            </a:r>
            <a:endParaRPr lang="id-ID" dirty="0"/>
          </a:p>
        </p:txBody>
      </p:sp>
      <p:sp>
        <p:nvSpPr>
          <p:cNvPr id="6" name="Text Placeholder 5"/>
          <p:cNvSpPr>
            <a:spLocks noGrp="1"/>
          </p:cNvSpPr>
          <p:nvPr>
            <p:ph type="body" sz="quarter" idx="10"/>
          </p:nvPr>
        </p:nvSpPr>
        <p:spPr>
          <a:xfrm>
            <a:off x="819152" y="1422400"/>
            <a:ext cx="5838825" cy="279400"/>
          </a:xfrm>
          <a:prstGeom prst="rect">
            <a:avLst/>
          </a:prstGeom>
        </p:spPr>
        <p:txBody>
          <a:bodyPr/>
          <a:lstStyle>
            <a:lvl1pPr marL="0" indent="0">
              <a:buNone/>
              <a:defRPr sz="1200" spc="225">
                <a:solidFill>
                  <a:schemeClr val="bg1">
                    <a:lumMod val="75000"/>
                  </a:schemeClr>
                </a:solidFill>
                <a:latin typeface="+mj-lt"/>
              </a:defRPr>
            </a:lvl1pPr>
          </a:lstStyle>
          <a:p>
            <a:pPr lvl="0"/>
            <a:r>
              <a:rPr lang="zh-CN" altLang="en-US"/>
              <a:t>编辑母版文本样式</a:t>
            </a:r>
          </a:p>
        </p:txBody>
      </p:sp>
    </p:spTree>
    <p:extLst>
      <p:ext uri="{BB962C8B-B14F-4D97-AF65-F5344CB8AC3E}">
        <p14:creationId xmlns:p14="http://schemas.microsoft.com/office/powerpoint/2010/main" val="7000954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xmlns="" id="{7115F97C-AA48-4B2F-B2FB-4D774F734CCF}"/>
              </a:ext>
            </a:extLst>
          </p:cNvPr>
          <p:cNvSpPr/>
          <p:nvPr userDrawn="1"/>
        </p:nvSpPr>
        <p:spPr>
          <a:xfrm>
            <a:off x="0" y="2147888"/>
            <a:ext cx="533400" cy="2627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id-ID" sz="1350"/>
          </a:p>
        </p:txBody>
      </p:sp>
      <p:sp>
        <p:nvSpPr>
          <p:cNvPr id="3" name="Title 2"/>
          <p:cNvSpPr>
            <a:spLocks noGrp="1"/>
          </p:cNvSpPr>
          <p:nvPr>
            <p:ph type="title"/>
          </p:nvPr>
        </p:nvSpPr>
        <p:spPr>
          <a:xfrm>
            <a:off x="1652588" y="771532"/>
            <a:ext cx="5838825" cy="676275"/>
          </a:xfrm>
          <a:prstGeom prst="rect">
            <a:avLst/>
          </a:prstGeom>
        </p:spPr>
        <p:txBody>
          <a:bodyPr/>
          <a:lstStyle>
            <a:lvl1pPr algn="ctr">
              <a:defRPr spc="-113">
                <a:latin typeface="Aller Bold" panose="02000803040000020004" pitchFamily="2" charset="0"/>
              </a:defRPr>
            </a:lvl1pPr>
          </a:lstStyle>
          <a:p>
            <a:r>
              <a:rPr lang="zh-CN" altLang="en-US"/>
              <a:t>单击此处编辑母版标题样式</a:t>
            </a:r>
            <a:endParaRPr lang="id-ID" dirty="0"/>
          </a:p>
        </p:txBody>
      </p:sp>
      <p:sp>
        <p:nvSpPr>
          <p:cNvPr id="6" name="Text Placeholder 5"/>
          <p:cNvSpPr>
            <a:spLocks noGrp="1"/>
          </p:cNvSpPr>
          <p:nvPr>
            <p:ph type="body" sz="quarter" idx="10"/>
          </p:nvPr>
        </p:nvSpPr>
        <p:spPr>
          <a:xfrm>
            <a:off x="1652588" y="1422400"/>
            <a:ext cx="5838825" cy="279400"/>
          </a:xfrm>
          <a:prstGeom prst="rect">
            <a:avLst/>
          </a:prstGeom>
        </p:spPr>
        <p:txBody>
          <a:bodyPr/>
          <a:lstStyle>
            <a:lvl1pPr marL="0" indent="0" algn="ctr">
              <a:buNone/>
              <a:defRPr sz="1200" spc="225">
                <a:solidFill>
                  <a:schemeClr val="bg1">
                    <a:lumMod val="75000"/>
                  </a:schemeClr>
                </a:solidFill>
                <a:latin typeface="+mj-lt"/>
              </a:defRPr>
            </a:lvl1pPr>
          </a:lstStyle>
          <a:p>
            <a:pPr lvl="0"/>
            <a:r>
              <a:rPr lang="zh-CN" altLang="en-US"/>
              <a:t>编辑母版文本样式</a:t>
            </a:r>
          </a:p>
        </p:txBody>
      </p:sp>
    </p:spTree>
    <p:extLst>
      <p:ext uri="{BB962C8B-B14F-4D97-AF65-F5344CB8AC3E}">
        <p14:creationId xmlns:p14="http://schemas.microsoft.com/office/powerpoint/2010/main" val="2300524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5305651" y="2352675"/>
            <a:ext cx="3465719" cy="1745990"/>
          </a:xfrm>
          <a:custGeom>
            <a:avLst/>
            <a:gdLst>
              <a:gd name="connsiteX0" fmla="*/ 0 w 4620958"/>
              <a:gd name="connsiteY0" fmla="*/ 0 h 1745990"/>
              <a:gd name="connsiteX1" fmla="*/ 2906326 w 4620958"/>
              <a:gd name="connsiteY1" fmla="*/ 0 h 1745990"/>
              <a:gd name="connsiteX2" fmla="*/ 4620958 w 4620958"/>
              <a:gd name="connsiteY2" fmla="*/ 1745990 h 1745990"/>
              <a:gd name="connsiteX3" fmla="*/ 1714632 w 4620958"/>
              <a:gd name="connsiteY3" fmla="*/ 1745990 h 1745990"/>
            </a:gdLst>
            <a:ahLst/>
            <a:cxnLst>
              <a:cxn ang="0">
                <a:pos x="connsiteX0" y="connsiteY0"/>
              </a:cxn>
              <a:cxn ang="0">
                <a:pos x="connsiteX1" y="connsiteY1"/>
              </a:cxn>
              <a:cxn ang="0">
                <a:pos x="connsiteX2" y="connsiteY2"/>
              </a:cxn>
              <a:cxn ang="0">
                <a:pos x="connsiteX3" y="connsiteY3"/>
              </a:cxn>
            </a:cxnLst>
            <a:rect l="l" t="t" r="r" b="b"/>
            <a:pathLst>
              <a:path w="4620958" h="1745990">
                <a:moveTo>
                  <a:pt x="0" y="0"/>
                </a:moveTo>
                <a:lnTo>
                  <a:pt x="2906326" y="0"/>
                </a:lnTo>
                <a:lnTo>
                  <a:pt x="4620958" y="1745990"/>
                </a:lnTo>
                <a:lnTo>
                  <a:pt x="1714632" y="1745990"/>
                </a:lnTo>
                <a:close/>
              </a:path>
            </a:pathLst>
          </a:custGeom>
        </p:spPr>
        <p:txBody>
          <a:bodyPr rtlCol="0">
            <a:noAutofit/>
          </a:bodyPr>
          <a:lstStyle/>
          <a:p>
            <a:pPr lvl="0"/>
            <a:endParaRPr lang="id-ID" noProof="0"/>
          </a:p>
        </p:txBody>
      </p:sp>
      <p:sp>
        <p:nvSpPr>
          <p:cNvPr id="12" name="Picture Placeholder 11"/>
          <p:cNvSpPr>
            <a:spLocks noGrp="1"/>
          </p:cNvSpPr>
          <p:nvPr>
            <p:ph type="pic" sz="quarter" idx="12"/>
          </p:nvPr>
        </p:nvSpPr>
        <p:spPr>
          <a:xfrm>
            <a:off x="3029065" y="2352676"/>
            <a:ext cx="3465719" cy="1745990"/>
          </a:xfrm>
          <a:custGeom>
            <a:avLst/>
            <a:gdLst>
              <a:gd name="connsiteX0" fmla="*/ 0 w 4620958"/>
              <a:gd name="connsiteY0" fmla="*/ 0 h 1745990"/>
              <a:gd name="connsiteX1" fmla="*/ 2906326 w 4620958"/>
              <a:gd name="connsiteY1" fmla="*/ 0 h 1745990"/>
              <a:gd name="connsiteX2" fmla="*/ 4620958 w 4620958"/>
              <a:gd name="connsiteY2" fmla="*/ 1745990 h 1745990"/>
              <a:gd name="connsiteX3" fmla="*/ 1714632 w 4620958"/>
              <a:gd name="connsiteY3" fmla="*/ 1745990 h 1745990"/>
            </a:gdLst>
            <a:ahLst/>
            <a:cxnLst>
              <a:cxn ang="0">
                <a:pos x="connsiteX0" y="connsiteY0"/>
              </a:cxn>
              <a:cxn ang="0">
                <a:pos x="connsiteX1" y="connsiteY1"/>
              </a:cxn>
              <a:cxn ang="0">
                <a:pos x="connsiteX2" y="connsiteY2"/>
              </a:cxn>
              <a:cxn ang="0">
                <a:pos x="connsiteX3" y="connsiteY3"/>
              </a:cxn>
            </a:cxnLst>
            <a:rect l="l" t="t" r="r" b="b"/>
            <a:pathLst>
              <a:path w="4620958" h="1745990">
                <a:moveTo>
                  <a:pt x="0" y="0"/>
                </a:moveTo>
                <a:lnTo>
                  <a:pt x="2906326" y="0"/>
                </a:lnTo>
                <a:lnTo>
                  <a:pt x="4620958" y="1745990"/>
                </a:lnTo>
                <a:lnTo>
                  <a:pt x="1714632" y="1745990"/>
                </a:lnTo>
                <a:close/>
              </a:path>
            </a:pathLst>
          </a:custGeom>
        </p:spPr>
        <p:txBody>
          <a:bodyPr rtlCol="0">
            <a:noAutofit/>
          </a:bodyPr>
          <a:lstStyle/>
          <a:p>
            <a:pPr lvl="0"/>
            <a:endParaRPr lang="id-ID" noProof="0"/>
          </a:p>
        </p:txBody>
      </p:sp>
      <p:sp>
        <p:nvSpPr>
          <p:cNvPr id="11" name="Picture Placeholder 10"/>
          <p:cNvSpPr>
            <a:spLocks noGrp="1"/>
          </p:cNvSpPr>
          <p:nvPr>
            <p:ph type="pic" sz="quarter" idx="11"/>
          </p:nvPr>
        </p:nvSpPr>
        <p:spPr>
          <a:xfrm>
            <a:off x="752478" y="2352676"/>
            <a:ext cx="3465719" cy="1745990"/>
          </a:xfrm>
          <a:custGeom>
            <a:avLst/>
            <a:gdLst>
              <a:gd name="connsiteX0" fmla="*/ 0 w 4620958"/>
              <a:gd name="connsiteY0" fmla="*/ 0 h 1745990"/>
              <a:gd name="connsiteX1" fmla="*/ 2906326 w 4620958"/>
              <a:gd name="connsiteY1" fmla="*/ 0 h 1745990"/>
              <a:gd name="connsiteX2" fmla="*/ 4620958 w 4620958"/>
              <a:gd name="connsiteY2" fmla="*/ 1745990 h 1745990"/>
              <a:gd name="connsiteX3" fmla="*/ 1714632 w 4620958"/>
              <a:gd name="connsiteY3" fmla="*/ 1745990 h 1745990"/>
            </a:gdLst>
            <a:ahLst/>
            <a:cxnLst>
              <a:cxn ang="0">
                <a:pos x="connsiteX0" y="connsiteY0"/>
              </a:cxn>
              <a:cxn ang="0">
                <a:pos x="connsiteX1" y="connsiteY1"/>
              </a:cxn>
              <a:cxn ang="0">
                <a:pos x="connsiteX2" y="connsiteY2"/>
              </a:cxn>
              <a:cxn ang="0">
                <a:pos x="connsiteX3" y="connsiteY3"/>
              </a:cxn>
            </a:cxnLst>
            <a:rect l="l" t="t" r="r" b="b"/>
            <a:pathLst>
              <a:path w="4620958" h="1745990">
                <a:moveTo>
                  <a:pt x="0" y="0"/>
                </a:moveTo>
                <a:lnTo>
                  <a:pt x="2906326" y="0"/>
                </a:lnTo>
                <a:lnTo>
                  <a:pt x="4620958" y="1745990"/>
                </a:lnTo>
                <a:lnTo>
                  <a:pt x="1714632" y="1745990"/>
                </a:lnTo>
                <a:close/>
              </a:path>
            </a:pathLst>
          </a:custGeom>
        </p:spPr>
        <p:txBody>
          <a:bodyPr rtlCol="0">
            <a:noAutofit/>
          </a:bodyPr>
          <a:lstStyle/>
          <a:p>
            <a:pPr lvl="0"/>
            <a:endParaRPr lang="id-ID" noProof="0"/>
          </a:p>
        </p:txBody>
      </p:sp>
      <p:sp>
        <p:nvSpPr>
          <p:cNvPr id="3" name="Title 2"/>
          <p:cNvSpPr>
            <a:spLocks noGrp="1"/>
          </p:cNvSpPr>
          <p:nvPr>
            <p:ph type="title"/>
          </p:nvPr>
        </p:nvSpPr>
        <p:spPr>
          <a:xfrm>
            <a:off x="752477" y="771532"/>
            <a:ext cx="5838825" cy="676275"/>
          </a:xfrm>
          <a:prstGeom prst="rect">
            <a:avLst/>
          </a:prstGeom>
        </p:spPr>
        <p:txBody>
          <a:bodyPr/>
          <a:lstStyle>
            <a:lvl1pPr>
              <a:defRPr spc="-113">
                <a:latin typeface="Aller Bold" panose="02000803040000020004" pitchFamily="2" charset="0"/>
              </a:defRPr>
            </a:lvl1pPr>
          </a:lstStyle>
          <a:p>
            <a:r>
              <a:rPr lang="zh-CN" altLang="en-US"/>
              <a:t>单击此处编辑母版标题样式</a:t>
            </a:r>
            <a:endParaRPr lang="id-ID" dirty="0"/>
          </a:p>
        </p:txBody>
      </p:sp>
      <p:sp>
        <p:nvSpPr>
          <p:cNvPr id="6" name="Text Placeholder 5"/>
          <p:cNvSpPr>
            <a:spLocks noGrp="1"/>
          </p:cNvSpPr>
          <p:nvPr>
            <p:ph type="body" sz="quarter" idx="10"/>
          </p:nvPr>
        </p:nvSpPr>
        <p:spPr>
          <a:xfrm>
            <a:off x="819152" y="1422400"/>
            <a:ext cx="5838825" cy="279400"/>
          </a:xfrm>
          <a:prstGeom prst="rect">
            <a:avLst/>
          </a:prstGeom>
        </p:spPr>
        <p:txBody>
          <a:bodyPr/>
          <a:lstStyle>
            <a:lvl1pPr marL="0" indent="0">
              <a:buNone/>
              <a:defRPr sz="1200" spc="225">
                <a:solidFill>
                  <a:schemeClr val="bg1">
                    <a:lumMod val="75000"/>
                  </a:schemeClr>
                </a:solidFill>
                <a:latin typeface="+mj-lt"/>
              </a:defRPr>
            </a:lvl1pPr>
          </a:lstStyle>
          <a:p>
            <a:pPr lvl="0"/>
            <a:r>
              <a:rPr lang="zh-CN" altLang="en-US"/>
              <a:t>编辑母版文本样式</a:t>
            </a:r>
          </a:p>
        </p:txBody>
      </p:sp>
    </p:spTree>
    <p:extLst>
      <p:ext uri="{BB962C8B-B14F-4D97-AF65-F5344CB8AC3E}">
        <p14:creationId xmlns:p14="http://schemas.microsoft.com/office/powerpoint/2010/main" val="34733985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Rectangle 10">
            <a:extLst>
              <a:ext uri="{FF2B5EF4-FFF2-40B4-BE49-F238E27FC236}">
                <a16:creationId xmlns:a16="http://schemas.microsoft.com/office/drawing/2014/main" xmlns="" id="{CDC0DA64-47B6-4A60-B3C6-4198BC816822}"/>
              </a:ext>
            </a:extLst>
          </p:cNvPr>
          <p:cNvSpPr/>
          <p:nvPr userDrawn="1"/>
        </p:nvSpPr>
        <p:spPr>
          <a:xfrm>
            <a:off x="0" y="1566863"/>
            <a:ext cx="533400" cy="3281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sp>
        <p:nvSpPr>
          <p:cNvPr id="10" name="Picture Placeholder 9"/>
          <p:cNvSpPr>
            <a:spLocks noGrp="1"/>
          </p:cNvSpPr>
          <p:nvPr>
            <p:ph type="pic" sz="quarter" idx="11"/>
          </p:nvPr>
        </p:nvSpPr>
        <p:spPr>
          <a:xfrm>
            <a:off x="4572000" y="3429000"/>
            <a:ext cx="4572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3378440 w 6096000"/>
              <a:gd name="connsiteY3" fmla="*/ 3429000 h 3429000"/>
              <a:gd name="connsiteX4" fmla="*/ 0 w 6096000"/>
              <a:gd name="connsiteY4" fmla="*/ 6582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3429000">
                <a:moveTo>
                  <a:pt x="0" y="0"/>
                </a:moveTo>
                <a:lnTo>
                  <a:pt x="6096000" y="0"/>
                </a:lnTo>
                <a:lnTo>
                  <a:pt x="6096000" y="3429000"/>
                </a:lnTo>
                <a:lnTo>
                  <a:pt x="3378440" y="3429000"/>
                </a:lnTo>
                <a:lnTo>
                  <a:pt x="0" y="6582"/>
                </a:lnTo>
                <a:close/>
              </a:path>
            </a:pathLst>
          </a:custGeom>
        </p:spPr>
        <p:txBody>
          <a:bodyPr rtlCol="0">
            <a:noAutofit/>
          </a:bodyPr>
          <a:lstStyle/>
          <a:p>
            <a:pPr lvl="0"/>
            <a:endParaRPr lang="id-ID" noProof="0"/>
          </a:p>
        </p:txBody>
      </p:sp>
      <p:sp>
        <p:nvSpPr>
          <p:cNvPr id="4" name="Picture Placeholder 3"/>
          <p:cNvSpPr>
            <a:spLocks noGrp="1"/>
          </p:cNvSpPr>
          <p:nvPr>
            <p:ph type="pic" sz="quarter" idx="10"/>
          </p:nvPr>
        </p:nvSpPr>
        <p:spPr>
          <a:xfrm>
            <a:off x="0" y="0"/>
            <a:ext cx="4572000" cy="3429000"/>
          </a:xfrm>
          <a:custGeom>
            <a:avLst/>
            <a:gdLst>
              <a:gd name="connsiteX0" fmla="*/ 0 w 6096000"/>
              <a:gd name="connsiteY0" fmla="*/ 0 h 3429000"/>
              <a:gd name="connsiteX1" fmla="*/ 2717560 w 6096000"/>
              <a:gd name="connsiteY1" fmla="*/ 0 h 3429000"/>
              <a:gd name="connsiteX2" fmla="*/ 6096000 w 6096000"/>
              <a:gd name="connsiteY2" fmla="*/ 3422418 h 3429000"/>
              <a:gd name="connsiteX3" fmla="*/ 6096000 w 6096000"/>
              <a:gd name="connsiteY3" fmla="*/ 3429000 h 3429000"/>
              <a:gd name="connsiteX4" fmla="*/ 0 w 6096000"/>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3429000">
                <a:moveTo>
                  <a:pt x="0" y="0"/>
                </a:moveTo>
                <a:lnTo>
                  <a:pt x="2717560" y="0"/>
                </a:lnTo>
                <a:lnTo>
                  <a:pt x="6096000" y="3422418"/>
                </a:lnTo>
                <a:lnTo>
                  <a:pt x="6096000" y="3429000"/>
                </a:lnTo>
                <a:lnTo>
                  <a:pt x="0" y="3429000"/>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9522645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26_Custom Layout">
    <p:spTree>
      <p:nvGrpSpPr>
        <p:cNvPr id="1" name=""/>
        <p:cNvGrpSpPr/>
        <p:nvPr/>
      </p:nvGrpSpPr>
      <p:grpSpPr>
        <a:xfrm>
          <a:off x="0" y="0"/>
          <a:ext cx="0" cy="0"/>
          <a:chOff x="0" y="0"/>
          <a:chExt cx="0" cy="0"/>
        </a:xfrm>
      </p:grpSpPr>
      <p:sp>
        <p:nvSpPr>
          <p:cNvPr id="3" name="Freeform: Shape 10">
            <a:extLst>
              <a:ext uri="{FF2B5EF4-FFF2-40B4-BE49-F238E27FC236}">
                <a16:creationId xmlns:a16="http://schemas.microsoft.com/office/drawing/2014/main" xmlns="" id="{D6D6AAF3-6D69-44F4-B917-82D9BE1ABDE7}"/>
              </a:ext>
            </a:extLst>
          </p:cNvPr>
          <p:cNvSpPr/>
          <p:nvPr userDrawn="1"/>
        </p:nvSpPr>
        <p:spPr>
          <a:xfrm>
            <a:off x="0" y="2684463"/>
            <a:ext cx="7151688" cy="4173537"/>
          </a:xfrm>
          <a:custGeom>
            <a:avLst/>
            <a:gdLst>
              <a:gd name="connsiteX0" fmla="*/ 0 w 9535885"/>
              <a:gd name="connsiteY0" fmla="*/ 0 h 4172857"/>
              <a:gd name="connsiteX1" fmla="*/ 5355770 w 9535885"/>
              <a:gd name="connsiteY1" fmla="*/ 0 h 4172857"/>
              <a:gd name="connsiteX2" fmla="*/ 5355771 w 9535885"/>
              <a:gd name="connsiteY2" fmla="*/ 0 h 4172857"/>
              <a:gd name="connsiteX3" fmla="*/ 5355771 w 9535885"/>
              <a:gd name="connsiteY3" fmla="*/ 1 h 4172857"/>
              <a:gd name="connsiteX4" fmla="*/ 9535885 w 9535885"/>
              <a:gd name="connsiteY4" fmla="*/ 4172857 h 4172857"/>
              <a:gd name="connsiteX5" fmla="*/ 5355771 w 9535885"/>
              <a:gd name="connsiteY5" fmla="*/ 4172857 h 4172857"/>
              <a:gd name="connsiteX6" fmla="*/ 5355770 w 9535885"/>
              <a:gd name="connsiteY6" fmla="*/ 4172857 h 4172857"/>
              <a:gd name="connsiteX7" fmla="*/ 0 w 9535885"/>
              <a:gd name="connsiteY7" fmla="*/ 4172857 h 417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35885" h="4172857">
                <a:moveTo>
                  <a:pt x="0" y="0"/>
                </a:moveTo>
                <a:lnTo>
                  <a:pt x="5355770" y="0"/>
                </a:lnTo>
                <a:lnTo>
                  <a:pt x="5355771" y="0"/>
                </a:lnTo>
                <a:lnTo>
                  <a:pt x="5355771" y="1"/>
                </a:lnTo>
                <a:lnTo>
                  <a:pt x="9535885" y="4172857"/>
                </a:lnTo>
                <a:lnTo>
                  <a:pt x="5355771" y="4172857"/>
                </a:lnTo>
                <a:lnTo>
                  <a:pt x="5355770" y="4172857"/>
                </a:lnTo>
                <a:lnTo>
                  <a:pt x="0" y="4172857"/>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sp>
        <p:nvSpPr>
          <p:cNvPr id="8" name="Picture Placeholder 7"/>
          <p:cNvSpPr>
            <a:spLocks noGrp="1"/>
          </p:cNvSpPr>
          <p:nvPr>
            <p:ph type="pic" sz="quarter" idx="10"/>
          </p:nvPr>
        </p:nvSpPr>
        <p:spPr>
          <a:xfrm>
            <a:off x="2182013" y="1"/>
            <a:ext cx="6961991" cy="6787244"/>
          </a:xfrm>
          <a:custGeom>
            <a:avLst/>
            <a:gdLst>
              <a:gd name="connsiteX0" fmla="*/ 0 w 9282655"/>
              <a:gd name="connsiteY0" fmla="*/ 0 h 6787244"/>
              <a:gd name="connsiteX1" fmla="*/ 9282655 w 9282655"/>
              <a:gd name="connsiteY1" fmla="*/ 0 h 6787244"/>
              <a:gd name="connsiteX2" fmla="*/ 9282655 w 9282655"/>
              <a:gd name="connsiteY2" fmla="*/ 4291831 h 6787244"/>
              <a:gd name="connsiteX3" fmla="*/ 6787243 w 9282655"/>
              <a:gd name="connsiteY3" fmla="*/ 6787244 h 6787244"/>
            </a:gdLst>
            <a:ahLst/>
            <a:cxnLst>
              <a:cxn ang="0">
                <a:pos x="connsiteX0" y="connsiteY0"/>
              </a:cxn>
              <a:cxn ang="0">
                <a:pos x="connsiteX1" y="connsiteY1"/>
              </a:cxn>
              <a:cxn ang="0">
                <a:pos x="connsiteX2" y="connsiteY2"/>
              </a:cxn>
              <a:cxn ang="0">
                <a:pos x="connsiteX3" y="connsiteY3"/>
              </a:cxn>
            </a:cxnLst>
            <a:rect l="l" t="t" r="r" b="b"/>
            <a:pathLst>
              <a:path w="9282655" h="6787244">
                <a:moveTo>
                  <a:pt x="0" y="0"/>
                </a:moveTo>
                <a:lnTo>
                  <a:pt x="9282655" y="0"/>
                </a:lnTo>
                <a:lnTo>
                  <a:pt x="9282655" y="4291831"/>
                </a:lnTo>
                <a:lnTo>
                  <a:pt x="6787243" y="6787244"/>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29547665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Diagonal Stripe 14">
            <a:extLst>
              <a:ext uri="{FF2B5EF4-FFF2-40B4-BE49-F238E27FC236}">
                <a16:creationId xmlns:a16="http://schemas.microsoft.com/office/drawing/2014/main" xmlns="" id="{C9585757-E8F1-4F67-92B7-4551827D0E5E}"/>
              </a:ext>
            </a:extLst>
          </p:cNvPr>
          <p:cNvSpPr/>
          <p:nvPr userDrawn="1"/>
        </p:nvSpPr>
        <p:spPr>
          <a:xfrm>
            <a:off x="0" y="0"/>
            <a:ext cx="4257675" cy="5810250"/>
          </a:xfrm>
          <a:prstGeom prst="diagStripe">
            <a:avLst>
              <a:gd name="adj" fmla="val 4737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solidFill>
                <a:schemeClr val="tx1"/>
              </a:solidFill>
            </a:endParaRPr>
          </a:p>
        </p:txBody>
      </p:sp>
      <p:sp>
        <p:nvSpPr>
          <p:cNvPr id="4" name="Diagonal Stripe 18">
            <a:extLst>
              <a:ext uri="{FF2B5EF4-FFF2-40B4-BE49-F238E27FC236}">
                <a16:creationId xmlns:a16="http://schemas.microsoft.com/office/drawing/2014/main" xmlns="" id="{486BF02F-67E5-486E-8FF2-8B2877A2547C}"/>
              </a:ext>
            </a:extLst>
          </p:cNvPr>
          <p:cNvSpPr/>
          <p:nvPr userDrawn="1"/>
        </p:nvSpPr>
        <p:spPr>
          <a:xfrm>
            <a:off x="1209675" y="0"/>
            <a:ext cx="3048000" cy="4152900"/>
          </a:xfrm>
          <a:prstGeom prst="diagStripe">
            <a:avLst>
              <a:gd name="adj" fmla="val 77829"/>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solidFill>
                <a:schemeClr val="tx1"/>
              </a:solidFill>
            </a:endParaRPr>
          </a:p>
        </p:txBody>
      </p:sp>
      <p:sp>
        <p:nvSpPr>
          <p:cNvPr id="5" name="Freeform: Shape 23">
            <a:extLst>
              <a:ext uri="{FF2B5EF4-FFF2-40B4-BE49-F238E27FC236}">
                <a16:creationId xmlns:a16="http://schemas.microsoft.com/office/drawing/2014/main" xmlns="" id="{90E5F62F-3530-4A07-BC43-03233216890C}"/>
              </a:ext>
            </a:extLst>
          </p:cNvPr>
          <p:cNvSpPr/>
          <p:nvPr userDrawn="1"/>
        </p:nvSpPr>
        <p:spPr>
          <a:xfrm>
            <a:off x="-19050" y="384175"/>
            <a:ext cx="3079750" cy="4195763"/>
          </a:xfrm>
          <a:custGeom>
            <a:avLst/>
            <a:gdLst>
              <a:gd name="connsiteX0" fmla="*/ 3792580 w 4105295"/>
              <a:gd name="connsiteY0" fmla="*/ 0 h 4195099"/>
              <a:gd name="connsiteX1" fmla="*/ 4105295 w 4105295"/>
              <a:gd name="connsiteY1" fmla="*/ 0 h 4195099"/>
              <a:gd name="connsiteX2" fmla="*/ 0 w 4105295"/>
              <a:gd name="connsiteY2" fmla="*/ 4195099 h 4195099"/>
              <a:gd name="connsiteX3" fmla="*/ 0 w 4105295"/>
              <a:gd name="connsiteY3" fmla="*/ 3875543 h 4195099"/>
            </a:gdLst>
            <a:ahLst/>
            <a:cxnLst>
              <a:cxn ang="0">
                <a:pos x="connsiteX0" y="connsiteY0"/>
              </a:cxn>
              <a:cxn ang="0">
                <a:pos x="connsiteX1" y="connsiteY1"/>
              </a:cxn>
              <a:cxn ang="0">
                <a:pos x="connsiteX2" y="connsiteY2"/>
              </a:cxn>
              <a:cxn ang="0">
                <a:pos x="connsiteX3" y="connsiteY3"/>
              </a:cxn>
            </a:cxnLst>
            <a:rect l="l" t="t" r="r" b="b"/>
            <a:pathLst>
              <a:path w="4105295" h="4195099">
                <a:moveTo>
                  <a:pt x="3792580" y="0"/>
                </a:moveTo>
                <a:lnTo>
                  <a:pt x="4105295" y="0"/>
                </a:lnTo>
                <a:lnTo>
                  <a:pt x="0" y="4195099"/>
                </a:lnTo>
                <a:lnTo>
                  <a:pt x="0" y="3875543"/>
                </a:lnTo>
                <a:close/>
              </a:path>
            </a:pathLst>
          </a:custGeom>
          <a:solidFill>
            <a:schemeClr val="bg1">
              <a:lumMod val="65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solidFill>
                <a:schemeClr val="tx1"/>
              </a:solidFill>
            </a:endParaRPr>
          </a:p>
        </p:txBody>
      </p:sp>
      <p:sp>
        <p:nvSpPr>
          <p:cNvPr id="6" name="Freeform: Shape 24">
            <a:extLst>
              <a:ext uri="{FF2B5EF4-FFF2-40B4-BE49-F238E27FC236}">
                <a16:creationId xmlns:a16="http://schemas.microsoft.com/office/drawing/2014/main" xmlns="" id="{4501E810-55A7-4D9B-8917-5F1BC8B4F008}"/>
              </a:ext>
            </a:extLst>
          </p:cNvPr>
          <p:cNvSpPr/>
          <p:nvPr userDrawn="1"/>
        </p:nvSpPr>
        <p:spPr>
          <a:xfrm>
            <a:off x="409575" y="0"/>
            <a:ext cx="2414588" cy="3289300"/>
          </a:xfrm>
          <a:custGeom>
            <a:avLst/>
            <a:gdLst>
              <a:gd name="connsiteX0" fmla="*/ 3076592 w 3218888"/>
              <a:gd name="connsiteY0" fmla="*/ 0 h 3289301"/>
              <a:gd name="connsiteX1" fmla="*/ 3218888 w 3218888"/>
              <a:gd name="connsiteY1" fmla="*/ 0 h 3289301"/>
              <a:gd name="connsiteX2" fmla="*/ 0 w 3218888"/>
              <a:gd name="connsiteY2" fmla="*/ 3289301 h 3289301"/>
              <a:gd name="connsiteX3" fmla="*/ 0 w 3218888"/>
              <a:gd name="connsiteY3" fmla="*/ 3143893 h 3289301"/>
            </a:gdLst>
            <a:ahLst/>
            <a:cxnLst>
              <a:cxn ang="0">
                <a:pos x="connsiteX0" y="connsiteY0"/>
              </a:cxn>
              <a:cxn ang="0">
                <a:pos x="connsiteX1" y="connsiteY1"/>
              </a:cxn>
              <a:cxn ang="0">
                <a:pos x="connsiteX2" y="connsiteY2"/>
              </a:cxn>
              <a:cxn ang="0">
                <a:pos x="connsiteX3" y="connsiteY3"/>
              </a:cxn>
            </a:cxnLst>
            <a:rect l="l" t="t" r="r" b="b"/>
            <a:pathLst>
              <a:path w="3218888" h="3289301">
                <a:moveTo>
                  <a:pt x="3076592" y="0"/>
                </a:moveTo>
                <a:lnTo>
                  <a:pt x="3218888" y="0"/>
                </a:lnTo>
                <a:lnTo>
                  <a:pt x="0" y="3289301"/>
                </a:lnTo>
                <a:lnTo>
                  <a:pt x="0" y="3143893"/>
                </a:lnTo>
                <a:close/>
              </a:path>
            </a:pathLst>
          </a:custGeom>
          <a:solidFill>
            <a:schemeClr val="bg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solidFill>
                <a:schemeClr val="tx1"/>
              </a:solidFill>
            </a:endParaRPr>
          </a:p>
        </p:txBody>
      </p:sp>
      <p:sp>
        <p:nvSpPr>
          <p:cNvPr id="27" name="Picture Placeholder 26"/>
          <p:cNvSpPr>
            <a:spLocks noGrp="1"/>
          </p:cNvSpPr>
          <p:nvPr>
            <p:ph type="pic" sz="quarter" idx="10"/>
          </p:nvPr>
        </p:nvSpPr>
        <p:spPr>
          <a:xfrm>
            <a:off x="-19057" y="1"/>
            <a:ext cx="9163057" cy="6858000"/>
          </a:xfrm>
          <a:custGeom>
            <a:avLst/>
            <a:gdLst>
              <a:gd name="connsiteX0" fmla="*/ 5695376 w 12192000"/>
              <a:gd name="connsiteY0" fmla="*/ 0 h 6858000"/>
              <a:gd name="connsiteX1" fmla="*/ 12192000 w 12192000"/>
              <a:gd name="connsiteY1" fmla="*/ 0 h 6858000"/>
              <a:gd name="connsiteX2" fmla="*/ 12192000 w 12192000"/>
              <a:gd name="connsiteY2" fmla="*/ 515121 h 6858000"/>
              <a:gd name="connsiteX3" fmla="*/ 5994697 w 12192000"/>
              <a:gd name="connsiteY3" fmla="*/ 6858000 h 6858000"/>
              <a:gd name="connsiteX4" fmla="*/ 0 w 12192000"/>
              <a:gd name="connsiteY4" fmla="*/ 6858000 h 6858000"/>
              <a:gd name="connsiteX5" fmla="*/ 0 w 12192000"/>
              <a:gd name="connsiteY5" fmla="*/ 58049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695376" y="0"/>
                </a:moveTo>
                <a:lnTo>
                  <a:pt x="12192000" y="0"/>
                </a:lnTo>
                <a:lnTo>
                  <a:pt x="12192000" y="515121"/>
                </a:lnTo>
                <a:lnTo>
                  <a:pt x="5994697" y="6858000"/>
                </a:lnTo>
                <a:lnTo>
                  <a:pt x="0" y="6858000"/>
                </a:lnTo>
                <a:lnTo>
                  <a:pt x="0" y="5804953"/>
                </a:lnTo>
                <a:close/>
              </a:path>
            </a:pathLst>
          </a:custGeom>
          <a:solidFill>
            <a:schemeClr val="bg1">
              <a:lumMod val="95000"/>
            </a:schemeClr>
          </a:solidFill>
        </p:spPr>
        <p:txBody>
          <a:bodyPr rtlCol="0">
            <a:noAutofit/>
          </a:bodyPr>
          <a:lstStyle/>
          <a:p>
            <a:pPr lvl="0"/>
            <a:endParaRPr lang="id-ID" noProof="0"/>
          </a:p>
        </p:txBody>
      </p:sp>
    </p:spTree>
    <p:extLst>
      <p:ext uri="{BB962C8B-B14F-4D97-AF65-F5344CB8AC3E}">
        <p14:creationId xmlns:p14="http://schemas.microsoft.com/office/powerpoint/2010/main" val="2733167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5114927" y="0"/>
            <a:ext cx="4029075" cy="6858000"/>
          </a:xfrm>
          <a:prstGeom prst="rect">
            <a:avLst/>
          </a:prstGeom>
        </p:spPr>
        <p:txBody>
          <a:bodyPr rtlCol="0">
            <a:normAutofit/>
          </a:bodyPr>
          <a:lstStyle/>
          <a:p>
            <a:pPr lvl="0"/>
            <a:endParaRPr lang="id-ID" noProof="0"/>
          </a:p>
        </p:txBody>
      </p:sp>
    </p:spTree>
    <p:extLst>
      <p:ext uri="{BB962C8B-B14F-4D97-AF65-F5344CB8AC3E}">
        <p14:creationId xmlns:p14="http://schemas.microsoft.com/office/powerpoint/2010/main" val="21459300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3945257" y="0"/>
            <a:ext cx="5095875" cy="3322378"/>
          </a:xfrm>
          <a:custGeom>
            <a:avLst/>
            <a:gdLst>
              <a:gd name="connsiteX0" fmla="*/ 0 w 6794500"/>
              <a:gd name="connsiteY0" fmla="*/ 0 h 3322378"/>
              <a:gd name="connsiteX1" fmla="*/ 6794500 w 6794500"/>
              <a:gd name="connsiteY1" fmla="*/ 0 h 3322378"/>
              <a:gd name="connsiteX2" fmla="*/ 3380400 w 6794500"/>
              <a:gd name="connsiteY2" fmla="*/ 3322378 h 3322378"/>
            </a:gdLst>
            <a:ahLst/>
            <a:cxnLst>
              <a:cxn ang="0">
                <a:pos x="connsiteX0" y="connsiteY0"/>
              </a:cxn>
              <a:cxn ang="0">
                <a:pos x="connsiteX1" y="connsiteY1"/>
              </a:cxn>
              <a:cxn ang="0">
                <a:pos x="connsiteX2" y="connsiteY2"/>
              </a:cxn>
            </a:cxnLst>
            <a:rect l="l" t="t" r="r" b="b"/>
            <a:pathLst>
              <a:path w="6794500" h="3322378">
                <a:moveTo>
                  <a:pt x="0" y="0"/>
                </a:moveTo>
                <a:lnTo>
                  <a:pt x="6794500" y="0"/>
                </a:lnTo>
                <a:lnTo>
                  <a:pt x="3380400" y="3322378"/>
                </a:lnTo>
                <a:close/>
              </a:path>
            </a:pathLst>
          </a:custGeom>
        </p:spPr>
        <p:txBody>
          <a:bodyPr rtlCol="0">
            <a:noAutofit/>
          </a:bodyPr>
          <a:lstStyle/>
          <a:p>
            <a:pPr lvl="0"/>
            <a:endParaRPr lang="id-ID" noProof="0"/>
          </a:p>
        </p:txBody>
      </p:sp>
      <p:sp>
        <p:nvSpPr>
          <p:cNvPr id="12" name="Picture Placeholder 11"/>
          <p:cNvSpPr>
            <a:spLocks noGrp="1"/>
          </p:cNvSpPr>
          <p:nvPr>
            <p:ph type="pic" sz="quarter" idx="11"/>
          </p:nvPr>
        </p:nvSpPr>
        <p:spPr>
          <a:xfrm>
            <a:off x="6529344" y="0"/>
            <a:ext cx="2614656" cy="6858000"/>
          </a:xfrm>
          <a:custGeom>
            <a:avLst/>
            <a:gdLst>
              <a:gd name="connsiteX0" fmla="*/ 3486208 w 3486208"/>
              <a:gd name="connsiteY0" fmla="*/ 0 h 6858000"/>
              <a:gd name="connsiteX1" fmla="*/ 3486208 w 3486208"/>
              <a:gd name="connsiteY1" fmla="*/ 6858000 h 6858000"/>
              <a:gd name="connsiteX2" fmla="*/ 0 w 3486208"/>
              <a:gd name="connsiteY2" fmla="*/ 3411992 h 6858000"/>
            </a:gdLst>
            <a:ahLst/>
            <a:cxnLst>
              <a:cxn ang="0">
                <a:pos x="connsiteX0" y="connsiteY0"/>
              </a:cxn>
              <a:cxn ang="0">
                <a:pos x="connsiteX1" y="connsiteY1"/>
              </a:cxn>
              <a:cxn ang="0">
                <a:pos x="connsiteX2" y="connsiteY2"/>
              </a:cxn>
            </a:cxnLst>
            <a:rect l="l" t="t" r="r" b="b"/>
            <a:pathLst>
              <a:path w="3486208" h="6858000">
                <a:moveTo>
                  <a:pt x="3486208" y="0"/>
                </a:moveTo>
                <a:lnTo>
                  <a:pt x="3486208" y="6858000"/>
                </a:lnTo>
                <a:lnTo>
                  <a:pt x="0" y="3411992"/>
                </a:lnTo>
                <a:close/>
              </a:path>
            </a:pathLst>
          </a:custGeom>
        </p:spPr>
        <p:txBody>
          <a:bodyPr rtlCol="0">
            <a:noAutofit/>
          </a:bodyPr>
          <a:lstStyle/>
          <a:p>
            <a:pPr lvl="0"/>
            <a:endParaRPr lang="id-ID" noProof="0"/>
          </a:p>
        </p:txBody>
      </p:sp>
      <p:sp>
        <p:nvSpPr>
          <p:cNvPr id="11" name="Picture Placeholder 10"/>
          <p:cNvSpPr>
            <a:spLocks noGrp="1"/>
          </p:cNvSpPr>
          <p:nvPr>
            <p:ph type="pic" sz="quarter" idx="12"/>
          </p:nvPr>
        </p:nvSpPr>
        <p:spPr>
          <a:xfrm>
            <a:off x="3945257" y="3535622"/>
            <a:ext cx="5095875" cy="3322378"/>
          </a:xfrm>
          <a:custGeom>
            <a:avLst/>
            <a:gdLst>
              <a:gd name="connsiteX0" fmla="*/ 3414100 w 6794500"/>
              <a:gd name="connsiteY0" fmla="*/ 0 h 3322378"/>
              <a:gd name="connsiteX1" fmla="*/ 6794500 w 6794500"/>
              <a:gd name="connsiteY1" fmla="*/ 3322378 h 3322378"/>
              <a:gd name="connsiteX2" fmla="*/ 0 w 6794500"/>
              <a:gd name="connsiteY2" fmla="*/ 3322378 h 3322378"/>
            </a:gdLst>
            <a:ahLst/>
            <a:cxnLst>
              <a:cxn ang="0">
                <a:pos x="connsiteX0" y="connsiteY0"/>
              </a:cxn>
              <a:cxn ang="0">
                <a:pos x="connsiteX1" y="connsiteY1"/>
              </a:cxn>
              <a:cxn ang="0">
                <a:pos x="connsiteX2" y="connsiteY2"/>
              </a:cxn>
            </a:cxnLst>
            <a:rect l="l" t="t" r="r" b="b"/>
            <a:pathLst>
              <a:path w="6794500" h="3322378">
                <a:moveTo>
                  <a:pt x="3414100" y="0"/>
                </a:moveTo>
                <a:lnTo>
                  <a:pt x="6794500" y="3322378"/>
                </a:lnTo>
                <a:lnTo>
                  <a:pt x="0" y="3322378"/>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4172181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71377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2" y="4"/>
            <a:ext cx="5057511" cy="6857999"/>
          </a:xfrm>
          <a:custGeom>
            <a:avLst/>
            <a:gdLst>
              <a:gd name="connsiteX0" fmla="*/ 1867233 w 6743348"/>
              <a:gd name="connsiteY0" fmla="*/ 0 h 6857999"/>
              <a:gd name="connsiteX1" fmla="*/ 6743348 w 6743348"/>
              <a:gd name="connsiteY1" fmla="*/ 0 h 6857999"/>
              <a:gd name="connsiteX2" fmla="*/ 0 w 6743348"/>
              <a:gd name="connsiteY2" fmla="*/ 6857999 h 6857999"/>
              <a:gd name="connsiteX3" fmla="*/ 0 w 6743348"/>
              <a:gd name="connsiteY3" fmla="*/ 1898980 h 6857999"/>
            </a:gdLst>
            <a:ahLst/>
            <a:cxnLst>
              <a:cxn ang="0">
                <a:pos x="connsiteX0" y="connsiteY0"/>
              </a:cxn>
              <a:cxn ang="0">
                <a:pos x="connsiteX1" y="connsiteY1"/>
              </a:cxn>
              <a:cxn ang="0">
                <a:pos x="connsiteX2" y="connsiteY2"/>
              </a:cxn>
              <a:cxn ang="0">
                <a:pos x="connsiteX3" y="connsiteY3"/>
              </a:cxn>
            </a:cxnLst>
            <a:rect l="l" t="t" r="r" b="b"/>
            <a:pathLst>
              <a:path w="6743348" h="6857999">
                <a:moveTo>
                  <a:pt x="1867233" y="0"/>
                </a:moveTo>
                <a:lnTo>
                  <a:pt x="6743348" y="0"/>
                </a:lnTo>
                <a:lnTo>
                  <a:pt x="0" y="6857999"/>
                </a:lnTo>
                <a:lnTo>
                  <a:pt x="0" y="1898980"/>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38421685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32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056836A-8989-4C45-AB56-4FA0F399DFA7}"/>
              </a:ext>
            </a:extLst>
          </p:cNvPr>
          <p:cNvSpPr/>
          <p:nvPr userDrawn="1"/>
        </p:nvSpPr>
        <p:spPr>
          <a:xfrm>
            <a:off x="-9525" y="2254250"/>
            <a:ext cx="3028950" cy="23495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sp>
        <p:nvSpPr>
          <p:cNvPr id="4" name="Picture Placeholder 3"/>
          <p:cNvSpPr>
            <a:spLocks noGrp="1"/>
          </p:cNvSpPr>
          <p:nvPr>
            <p:ph type="pic" sz="quarter" idx="10"/>
          </p:nvPr>
        </p:nvSpPr>
        <p:spPr>
          <a:xfrm>
            <a:off x="-9525" y="0"/>
            <a:ext cx="3028950" cy="2254250"/>
          </a:xfrm>
          <a:prstGeom prst="rect">
            <a:avLst/>
          </a:prstGeom>
        </p:spPr>
        <p:txBody>
          <a:bodyPr rtlCol="0">
            <a:normAutofit/>
          </a:bodyPr>
          <a:lstStyle/>
          <a:p>
            <a:pPr lvl="0"/>
            <a:endParaRPr lang="id-ID" noProof="0"/>
          </a:p>
        </p:txBody>
      </p:sp>
      <p:sp>
        <p:nvSpPr>
          <p:cNvPr id="7" name="Picture Placeholder 3"/>
          <p:cNvSpPr>
            <a:spLocks noGrp="1"/>
          </p:cNvSpPr>
          <p:nvPr>
            <p:ph type="pic" sz="quarter" idx="12"/>
          </p:nvPr>
        </p:nvSpPr>
        <p:spPr>
          <a:xfrm>
            <a:off x="6115050" y="0"/>
            <a:ext cx="3028950" cy="2254250"/>
          </a:xfrm>
          <a:prstGeom prst="rect">
            <a:avLst/>
          </a:prstGeom>
        </p:spPr>
        <p:txBody>
          <a:bodyPr rtlCol="0">
            <a:normAutofit/>
          </a:bodyPr>
          <a:lstStyle/>
          <a:p>
            <a:pPr lvl="0"/>
            <a:endParaRPr lang="id-ID" noProof="0"/>
          </a:p>
        </p:txBody>
      </p:sp>
      <p:sp>
        <p:nvSpPr>
          <p:cNvPr id="12" name="Picture Placeholder 3"/>
          <p:cNvSpPr>
            <a:spLocks noGrp="1"/>
          </p:cNvSpPr>
          <p:nvPr>
            <p:ph type="pic" sz="quarter" idx="14"/>
          </p:nvPr>
        </p:nvSpPr>
        <p:spPr>
          <a:xfrm>
            <a:off x="3019427" y="2254250"/>
            <a:ext cx="3095625" cy="2349500"/>
          </a:xfrm>
          <a:prstGeom prst="rect">
            <a:avLst/>
          </a:prstGeom>
        </p:spPr>
        <p:txBody>
          <a:bodyPr rtlCol="0">
            <a:normAutofit/>
          </a:bodyPr>
          <a:lstStyle/>
          <a:p>
            <a:pPr lvl="0"/>
            <a:endParaRPr lang="id-ID" noProof="0"/>
          </a:p>
        </p:txBody>
      </p:sp>
      <p:sp>
        <p:nvSpPr>
          <p:cNvPr id="14" name="Picture Placeholder 3"/>
          <p:cNvSpPr>
            <a:spLocks noGrp="1"/>
          </p:cNvSpPr>
          <p:nvPr>
            <p:ph type="pic" sz="quarter" idx="16"/>
          </p:nvPr>
        </p:nvSpPr>
        <p:spPr>
          <a:xfrm>
            <a:off x="-9525" y="4603750"/>
            <a:ext cx="3028950" cy="2254250"/>
          </a:xfrm>
          <a:prstGeom prst="rect">
            <a:avLst/>
          </a:prstGeom>
        </p:spPr>
        <p:txBody>
          <a:bodyPr rtlCol="0">
            <a:normAutofit/>
          </a:bodyPr>
          <a:lstStyle/>
          <a:p>
            <a:pPr lvl="0"/>
            <a:endParaRPr lang="id-ID" noProof="0"/>
          </a:p>
        </p:txBody>
      </p:sp>
      <p:sp>
        <p:nvSpPr>
          <p:cNvPr id="16" name="Picture Placeholder 3"/>
          <p:cNvSpPr>
            <a:spLocks noGrp="1"/>
          </p:cNvSpPr>
          <p:nvPr>
            <p:ph type="pic" sz="quarter" idx="18"/>
          </p:nvPr>
        </p:nvSpPr>
        <p:spPr>
          <a:xfrm>
            <a:off x="6115050" y="4603750"/>
            <a:ext cx="3028950" cy="2254250"/>
          </a:xfrm>
          <a:prstGeom prst="rect">
            <a:avLst/>
          </a:prstGeom>
        </p:spPr>
        <p:txBody>
          <a:bodyPr rtlCol="0">
            <a:normAutofit/>
          </a:bodyPr>
          <a:lstStyle/>
          <a:p>
            <a:pPr lvl="0"/>
            <a:endParaRPr lang="id-ID" noProof="0"/>
          </a:p>
        </p:txBody>
      </p:sp>
    </p:spTree>
    <p:extLst>
      <p:ext uri="{BB962C8B-B14F-4D97-AF65-F5344CB8AC3E}">
        <p14:creationId xmlns:p14="http://schemas.microsoft.com/office/powerpoint/2010/main" val="819215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4" y="2"/>
            <a:ext cx="9143999" cy="6857998"/>
          </a:xfrm>
          <a:custGeom>
            <a:avLst/>
            <a:gdLst>
              <a:gd name="connsiteX0" fmla="*/ 5157364 w 12191998"/>
              <a:gd name="connsiteY0" fmla="*/ 0 h 6857998"/>
              <a:gd name="connsiteX1" fmla="*/ 12191998 w 12191998"/>
              <a:gd name="connsiteY1" fmla="*/ 0 h 6857998"/>
              <a:gd name="connsiteX2" fmla="*/ 12191998 w 12191998"/>
              <a:gd name="connsiteY2" fmla="*/ 2054662 h 6857998"/>
              <a:gd name="connsiteX3" fmla="*/ 7592291 w 12191998"/>
              <a:gd name="connsiteY3" fmla="*/ 6857998 h 6857998"/>
              <a:gd name="connsiteX4" fmla="*/ 0 w 12191998"/>
              <a:gd name="connsiteY4" fmla="*/ 6857998 h 6857998"/>
              <a:gd name="connsiteX5" fmla="*/ 0 w 12191998"/>
              <a:gd name="connsiteY5" fmla="*/ 5385681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8" h="6857998">
                <a:moveTo>
                  <a:pt x="5157364" y="0"/>
                </a:moveTo>
                <a:lnTo>
                  <a:pt x="12191998" y="0"/>
                </a:lnTo>
                <a:lnTo>
                  <a:pt x="12191998" y="2054662"/>
                </a:lnTo>
                <a:lnTo>
                  <a:pt x="7592291" y="6857998"/>
                </a:lnTo>
                <a:lnTo>
                  <a:pt x="0" y="6857998"/>
                </a:lnTo>
                <a:lnTo>
                  <a:pt x="0" y="5385681"/>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2869830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34_Custom Layout">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xmlns="" id="{276F3A0C-8A6D-4EF5-93A3-C638B50D4133}"/>
              </a:ext>
            </a:extLst>
          </p:cNvPr>
          <p:cNvSpPr/>
          <p:nvPr userDrawn="1"/>
        </p:nvSpPr>
        <p:spPr>
          <a:xfrm>
            <a:off x="3494088" y="0"/>
            <a:ext cx="5649912"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dirty="0"/>
          </a:p>
        </p:txBody>
      </p:sp>
      <p:sp>
        <p:nvSpPr>
          <p:cNvPr id="12" name="Rectangle 3">
            <a:extLst>
              <a:ext uri="{FF2B5EF4-FFF2-40B4-BE49-F238E27FC236}">
                <a16:creationId xmlns:a16="http://schemas.microsoft.com/office/drawing/2014/main" xmlns="" id="{70F1F57E-A83A-420C-A596-A0BF5645CB78}"/>
              </a:ext>
            </a:extLst>
          </p:cNvPr>
          <p:cNvSpPr/>
          <p:nvPr userDrawn="1"/>
        </p:nvSpPr>
        <p:spPr>
          <a:xfrm>
            <a:off x="0" y="3429000"/>
            <a:ext cx="3490913" cy="287813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sp>
        <p:nvSpPr>
          <p:cNvPr id="13" name="Rectangle 16">
            <a:extLst>
              <a:ext uri="{FF2B5EF4-FFF2-40B4-BE49-F238E27FC236}">
                <a16:creationId xmlns:a16="http://schemas.microsoft.com/office/drawing/2014/main" xmlns="" id="{EB3A40D1-5094-44EB-B0EA-F85DEE4F8416}"/>
              </a:ext>
            </a:extLst>
          </p:cNvPr>
          <p:cNvSpPr/>
          <p:nvPr userDrawn="1"/>
        </p:nvSpPr>
        <p:spPr>
          <a:xfrm>
            <a:off x="1331913" y="1990725"/>
            <a:ext cx="1079500" cy="14414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sp>
        <p:nvSpPr>
          <p:cNvPr id="14" name="Rectangle 24">
            <a:extLst>
              <a:ext uri="{FF2B5EF4-FFF2-40B4-BE49-F238E27FC236}">
                <a16:creationId xmlns:a16="http://schemas.microsoft.com/office/drawing/2014/main" xmlns="" id="{8B359FB2-EBD8-424B-A80B-56134E5A7C85}"/>
              </a:ext>
            </a:extLst>
          </p:cNvPr>
          <p:cNvSpPr/>
          <p:nvPr userDrawn="1"/>
        </p:nvSpPr>
        <p:spPr>
          <a:xfrm>
            <a:off x="2409825" y="544513"/>
            <a:ext cx="1089025" cy="14398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sp>
        <p:nvSpPr>
          <p:cNvPr id="15" name="Rectangle 32">
            <a:extLst>
              <a:ext uri="{FF2B5EF4-FFF2-40B4-BE49-F238E27FC236}">
                <a16:creationId xmlns:a16="http://schemas.microsoft.com/office/drawing/2014/main" xmlns="" id="{29843676-0438-4310-8EDE-ADCD3FA93046}"/>
              </a:ext>
            </a:extLst>
          </p:cNvPr>
          <p:cNvSpPr/>
          <p:nvPr userDrawn="1"/>
        </p:nvSpPr>
        <p:spPr>
          <a:xfrm>
            <a:off x="3492500" y="1989138"/>
            <a:ext cx="1079500" cy="1441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sp>
        <p:nvSpPr>
          <p:cNvPr id="16" name="Rectangle 33">
            <a:extLst>
              <a:ext uri="{FF2B5EF4-FFF2-40B4-BE49-F238E27FC236}">
                <a16:creationId xmlns:a16="http://schemas.microsoft.com/office/drawing/2014/main" xmlns="" id="{07844813-B1B1-4D7B-A29B-4E81975A6325}"/>
              </a:ext>
            </a:extLst>
          </p:cNvPr>
          <p:cNvSpPr/>
          <p:nvPr userDrawn="1"/>
        </p:nvSpPr>
        <p:spPr>
          <a:xfrm>
            <a:off x="5654675" y="1987550"/>
            <a:ext cx="1081088" cy="14414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sp>
        <p:nvSpPr>
          <p:cNvPr id="17" name="Rectangle 34">
            <a:extLst>
              <a:ext uri="{FF2B5EF4-FFF2-40B4-BE49-F238E27FC236}">
                <a16:creationId xmlns:a16="http://schemas.microsoft.com/office/drawing/2014/main" xmlns="" id="{C2F526BE-A289-4817-A8DF-364A50F0CD5E}"/>
              </a:ext>
            </a:extLst>
          </p:cNvPr>
          <p:cNvSpPr/>
          <p:nvPr userDrawn="1"/>
        </p:nvSpPr>
        <p:spPr>
          <a:xfrm>
            <a:off x="4578350" y="3433763"/>
            <a:ext cx="1079500" cy="14414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sp>
        <p:nvSpPr>
          <p:cNvPr id="18" name="Rectangle 35">
            <a:extLst>
              <a:ext uri="{FF2B5EF4-FFF2-40B4-BE49-F238E27FC236}">
                <a16:creationId xmlns:a16="http://schemas.microsoft.com/office/drawing/2014/main" xmlns="" id="{F23DA263-CB65-4E34-9821-3A73A9781031}"/>
              </a:ext>
            </a:extLst>
          </p:cNvPr>
          <p:cNvSpPr/>
          <p:nvPr userDrawn="1"/>
        </p:nvSpPr>
        <p:spPr>
          <a:xfrm>
            <a:off x="4570413" y="544513"/>
            <a:ext cx="1084262" cy="14414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sp>
        <p:nvSpPr>
          <p:cNvPr id="19" name="Rectangle 36">
            <a:extLst>
              <a:ext uri="{FF2B5EF4-FFF2-40B4-BE49-F238E27FC236}">
                <a16:creationId xmlns:a16="http://schemas.microsoft.com/office/drawing/2014/main" xmlns="" id="{B2A6C016-85B3-4223-A2B5-E72A5E1A7444}"/>
              </a:ext>
            </a:extLst>
          </p:cNvPr>
          <p:cNvSpPr/>
          <p:nvPr userDrawn="1"/>
        </p:nvSpPr>
        <p:spPr>
          <a:xfrm>
            <a:off x="6738938" y="3424238"/>
            <a:ext cx="1079500" cy="1441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sp>
        <p:nvSpPr>
          <p:cNvPr id="20" name="Rectangle 37">
            <a:extLst>
              <a:ext uri="{FF2B5EF4-FFF2-40B4-BE49-F238E27FC236}">
                <a16:creationId xmlns:a16="http://schemas.microsoft.com/office/drawing/2014/main" xmlns="" id="{DE472FA4-6130-4952-9440-1EBC972E28E3}"/>
              </a:ext>
            </a:extLst>
          </p:cNvPr>
          <p:cNvSpPr/>
          <p:nvPr userDrawn="1"/>
        </p:nvSpPr>
        <p:spPr>
          <a:xfrm>
            <a:off x="7807325" y="1989138"/>
            <a:ext cx="1085850" cy="1441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sp>
        <p:nvSpPr>
          <p:cNvPr id="23" name="Picture Placeholder 5"/>
          <p:cNvSpPr>
            <a:spLocks noGrp="1"/>
          </p:cNvSpPr>
          <p:nvPr>
            <p:ph type="pic" sz="quarter" idx="12"/>
          </p:nvPr>
        </p:nvSpPr>
        <p:spPr>
          <a:xfrm>
            <a:off x="3498823" y="3433703"/>
            <a:ext cx="1078706" cy="1438275"/>
          </a:xfrm>
          <a:prstGeom prst="rect">
            <a:avLst/>
          </a:prstGeom>
        </p:spPr>
        <p:txBody>
          <a:bodyPr rtlCol="0">
            <a:normAutofit/>
          </a:bodyPr>
          <a:lstStyle/>
          <a:p>
            <a:pPr lvl="0"/>
            <a:endParaRPr lang="id-ID" noProof="0" dirty="0"/>
          </a:p>
        </p:txBody>
      </p:sp>
      <p:sp>
        <p:nvSpPr>
          <p:cNvPr id="24" name="Picture Placeholder 5"/>
          <p:cNvSpPr>
            <a:spLocks noGrp="1"/>
          </p:cNvSpPr>
          <p:nvPr>
            <p:ph type="pic" sz="quarter" idx="13"/>
          </p:nvPr>
        </p:nvSpPr>
        <p:spPr>
          <a:xfrm>
            <a:off x="2415610" y="1985168"/>
            <a:ext cx="1078706" cy="1440000"/>
          </a:xfrm>
          <a:prstGeom prst="rect">
            <a:avLst/>
          </a:prstGeom>
        </p:spPr>
        <p:txBody>
          <a:bodyPr rtlCol="0">
            <a:normAutofit/>
          </a:bodyPr>
          <a:lstStyle/>
          <a:p>
            <a:pPr lvl="0"/>
            <a:endParaRPr lang="id-ID" noProof="0" dirty="0"/>
          </a:p>
        </p:txBody>
      </p:sp>
      <p:sp>
        <p:nvSpPr>
          <p:cNvPr id="26" name="Picture Placeholder 5"/>
          <p:cNvSpPr>
            <a:spLocks noGrp="1"/>
          </p:cNvSpPr>
          <p:nvPr>
            <p:ph type="pic" sz="quarter" idx="14"/>
          </p:nvPr>
        </p:nvSpPr>
        <p:spPr>
          <a:xfrm>
            <a:off x="1331596" y="549281"/>
            <a:ext cx="1078706" cy="1438275"/>
          </a:xfrm>
          <a:prstGeom prst="rect">
            <a:avLst/>
          </a:prstGeom>
        </p:spPr>
        <p:txBody>
          <a:bodyPr rtlCol="0">
            <a:normAutofit/>
          </a:bodyPr>
          <a:lstStyle/>
          <a:p>
            <a:pPr lvl="0"/>
            <a:endParaRPr lang="id-ID" noProof="0" dirty="0"/>
          </a:p>
        </p:txBody>
      </p:sp>
      <p:sp>
        <p:nvSpPr>
          <p:cNvPr id="27" name="Picture Placeholder 5"/>
          <p:cNvSpPr>
            <a:spLocks noGrp="1"/>
          </p:cNvSpPr>
          <p:nvPr>
            <p:ph type="pic" sz="quarter" idx="15"/>
          </p:nvPr>
        </p:nvSpPr>
        <p:spPr>
          <a:xfrm>
            <a:off x="4578328" y="1990731"/>
            <a:ext cx="1078706" cy="1438275"/>
          </a:xfrm>
          <a:prstGeom prst="rect">
            <a:avLst/>
          </a:prstGeom>
        </p:spPr>
        <p:txBody>
          <a:bodyPr rtlCol="0">
            <a:normAutofit/>
          </a:bodyPr>
          <a:lstStyle/>
          <a:p>
            <a:pPr lvl="0"/>
            <a:endParaRPr lang="id-ID" noProof="0" dirty="0"/>
          </a:p>
        </p:txBody>
      </p:sp>
      <p:sp>
        <p:nvSpPr>
          <p:cNvPr id="28" name="Picture Placeholder 5"/>
          <p:cNvSpPr>
            <a:spLocks noGrp="1"/>
          </p:cNvSpPr>
          <p:nvPr>
            <p:ph type="pic" sz="quarter" idx="16"/>
          </p:nvPr>
        </p:nvSpPr>
        <p:spPr>
          <a:xfrm>
            <a:off x="4583635" y="4868187"/>
            <a:ext cx="1078706" cy="1438275"/>
          </a:xfrm>
          <a:prstGeom prst="rect">
            <a:avLst/>
          </a:prstGeom>
        </p:spPr>
        <p:txBody>
          <a:bodyPr rtlCol="0">
            <a:normAutofit/>
          </a:bodyPr>
          <a:lstStyle/>
          <a:p>
            <a:pPr lvl="0"/>
            <a:endParaRPr lang="id-ID" noProof="0" dirty="0"/>
          </a:p>
        </p:txBody>
      </p:sp>
      <p:sp>
        <p:nvSpPr>
          <p:cNvPr id="29" name="Picture Placeholder 5"/>
          <p:cNvSpPr>
            <a:spLocks noGrp="1"/>
          </p:cNvSpPr>
          <p:nvPr>
            <p:ph type="pic" sz="quarter" idx="17"/>
          </p:nvPr>
        </p:nvSpPr>
        <p:spPr>
          <a:xfrm>
            <a:off x="5657035" y="3429453"/>
            <a:ext cx="1078706" cy="1438275"/>
          </a:xfrm>
          <a:prstGeom prst="rect">
            <a:avLst/>
          </a:prstGeom>
        </p:spPr>
        <p:txBody>
          <a:bodyPr rtlCol="0">
            <a:normAutofit/>
          </a:bodyPr>
          <a:lstStyle/>
          <a:p>
            <a:pPr lvl="0"/>
            <a:endParaRPr lang="id-ID" noProof="0" dirty="0"/>
          </a:p>
        </p:txBody>
      </p:sp>
      <p:sp>
        <p:nvSpPr>
          <p:cNvPr id="30" name="Picture Placeholder 5"/>
          <p:cNvSpPr>
            <a:spLocks noGrp="1"/>
          </p:cNvSpPr>
          <p:nvPr>
            <p:ph type="pic" sz="quarter" idx="18"/>
          </p:nvPr>
        </p:nvSpPr>
        <p:spPr>
          <a:xfrm>
            <a:off x="5655250" y="546900"/>
            <a:ext cx="1078706" cy="1438275"/>
          </a:xfrm>
          <a:prstGeom prst="rect">
            <a:avLst/>
          </a:prstGeom>
        </p:spPr>
        <p:txBody>
          <a:bodyPr rtlCol="0">
            <a:normAutofit/>
          </a:bodyPr>
          <a:lstStyle/>
          <a:p>
            <a:pPr lvl="0"/>
            <a:endParaRPr lang="id-ID" noProof="0" dirty="0"/>
          </a:p>
        </p:txBody>
      </p:sp>
      <p:sp>
        <p:nvSpPr>
          <p:cNvPr id="31" name="Picture Placeholder 5"/>
          <p:cNvSpPr>
            <a:spLocks noGrp="1"/>
          </p:cNvSpPr>
          <p:nvPr>
            <p:ph type="pic" sz="quarter" idx="19"/>
          </p:nvPr>
        </p:nvSpPr>
        <p:spPr>
          <a:xfrm>
            <a:off x="6735739" y="1986762"/>
            <a:ext cx="1078706" cy="1438275"/>
          </a:xfrm>
          <a:prstGeom prst="rect">
            <a:avLst/>
          </a:prstGeom>
        </p:spPr>
        <p:txBody>
          <a:bodyPr rtlCol="0">
            <a:normAutofit/>
          </a:bodyPr>
          <a:lstStyle/>
          <a:p>
            <a:pPr lvl="0"/>
            <a:endParaRPr lang="id-ID" noProof="0" dirty="0"/>
          </a:p>
        </p:txBody>
      </p:sp>
      <p:sp>
        <p:nvSpPr>
          <p:cNvPr id="32" name="Picture Placeholder 5"/>
          <p:cNvSpPr>
            <a:spLocks noGrp="1"/>
          </p:cNvSpPr>
          <p:nvPr>
            <p:ph type="pic" sz="quarter" idx="20"/>
          </p:nvPr>
        </p:nvSpPr>
        <p:spPr>
          <a:xfrm>
            <a:off x="7819753" y="544519"/>
            <a:ext cx="1078706" cy="1438275"/>
          </a:xfrm>
          <a:prstGeom prst="rect">
            <a:avLst/>
          </a:prstGeom>
        </p:spPr>
        <p:txBody>
          <a:bodyPr rtlCol="0">
            <a:normAutofit/>
          </a:bodyPr>
          <a:lstStyle/>
          <a:p>
            <a:pPr lvl="0"/>
            <a:endParaRPr lang="id-ID" noProof="0" dirty="0"/>
          </a:p>
        </p:txBody>
      </p:sp>
    </p:spTree>
    <p:extLst>
      <p:ext uri="{BB962C8B-B14F-4D97-AF65-F5344CB8AC3E}">
        <p14:creationId xmlns:p14="http://schemas.microsoft.com/office/powerpoint/2010/main" val="1447355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35_Custom Layout">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xmlns="" id="{BACA7B02-BCB6-4E1B-889F-74A5CEE44E3A}"/>
              </a:ext>
            </a:extLst>
          </p:cNvPr>
          <p:cNvSpPr/>
          <p:nvPr userDrawn="1"/>
        </p:nvSpPr>
        <p:spPr>
          <a:xfrm>
            <a:off x="176213" y="5334000"/>
            <a:ext cx="4319587" cy="13081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sp>
        <p:nvSpPr>
          <p:cNvPr id="22" name="Picture Placeholder 21"/>
          <p:cNvSpPr>
            <a:spLocks noGrp="1"/>
          </p:cNvSpPr>
          <p:nvPr>
            <p:ph type="pic" sz="quarter" idx="10"/>
          </p:nvPr>
        </p:nvSpPr>
        <p:spPr>
          <a:xfrm>
            <a:off x="176896" y="217719"/>
            <a:ext cx="2103155" cy="2409601"/>
          </a:xfrm>
          <a:prstGeom prst="rect">
            <a:avLst/>
          </a:prstGeom>
          <a:solidFill>
            <a:schemeClr val="bg1">
              <a:lumMod val="95000"/>
            </a:schemeClr>
          </a:solidFill>
        </p:spPr>
        <p:txBody>
          <a:bodyPr rtlCol="0">
            <a:normAutofit/>
          </a:bodyPr>
          <a:lstStyle/>
          <a:p>
            <a:pPr lvl="0"/>
            <a:endParaRPr lang="id-ID" noProof="0"/>
          </a:p>
        </p:txBody>
      </p:sp>
      <p:sp>
        <p:nvSpPr>
          <p:cNvPr id="23" name="Picture Placeholder 21"/>
          <p:cNvSpPr>
            <a:spLocks noGrp="1"/>
          </p:cNvSpPr>
          <p:nvPr>
            <p:ph type="pic" sz="quarter" idx="11"/>
          </p:nvPr>
        </p:nvSpPr>
        <p:spPr>
          <a:xfrm>
            <a:off x="176895" y="2771005"/>
            <a:ext cx="2103155" cy="2410594"/>
          </a:xfrm>
          <a:prstGeom prst="rect">
            <a:avLst/>
          </a:prstGeom>
          <a:solidFill>
            <a:schemeClr val="bg1">
              <a:lumMod val="95000"/>
            </a:schemeClr>
          </a:solidFill>
        </p:spPr>
        <p:txBody>
          <a:bodyPr rtlCol="0">
            <a:normAutofit/>
          </a:bodyPr>
          <a:lstStyle/>
          <a:p>
            <a:pPr lvl="0"/>
            <a:endParaRPr lang="id-ID" noProof="0"/>
          </a:p>
        </p:txBody>
      </p:sp>
      <p:sp>
        <p:nvSpPr>
          <p:cNvPr id="24" name="Picture Placeholder 21"/>
          <p:cNvSpPr>
            <a:spLocks noGrp="1"/>
          </p:cNvSpPr>
          <p:nvPr>
            <p:ph type="pic" sz="quarter" idx="12"/>
          </p:nvPr>
        </p:nvSpPr>
        <p:spPr>
          <a:xfrm>
            <a:off x="4606874" y="217719"/>
            <a:ext cx="2103155" cy="2409601"/>
          </a:xfrm>
          <a:prstGeom prst="rect">
            <a:avLst/>
          </a:prstGeom>
          <a:solidFill>
            <a:schemeClr val="bg1">
              <a:lumMod val="95000"/>
            </a:schemeClr>
          </a:solidFill>
        </p:spPr>
        <p:txBody>
          <a:bodyPr rtlCol="0">
            <a:normAutofit/>
          </a:bodyPr>
          <a:lstStyle/>
          <a:p>
            <a:pPr lvl="0"/>
            <a:endParaRPr lang="id-ID" noProof="0"/>
          </a:p>
        </p:txBody>
      </p:sp>
      <p:sp>
        <p:nvSpPr>
          <p:cNvPr id="25" name="Picture Placeholder 21"/>
          <p:cNvSpPr>
            <a:spLocks noGrp="1"/>
          </p:cNvSpPr>
          <p:nvPr>
            <p:ph type="pic" sz="quarter" idx="13"/>
          </p:nvPr>
        </p:nvSpPr>
        <p:spPr>
          <a:xfrm>
            <a:off x="6823134" y="217719"/>
            <a:ext cx="2103155" cy="2409601"/>
          </a:xfrm>
          <a:prstGeom prst="rect">
            <a:avLst/>
          </a:prstGeom>
          <a:solidFill>
            <a:schemeClr val="bg1">
              <a:lumMod val="95000"/>
            </a:schemeClr>
          </a:solidFill>
        </p:spPr>
        <p:txBody>
          <a:bodyPr rtlCol="0">
            <a:normAutofit/>
          </a:bodyPr>
          <a:lstStyle/>
          <a:p>
            <a:pPr lvl="0"/>
            <a:endParaRPr lang="id-ID" noProof="0"/>
          </a:p>
        </p:txBody>
      </p:sp>
      <p:sp>
        <p:nvSpPr>
          <p:cNvPr id="26" name="Picture Placeholder 21"/>
          <p:cNvSpPr>
            <a:spLocks noGrp="1"/>
          </p:cNvSpPr>
          <p:nvPr>
            <p:ph type="pic" sz="quarter" idx="14"/>
          </p:nvPr>
        </p:nvSpPr>
        <p:spPr>
          <a:xfrm>
            <a:off x="2392393" y="217718"/>
            <a:ext cx="2103155" cy="4963887"/>
          </a:xfrm>
          <a:prstGeom prst="rect">
            <a:avLst/>
          </a:prstGeom>
          <a:solidFill>
            <a:schemeClr val="bg1">
              <a:lumMod val="95000"/>
            </a:schemeClr>
          </a:solidFill>
        </p:spPr>
        <p:txBody>
          <a:bodyPr rtlCol="0">
            <a:normAutofit/>
          </a:bodyPr>
          <a:lstStyle/>
          <a:p>
            <a:pPr lvl="0"/>
            <a:endParaRPr lang="id-ID" noProof="0"/>
          </a:p>
        </p:txBody>
      </p:sp>
      <p:sp>
        <p:nvSpPr>
          <p:cNvPr id="27" name="Picture Placeholder 21"/>
          <p:cNvSpPr>
            <a:spLocks noGrp="1"/>
          </p:cNvSpPr>
          <p:nvPr>
            <p:ph type="pic" sz="quarter" idx="15"/>
          </p:nvPr>
        </p:nvSpPr>
        <p:spPr>
          <a:xfrm>
            <a:off x="4606871" y="2772004"/>
            <a:ext cx="4319415" cy="3870103"/>
          </a:xfrm>
          <a:prstGeom prst="rect">
            <a:avLst/>
          </a:prstGeom>
          <a:solidFill>
            <a:schemeClr val="bg1">
              <a:lumMod val="95000"/>
            </a:schemeClr>
          </a:solidFill>
        </p:spPr>
        <p:txBody>
          <a:bodyPr rtlCol="0">
            <a:normAutofit/>
          </a:bodyPr>
          <a:lstStyle/>
          <a:p>
            <a:pPr lvl="0"/>
            <a:endParaRPr lang="id-ID" noProof="0"/>
          </a:p>
        </p:txBody>
      </p:sp>
    </p:spTree>
    <p:extLst>
      <p:ext uri="{BB962C8B-B14F-4D97-AF65-F5344CB8AC3E}">
        <p14:creationId xmlns:p14="http://schemas.microsoft.com/office/powerpoint/2010/main" val="34145896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2797629" y="0"/>
            <a:ext cx="6346372" cy="6357258"/>
          </a:xfrm>
          <a:custGeom>
            <a:avLst/>
            <a:gdLst>
              <a:gd name="connsiteX0" fmla="*/ 7383235 w 8461829"/>
              <a:gd name="connsiteY0" fmla="*/ 4600083 h 6357258"/>
              <a:gd name="connsiteX1" fmla="*/ 8461829 w 8461829"/>
              <a:gd name="connsiteY1" fmla="*/ 4600083 h 6357258"/>
              <a:gd name="connsiteX2" fmla="*/ 8461829 w 8461829"/>
              <a:gd name="connsiteY2" fmla="*/ 6357258 h 6357258"/>
              <a:gd name="connsiteX3" fmla="*/ 7383235 w 8461829"/>
              <a:gd name="connsiteY3" fmla="*/ 6357258 h 6357258"/>
              <a:gd name="connsiteX4" fmla="*/ 5347487 w 8461829"/>
              <a:gd name="connsiteY4" fmla="*/ 4600083 h 6357258"/>
              <a:gd name="connsiteX5" fmla="*/ 7104660 w 8461829"/>
              <a:gd name="connsiteY5" fmla="*/ 4600083 h 6357258"/>
              <a:gd name="connsiteX6" fmla="*/ 5347487 w 8461829"/>
              <a:gd name="connsiteY6" fmla="*/ 6357257 h 6357258"/>
              <a:gd name="connsiteX7" fmla="*/ 7268950 w 8461829"/>
              <a:gd name="connsiteY7" fmla="*/ 4600082 h 6357258"/>
              <a:gd name="connsiteX8" fmla="*/ 7268950 w 8461829"/>
              <a:gd name="connsiteY8" fmla="*/ 6357256 h 6357258"/>
              <a:gd name="connsiteX9" fmla="*/ 5511776 w 8461829"/>
              <a:gd name="connsiteY9" fmla="*/ 6357256 h 6357258"/>
              <a:gd name="connsiteX10" fmla="*/ 2118860 w 8461829"/>
              <a:gd name="connsiteY10" fmla="*/ 3242915 h 6357258"/>
              <a:gd name="connsiteX11" fmla="*/ 5233201 w 8461829"/>
              <a:gd name="connsiteY11" fmla="*/ 3242915 h 6357258"/>
              <a:gd name="connsiteX12" fmla="*/ 5233201 w 8461829"/>
              <a:gd name="connsiteY12" fmla="*/ 6357256 h 6357258"/>
              <a:gd name="connsiteX13" fmla="*/ 5347488 w 8461829"/>
              <a:gd name="connsiteY13" fmla="*/ 1364311 h 6357258"/>
              <a:gd name="connsiteX14" fmla="*/ 8461829 w 8461829"/>
              <a:gd name="connsiteY14" fmla="*/ 4478652 h 6357258"/>
              <a:gd name="connsiteX15" fmla="*/ 5347488 w 8461829"/>
              <a:gd name="connsiteY15" fmla="*/ 4478652 h 6357258"/>
              <a:gd name="connsiteX16" fmla="*/ 2304576 w 8461829"/>
              <a:gd name="connsiteY16" fmla="*/ 7143 h 6357258"/>
              <a:gd name="connsiteX17" fmla="*/ 3959805 w 8461829"/>
              <a:gd name="connsiteY17" fmla="*/ 7143 h 6357258"/>
              <a:gd name="connsiteX18" fmla="*/ 5233200 w 8461829"/>
              <a:gd name="connsiteY18" fmla="*/ 1265009 h 6357258"/>
              <a:gd name="connsiteX19" fmla="*/ 5233200 w 8461829"/>
              <a:gd name="connsiteY19" fmla="*/ 2900053 h 6357258"/>
              <a:gd name="connsiteX20" fmla="*/ 2118860 w 8461829"/>
              <a:gd name="connsiteY20" fmla="*/ 1 h 6357258"/>
              <a:gd name="connsiteX21" fmla="*/ 5233201 w 8461829"/>
              <a:gd name="connsiteY21" fmla="*/ 3114341 h 6357258"/>
              <a:gd name="connsiteX22" fmla="*/ 2118860 w 8461829"/>
              <a:gd name="connsiteY22" fmla="*/ 3114341 h 6357258"/>
              <a:gd name="connsiteX23" fmla="*/ 4154609 w 8461829"/>
              <a:gd name="connsiteY23" fmla="*/ 0 h 6357258"/>
              <a:gd name="connsiteX24" fmla="*/ 8461828 w 8461829"/>
              <a:gd name="connsiteY24" fmla="*/ 0 h 6357258"/>
              <a:gd name="connsiteX25" fmla="*/ 8461828 w 8461829"/>
              <a:gd name="connsiteY25" fmla="*/ 4307220 h 6357258"/>
              <a:gd name="connsiteX26" fmla="*/ 0 w 8461829"/>
              <a:gd name="connsiteY26" fmla="*/ 0 h 6357258"/>
              <a:gd name="connsiteX27" fmla="*/ 1988457 w 8461829"/>
              <a:gd name="connsiteY27" fmla="*/ 0 h 6357258"/>
              <a:gd name="connsiteX28" fmla="*/ 1988457 w 8461829"/>
              <a:gd name="connsiteY28" fmla="*/ 1988457 h 635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461829" h="6357258">
                <a:moveTo>
                  <a:pt x="7383235" y="4600083"/>
                </a:moveTo>
                <a:lnTo>
                  <a:pt x="8461829" y="4600083"/>
                </a:lnTo>
                <a:lnTo>
                  <a:pt x="8461829" y="6357258"/>
                </a:lnTo>
                <a:lnTo>
                  <a:pt x="7383235" y="6357258"/>
                </a:lnTo>
                <a:close/>
                <a:moveTo>
                  <a:pt x="5347487" y="4600083"/>
                </a:moveTo>
                <a:lnTo>
                  <a:pt x="7104660" y="4600083"/>
                </a:lnTo>
                <a:lnTo>
                  <a:pt x="5347487" y="6357257"/>
                </a:lnTo>
                <a:close/>
                <a:moveTo>
                  <a:pt x="7268950" y="4600082"/>
                </a:moveTo>
                <a:lnTo>
                  <a:pt x="7268950" y="6357256"/>
                </a:lnTo>
                <a:lnTo>
                  <a:pt x="5511776" y="6357256"/>
                </a:lnTo>
                <a:close/>
                <a:moveTo>
                  <a:pt x="2118860" y="3242915"/>
                </a:moveTo>
                <a:lnTo>
                  <a:pt x="5233201" y="3242915"/>
                </a:lnTo>
                <a:lnTo>
                  <a:pt x="5233201" y="6357256"/>
                </a:lnTo>
                <a:close/>
                <a:moveTo>
                  <a:pt x="5347488" y="1364311"/>
                </a:moveTo>
                <a:lnTo>
                  <a:pt x="8461829" y="4478652"/>
                </a:lnTo>
                <a:lnTo>
                  <a:pt x="5347488" y="4478652"/>
                </a:lnTo>
                <a:close/>
                <a:moveTo>
                  <a:pt x="2304576" y="7143"/>
                </a:moveTo>
                <a:lnTo>
                  <a:pt x="3959805" y="7143"/>
                </a:lnTo>
                <a:lnTo>
                  <a:pt x="5233200" y="1265009"/>
                </a:lnTo>
                <a:lnTo>
                  <a:pt x="5233200" y="2900053"/>
                </a:lnTo>
                <a:close/>
                <a:moveTo>
                  <a:pt x="2118860" y="1"/>
                </a:moveTo>
                <a:lnTo>
                  <a:pt x="5233201" y="3114341"/>
                </a:lnTo>
                <a:lnTo>
                  <a:pt x="2118860" y="3114341"/>
                </a:lnTo>
                <a:close/>
                <a:moveTo>
                  <a:pt x="4154609" y="0"/>
                </a:moveTo>
                <a:lnTo>
                  <a:pt x="8461828" y="0"/>
                </a:lnTo>
                <a:lnTo>
                  <a:pt x="8461828" y="4307220"/>
                </a:lnTo>
                <a:close/>
                <a:moveTo>
                  <a:pt x="0" y="0"/>
                </a:moveTo>
                <a:lnTo>
                  <a:pt x="1988457" y="0"/>
                </a:lnTo>
                <a:lnTo>
                  <a:pt x="1988457" y="1988457"/>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40151824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37_Custom Layout">
    <p:spTree>
      <p:nvGrpSpPr>
        <p:cNvPr id="1" name=""/>
        <p:cNvGrpSpPr/>
        <p:nvPr/>
      </p:nvGrpSpPr>
      <p:grpSpPr>
        <a:xfrm>
          <a:off x="0" y="0"/>
          <a:ext cx="0" cy="0"/>
          <a:chOff x="0" y="0"/>
          <a:chExt cx="0" cy="0"/>
        </a:xfrm>
      </p:grpSpPr>
      <p:sp>
        <p:nvSpPr>
          <p:cNvPr id="3" name="Freeform: Shape 8">
            <a:extLst>
              <a:ext uri="{FF2B5EF4-FFF2-40B4-BE49-F238E27FC236}">
                <a16:creationId xmlns:a16="http://schemas.microsoft.com/office/drawing/2014/main" xmlns="" id="{0597BD41-A610-4D82-A52A-15FD4B5FFECF}"/>
              </a:ext>
            </a:extLst>
          </p:cNvPr>
          <p:cNvSpPr/>
          <p:nvPr userDrawn="1"/>
        </p:nvSpPr>
        <p:spPr>
          <a:xfrm rot="18900000">
            <a:off x="3397250" y="2263775"/>
            <a:ext cx="7956550" cy="5759450"/>
          </a:xfrm>
          <a:custGeom>
            <a:avLst/>
            <a:gdLst>
              <a:gd name="connsiteX0" fmla="*/ 9698674 w 10608378"/>
              <a:gd name="connsiteY0" fmla="*/ 0 h 5759041"/>
              <a:gd name="connsiteX1" fmla="*/ 10608378 w 10608378"/>
              <a:gd name="connsiteY1" fmla="*/ 909703 h 5759041"/>
              <a:gd name="connsiteX2" fmla="*/ 5759040 w 10608378"/>
              <a:gd name="connsiteY2" fmla="*/ 5759041 h 5759041"/>
              <a:gd name="connsiteX3" fmla="*/ 0 w 10608378"/>
              <a:gd name="connsiteY3" fmla="*/ 0 h 5759041"/>
            </a:gdLst>
            <a:ahLst/>
            <a:cxnLst>
              <a:cxn ang="0">
                <a:pos x="connsiteX0" y="connsiteY0"/>
              </a:cxn>
              <a:cxn ang="0">
                <a:pos x="connsiteX1" y="connsiteY1"/>
              </a:cxn>
              <a:cxn ang="0">
                <a:pos x="connsiteX2" y="connsiteY2"/>
              </a:cxn>
              <a:cxn ang="0">
                <a:pos x="connsiteX3" y="connsiteY3"/>
              </a:cxn>
            </a:cxnLst>
            <a:rect l="l" t="t" r="r" b="b"/>
            <a:pathLst>
              <a:path w="10608378" h="5759041">
                <a:moveTo>
                  <a:pt x="9698674" y="0"/>
                </a:moveTo>
                <a:lnTo>
                  <a:pt x="10608378" y="909703"/>
                </a:lnTo>
                <a:lnTo>
                  <a:pt x="5759040" y="5759041"/>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sp>
        <p:nvSpPr>
          <p:cNvPr id="22" name="Picture Placeholder 21"/>
          <p:cNvSpPr>
            <a:spLocks noGrp="1"/>
          </p:cNvSpPr>
          <p:nvPr>
            <p:ph type="pic" sz="quarter" idx="10"/>
          </p:nvPr>
        </p:nvSpPr>
        <p:spPr>
          <a:xfrm>
            <a:off x="3" y="0"/>
            <a:ext cx="7966331" cy="6858000"/>
          </a:xfrm>
          <a:custGeom>
            <a:avLst/>
            <a:gdLst>
              <a:gd name="connsiteX0" fmla="*/ 0 w 10658930"/>
              <a:gd name="connsiteY0" fmla="*/ 0 h 6858000"/>
              <a:gd name="connsiteX1" fmla="*/ 10658930 w 10658930"/>
              <a:gd name="connsiteY1" fmla="*/ 0 h 6858000"/>
              <a:gd name="connsiteX2" fmla="*/ 3800930 w 10658930"/>
              <a:gd name="connsiteY2" fmla="*/ 6858000 h 6858000"/>
              <a:gd name="connsiteX3" fmla="*/ 0 w 10658930"/>
              <a:gd name="connsiteY3" fmla="*/ 3057070 h 6858000"/>
            </a:gdLst>
            <a:ahLst/>
            <a:cxnLst>
              <a:cxn ang="0">
                <a:pos x="connsiteX0" y="connsiteY0"/>
              </a:cxn>
              <a:cxn ang="0">
                <a:pos x="connsiteX1" y="connsiteY1"/>
              </a:cxn>
              <a:cxn ang="0">
                <a:pos x="connsiteX2" y="connsiteY2"/>
              </a:cxn>
              <a:cxn ang="0">
                <a:pos x="connsiteX3" y="connsiteY3"/>
              </a:cxn>
            </a:cxnLst>
            <a:rect l="l" t="t" r="r" b="b"/>
            <a:pathLst>
              <a:path w="10658930" h="6858000">
                <a:moveTo>
                  <a:pt x="0" y="0"/>
                </a:moveTo>
                <a:lnTo>
                  <a:pt x="10658930" y="0"/>
                </a:lnTo>
                <a:lnTo>
                  <a:pt x="3800930" y="6858000"/>
                </a:lnTo>
                <a:lnTo>
                  <a:pt x="0" y="3057070"/>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38072141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38_Custom Layout">
    <p:spTree>
      <p:nvGrpSpPr>
        <p:cNvPr id="1" name=""/>
        <p:cNvGrpSpPr/>
        <p:nvPr/>
      </p:nvGrpSpPr>
      <p:grpSpPr>
        <a:xfrm>
          <a:off x="0" y="0"/>
          <a:ext cx="0" cy="0"/>
          <a:chOff x="0" y="0"/>
          <a:chExt cx="0" cy="0"/>
        </a:xfrm>
      </p:grpSpPr>
      <p:sp>
        <p:nvSpPr>
          <p:cNvPr id="10" name="Right Triangle 17">
            <a:extLst>
              <a:ext uri="{FF2B5EF4-FFF2-40B4-BE49-F238E27FC236}">
                <a16:creationId xmlns:a16="http://schemas.microsoft.com/office/drawing/2014/main" xmlns="" id="{33042635-DDE2-4F36-8854-66285CB78EEF}"/>
              </a:ext>
            </a:extLst>
          </p:cNvPr>
          <p:cNvSpPr/>
          <p:nvPr userDrawn="1"/>
        </p:nvSpPr>
        <p:spPr>
          <a:xfrm flipH="1">
            <a:off x="4000500" y="0"/>
            <a:ext cx="5143500" cy="685800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sp>
        <p:nvSpPr>
          <p:cNvPr id="11" name="Freeform: Shape 19">
            <a:extLst>
              <a:ext uri="{FF2B5EF4-FFF2-40B4-BE49-F238E27FC236}">
                <a16:creationId xmlns:a16="http://schemas.microsoft.com/office/drawing/2014/main" xmlns="" id="{152A5D30-F2FF-4FD7-8F9C-EA8F2ABA4216}"/>
              </a:ext>
            </a:extLst>
          </p:cNvPr>
          <p:cNvSpPr/>
          <p:nvPr userDrawn="1"/>
        </p:nvSpPr>
        <p:spPr>
          <a:xfrm rot="18900000">
            <a:off x="3917950" y="-2876550"/>
            <a:ext cx="4325938" cy="5759450"/>
          </a:xfrm>
          <a:custGeom>
            <a:avLst/>
            <a:gdLst>
              <a:gd name="connsiteX0" fmla="*/ 8564 w 5767605"/>
              <a:gd name="connsiteY0" fmla="*/ 0 h 5759041"/>
              <a:gd name="connsiteX1" fmla="*/ 5767605 w 5767605"/>
              <a:gd name="connsiteY1" fmla="*/ 5759041 h 5759041"/>
              <a:gd name="connsiteX2" fmla="*/ 0 w 5767605"/>
              <a:gd name="connsiteY2" fmla="*/ 5759041 h 5759041"/>
              <a:gd name="connsiteX3" fmla="*/ 0 w 5767605"/>
              <a:gd name="connsiteY3" fmla="*/ 0 h 5759041"/>
            </a:gdLst>
            <a:ahLst/>
            <a:cxnLst>
              <a:cxn ang="0">
                <a:pos x="connsiteX0" y="connsiteY0"/>
              </a:cxn>
              <a:cxn ang="0">
                <a:pos x="connsiteX1" y="connsiteY1"/>
              </a:cxn>
              <a:cxn ang="0">
                <a:pos x="connsiteX2" y="connsiteY2"/>
              </a:cxn>
              <a:cxn ang="0">
                <a:pos x="connsiteX3" y="connsiteY3"/>
              </a:cxn>
            </a:cxnLst>
            <a:rect l="l" t="t" r="r" b="b"/>
            <a:pathLst>
              <a:path w="5767605" h="5759041">
                <a:moveTo>
                  <a:pt x="8564" y="0"/>
                </a:moveTo>
                <a:lnTo>
                  <a:pt x="5767605" y="5759041"/>
                </a:lnTo>
                <a:lnTo>
                  <a:pt x="0" y="5759041"/>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sp>
        <p:nvSpPr>
          <p:cNvPr id="12" name="Right Triangle 20">
            <a:extLst>
              <a:ext uri="{FF2B5EF4-FFF2-40B4-BE49-F238E27FC236}">
                <a16:creationId xmlns:a16="http://schemas.microsoft.com/office/drawing/2014/main" xmlns="" id="{565F138F-DF0B-4DF4-A22D-EEBBC901E5C3}"/>
              </a:ext>
            </a:extLst>
          </p:cNvPr>
          <p:cNvSpPr/>
          <p:nvPr userDrawn="1"/>
        </p:nvSpPr>
        <p:spPr>
          <a:xfrm>
            <a:off x="0" y="3722688"/>
            <a:ext cx="2351088" cy="3135312"/>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grpSp>
        <p:nvGrpSpPr>
          <p:cNvPr id="13" name="Group 30">
            <a:extLst>
              <a:ext uri="{FF2B5EF4-FFF2-40B4-BE49-F238E27FC236}">
                <a16:creationId xmlns:a16="http://schemas.microsoft.com/office/drawing/2014/main" xmlns="" id="{D134750A-01C8-40DC-B162-E9A40541976A}"/>
              </a:ext>
            </a:extLst>
          </p:cNvPr>
          <p:cNvGrpSpPr>
            <a:grpSpLocks/>
          </p:cNvGrpSpPr>
          <p:nvPr userDrawn="1"/>
        </p:nvGrpSpPr>
        <p:grpSpPr bwMode="auto">
          <a:xfrm>
            <a:off x="0" y="-33338"/>
            <a:ext cx="1343025" cy="1274763"/>
            <a:chOff x="0" y="-32726"/>
            <a:chExt cx="1790700" cy="1273509"/>
          </a:xfrm>
        </p:grpSpPr>
        <p:sp>
          <p:nvSpPr>
            <p:cNvPr id="14" name="Parallelogram 31">
              <a:extLst>
                <a:ext uri="{FF2B5EF4-FFF2-40B4-BE49-F238E27FC236}">
                  <a16:creationId xmlns:a16="http://schemas.microsoft.com/office/drawing/2014/main" xmlns="" id="{D90625DB-1627-40D0-86AC-39D52348278D}"/>
                </a:ext>
              </a:extLst>
            </p:cNvPr>
            <p:cNvSpPr/>
            <p:nvPr userDrawn="1"/>
          </p:nvSpPr>
          <p:spPr>
            <a:xfrm>
              <a:off x="486833" y="-32726"/>
              <a:ext cx="1303867" cy="877024"/>
            </a:xfrm>
            <a:prstGeom prst="parallelogram">
              <a:avLst>
                <a:gd name="adj" fmla="val 99112"/>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sp>
          <p:nvSpPr>
            <p:cNvPr id="15" name="Freeform: Shape 32">
              <a:extLst>
                <a:ext uri="{FF2B5EF4-FFF2-40B4-BE49-F238E27FC236}">
                  <a16:creationId xmlns:a16="http://schemas.microsoft.com/office/drawing/2014/main" xmlns="" id="{04C8F2C8-C68E-4989-A4F3-BA9AC094F8E7}"/>
                </a:ext>
              </a:extLst>
            </p:cNvPr>
            <p:cNvSpPr/>
            <p:nvPr userDrawn="1"/>
          </p:nvSpPr>
          <p:spPr>
            <a:xfrm>
              <a:off x="0" y="404994"/>
              <a:ext cx="827617" cy="835789"/>
            </a:xfrm>
            <a:custGeom>
              <a:avLst/>
              <a:gdLst>
                <a:gd name="connsiteX0" fmla="*/ 392742 w 827882"/>
                <a:gd name="connsiteY0" fmla="*/ 0 h 835300"/>
                <a:gd name="connsiteX1" fmla="*/ 827882 w 827882"/>
                <a:gd name="connsiteY1" fmla="*/ 0 h 835300"/>
                <a:gd name="connsiteX2" fmla="*/ 0 w 827882"/>
                <a:gd name="connsiteY2" fmla="*/ 835300 h 835300"/>
                <a:gd name="connsiteX3" fmla="*/ 0 w 827882"/>
                <a:gd name="connsiteY3" fmla="*/ 396261 h 835300"/>
              </a:gdLst>
              <a:ahLst/>
              <a:cxnLst>
                <a:cxn ang="0">
                  <a:pos x="connsiteX0" y="connsiteY0"/>
                </a:cxn>
                <a:cxn ang="0">
                  <a:pos x="connsiteX1" y="connsiteY1"/>
                </a:cxn>
                <a:cxn ang="0">
                  <a:pos x="connsiteX2" y="connsiteY2"/>
                </a:cxn>
                <a:cxn ang="0">
                  <a:pos x="connsiteX3" y="connsiteY3"/>
                </a:cxn>
              </a:cxnLst>
              <a:rect l="l" t="t" r="r" b="b"/>
              <a:pathLst>
                <a:path w="827882" h="835300">
                  <a:moveTo>
                    <a:pt x="392742" y="0"/>
                  </a:moveTo>
                  <a:lnTo>
                    <a:pt x="827882" y="0"/>
                  </a:lnTo>
                  <a:lnTo>
                    <a:pt x="0" y="835300"/>
                  </a:lnTo>
                  <a:lnTo>
                    <a:pt x="0" y="396261"/>
                  </a:lnTo>
                  <a:close/>
                </a:path>
              </a:pathLst>
            </a:cu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grpSp>
      <p:sp>
        <p:nvSpPr>
          <p:cNvPr id="27" name="Picture Placeholder 22"/>
          <p:cNvSpPr>
            <a:spLocks noGrp="1"/>
          </p:cNvSpPr>
          <p:nvPr>
            <p:ph type="pic" sz="quarter" idx="14"/>
          </p:nvPr>
        </p:nvSpPr>
        <p:spPr>
          <a:xfrm>
            <a:off x="6091720" y="1083479"/>
            <a:ext cx="1484138" cy="1981202"/>
          </a:xfrm>
          <a:prstGeom prst="diamond">
            <a:avLst/>
          </a:prstGeom>
        </p:spPr>
        <p:txBody>
          <a:bodyPr rtlCol="0">
            <a:normAutofit/>
          </a:bodyPr>
          <a:lstStyle>
            <a:lvl1pPr marL="0" marR="0" indent="0" algn="l" defTabSz="685766"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lvl="0"/>
            <a:r>
              <a:rPr lang="zh-CN" altLang="en-US" noProof="0"/>
              <a:t>单击图标添加图片</a:t>
            </a:r>
            <a:endParaRPr lang="id-ID" noProof="0" dirty="0"/>
          </a:p>
        </p:txBody>
      </p:sp>
      <p:sp>
        <p:nvSpPr>
          <p:cNvPr id="29" name="Picture Placeholder 22"/>
          <p:cNvSpPr>
            <a:spLocks noGrp="1"/>
          </p:cNvSpPr>
          <p:nvPr>
            <p:ph type="pic" sz="quarter" idx="16"/>
          </p:nvPr>
        </p:nvSpPr>
        <p:spPr>
          <a:xfrm>
            <a:off x="6854254" y="2097108"/>
            <a:ext cx="1484138" cy="1981202"/>
          </a:xfrm>
          <a:prstGeom prst="diamond">
            <a:avLst/>
          </a:prstGeom>
        </p:spPr>
        <p:txBody>
          <a:bodyPr rtlCol="0">
            <a:normAutofit/>
          </a:bodyPr>
          <a:lstStyle>
            <a:lvl1pPr marL="0" marR="0" indent="0" algn="l" defTabSz="685766"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lvl="0"/>
            <a:r>
              <a:rPr lang="zh-CN" altLang="en-US" noProof="0"/>
              <a:t>单击图标添加图片</a:t>
            </a:r>
            <a:endParaRPr lang="id-ID" noProof="0" dirty="0"/>
          </a:p>
        </p:txBody>
      </p:sp>
      <p:sp>
        <p:nvSpPr>
          <p:cNvPr id="23" name="Picture Placeholder 22"/>
          <p:cNvSpPr>
            <a:spLocks noGrp="1"/>
          </p:cNvSpPr>
          <p:nvPr>
            <p:ph type="pic" sz="quarter" idx="10"/>
          </p:nvPr>
        </p:nvSpPr>
        <p:spPr>
          <a:xfrm>
            <a:off x="3816667" y="69848"/>
            <a:ext cx="1484138" cy="1981202"/>
          </a:xfrm>
          <a:prstGeom prst="diamond">
            <a:avLst/>
          </a:prstGeom>
        </p:spPr>
        <p:txBody>
          <a:bodyPr rtlCol="0">
            <a:normAutofit/>
          </a:bodyPr>
          <a:lstStyle>
            <a:lvl1pPr>
              <a:defRPr/>
            </a:lvl1pPr>
          </a:lstStyle>
          <a:p>
            <a:pPr lvl="0"/>
            <a:r>
              <a:rPr lang="zh-CN" altLang="en-US" noProof="0"/>
              <a:t>单击图标添加图片</a:t>
            </a:r>
            <a:endParaRPr lang="id-ID" noProof="0" dirty="0"/>
          </a:p>
        </p:txBody>
      </p:sp>
      <p:sp>
        <p:nvSpPr>
          <p:cNvPr id="24" name="Picture Placeholder 22"/>
          <p:cNvSpPr>
            <a:spLocks noGrp="1"/>
          </p:cNvSpPr>
          <p:nvPr>
            <p:ph type="pic" sz="quarter" idx="11"/>
          </p:nvPr>
        </p:nvSpPr>
        <p:spPr>
          <a:xfrm>
            <a:off x="5332369" y="69848"/>
            <a:ext cx="1484138" cy="1981202"/>
          </a:xfrm>
          <a:prstGeom prst="diamond">
            <a:avLst/>
          </a:prstGeom>
        </p:spPr>
        <p:txBody>
          <a:bodyPr rtlCol="0">
            <a:normAutofit/>
          </a:bodyPr>
          <a:lstStyle>
            <a:lvl1pPr marL="171442" marR="0" indent="-171442" algn="l" defTabSz="685766" rtl="0" eaLnBrk="1" fontAlgn="auto" latinLnBrk="0" hangingPunct="1">
              <a:lnSpc>
                <a:spcPct val="90000"/>
              </a:lnSpc>
              <a:spcBef>
                <a:spcPts val="750"/>
              </a:spcBef>
              <a:spcAft>
                <a:spcPts val="0"/>
              </a:spcAft>
              <a:buClrTx/>
              <a:buSzTx/>
              <a:buFont typeface="Arial" panose="020B0604020202020204" pitchFamily="34" charset="0"/>
              <a:buChar char="•"/>
              <a:tabLst/>
              <a:defRPr/>
            </a:lvl1pPr>
          </a:lstStyle>
          <a:p>
            <a:pPr lvl="0"/>
            <a:r>
              <a:rPr lang="zh-CN" altLang="en-US" noProof="0"/>
              <a:t>单击图标添加图片</a:t>
            </a:r>
            <a:endParaRPr lang="id-ID" noProof="0" dirty="0"/>
          </a:p>
        </p:txBody>
      </p:sp>
      <p:sp>
        <p:nvSpPr>
          <p:cNvPr id="25" name="Picture Placeholder 22"/>
          <p:cNvSpPr>
            <a:spLocks noGrp="1"/>
          </p:cNvSpPr>
          <p:nvPr>
            <p:ph type="pic" sz="quarter" idx="12"/>
          </p:nvPr>
        </p:nvSpPr>
        <p:spPr>
          <a:xfrm>
            <a:off x="6846310" y="69847"/>
            <a:ext cx="1484138" cy="1981202"/>
          </a:xfrm>
          <a:prstGeom prst="diamond">
            <a:avLst/>
          </a:prstGeom>
        </p:spPr>
        <p:txBody>
          <a:bodyPr rtlCol="0">
            <a:normAutofit/>
          </a:bodyPr>
          <a:lstStyle>
            <a:lvl1pPr marL="0" marR="0" indent="0" algn="l" defTabSz="685766"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lvl="0"/>
            <a:r>
              <a:rPr lang="zh-CN" altLang="en-US" noProof="0"/>
              <a:t>单击图标添加图片</a:t>
            </a:r>
            <a:endParaRPr lang="id-ID" noProof="0" dirty="0"/>
          </a:p>
        </p:txBody>
      </p:sp>
      <p:sp>
        <p:nvSpPr>
          <p:cNvPr id="26" name="Picture Placeholder 22"/>
          <p:cNvSpPr>
            <a:spLocks noGrp="1"/>
          </p:cNvSpPr>
          <p:nvPr>
            <p:ph type="pic" sz="quarter" idx="13"/>
          </p:nvPr>
        </p:nvSpPr>
        <p:spPr>
          <a:xfrm>
            <a:off x="4576018" y="1083479"/>
            <a:ext cx="1484138" cy="1981202"/>
          </a:xfrm>
          <a:prstGeom prst="diamond">
            <a:avLst/>
          </a:prstGeom>
        </p:spPr>
        <p:txBody>
          <a:bodyPr rtlCol="0">
            <a:normAutofit/>
          </a:bodyPr>
          <a:lstStyle>
            <a:lvl1pPr marL="0" marR="0" indent="0" algn="l" defTabSz="685766"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lvl="0"/>
            <a:r>
              <a:rPr lang="zh-CN" altLang="en-US" noProof="0"/>
              <a:t>单击图标添加图片</a:t>
            </a:r>
            <a:endParaRPr lang="id-ID" noProof="0" dirty="0"/>
          </a:p>
        </p:txBody>
      </p:sp>
      <p:sp>
        <p:nvSpPr>
          <p:cNvPr id="28" name="Picture Placeholder 22"/>
          <p:cNvSpPr>
            <a:spLocks noGrp="1"/>
          </p:cNvSpPr>
          <p:nvPr>
            <p:ph type="pic" sz="quarter" idx="15"/>
          </p:nvPr>
        </p:nvSpPr>
        <p:spPr>
          <a:xfrm>
            <a:off x="5338552" y="2097108"/>
            <a:ext cx="1484138" cy="1981202"/>
          </a:xfrm>
          <a:prstGeom prst="diamond">
            <a:avLst/>
          </a:prstGeom>
        </p:spPr>
        <p:txBody>
          <a:bodyPr rtlCol="0">
            <a:normAutofit/>
          </a:bodyPr>
          <a:lstStyle>
            <a:lvl1pPr marL="0" marR="0" indent="0" algn="l" defTabSz="685766"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lvl="0"/>
            <a:r>
              <a:rPr lang="zh-CN" altLang="en-US" noProof="0"/>
              <a:t>单击图标添加图片</a:t>
            </a:r>
            <a:endParaRPr lang="id-ID" noProof="0" dirty="0"/>
          </a:p>
        </p:txBody>
      </p:sp>
      <p:sp>
        <p:nvSpPr>
          <p:cNvPr id="30" name="Picture Placeholder 22"/>
          <p:cNvSpPr>
            <a:spLocks noGrp="1"/>
          </p:cNvSpPr>
          <p:nvPr>
            <p:ph type="pic" sz="quarter" idx="17"/>
          </p:nvPr>
        </p:nvSpPr>
        <p:spPr>
          <a:xfrm>
            <a:off x="7618183" y="1083476"/>
            <a:ext cx="1484138" cy="1981202"/>
          </a:xfrm>
          <a:prstGeom prst="diamond">
            <a:avLst/>
          </a:prstGeom>
        </p:spPr>
        <p:txBody>
          <a:bodyPr rtlCol="0">
            <a:normAutofit/>
          </a:bodyPr>
          <a:lstStyle>
            <a:lvl1pPr marL="0" marR="0" indent="0" algn="l" defTabSz="685766"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lvl="0"/>
            <a:r>
              <a:rPr lang="zh-CN" altLang="en-US" noProof="0"/>
              <a:t>单击图标添加图片</a:t>
            </a:r>
            <a:endParaRPr lang="id-ID" noProof="0" dirty="0"/>
          </a:p>
        </p:txBody>
      </p:sp>
    </p:spTree>
    <p:extLst>
      <p:ext uri="{BB962C8B-B14F-4D97-AF65-F5344CB8AC3E}">
        <p14:creationId xmlns:p14="http://schemas.microsoft.com/office/powerpoint/2010/main" val="38964631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39_Custom Layout">
    <p:spTree>
      <p:nvGrpSpPr>
        <p:cNvPr id="1" name=""/>
        <p:cNvGrpSpPr/>
        <p:nvPr/>
      </p:nvGrpSpPr>
      <p:grpSpPr>
        <a:xfrm>
          <a:off x="0" y="0"/>
          <a:ext cx="0" cy="0"/>
          <a:chOff x="0" y="0"/>
          <a:chExt cx="0" cy="0"/>
        </a:xfrm>
      </p:grpSpPr>
      <p:sp>
        <p:nvSpPr>
          <p:cNvPr id="3" name="Freeform: Shape 13">
            <a:extLst>
              <a:ext uri="{FF2B5EF4-FFF2-40B4-BE49-F238E27FC236}">
                <a16:creationId xmlns:a16="http://schemas.microsoft.com/office/drawing/2014/main" xmlns="" id="{DF9B2266-AF4B-4164-99C7-66C96B5FB693}"/>
              </a:ext>
            </a:extLst>
          </p:cNvPr>
          <p:cNvSpPr/>
          <p:nvPr userDrawn="1"/>
        </p:nvSpPr>
        <p:spPr>
          <a:xfrm>
            <a:off x="0" y="0"/>
            <a:ext cx="9144000" cy="6880225"/>
          </a:xfrm>
          <a:custGeom>
            <a:avLst/>
            <a:gdLst>
              <a:gd name="connsiteX0" fmla="*/ 5334000 w 12192000"/>
              <a:gd name="connsiteY0" fmla="*/ 0 h 6880614"/>
              <a:gd name="connsiteX1" fmla="*/ 12192000 w 12192000"/>
              <a:gd name="connsiteY1" fmla="*/ 0 h 6880614"/>
              <a:gd name="connsiteX2" fmla="*/ 12192000 w 12192000"/>
              <a:gd name="connsiteY2" fmla="*/ 6880614 h 6880614"/>
              <a:gd name="connsiteX3" fmla="*/ 5334000 w 12192000"/>
              <a:gd name="connsiteY3" fmla="*/ 6880614 h 6880614"/>
              <a:gd name="connsiteX4" fmla="*/ 5334000 w 12192000"/>
              <a:gd name="connsiteY4" fmla="*/ 6858000 h 6880614"/>
              <a:gd name="connsiteX5" fmla="*/ 0 w 12192000"/>
              <a:gd name="connsiteY5" fmla="*/ 6858000 h 6880614"/>
              <a:gd name="connsiteX6" fmla="*/ 0 w 12192000"/>
              <a:gd name="connsiteY6" fmla="*/ 5334000 h 688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80614">
                <a:moveTo>
                  <a:pt x="5334000" y="0"/>
                </a:moveTo>
                <a:lnTo>
                  <a:pt x="12192000" y="0"/>
                </a:lnTo>
                <a:lnTo>
                  <a:pt x="12192000" y="6880614"/>
                </a:lnTo>
                <a:lnTo>
                  <a:pt x="5334000" y="6880614"/>
                </a:lnTo>
                <a:lnTo>
                  <a:pt x="5334000" y="6858000"/>
                </a:lnTo>
                <a:lnTo>
                  <a:pt x="0" y="6858000"/>
                </a:lnTo>
                <a:lnTo>
                  <a:pt x="0" y="5334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sp>
        <p:nvSpPr>
          <p:cNvPr id="4" name="Freeform: Shape 7">
            <a:extLst>
              <a:ext uri="{FF2B5EF4-FFF2-40B4-BE49-F238E27FC236}">
                <a16:creationId xmlns:a16="http://schemas.microsoft.com/office/drawing/2014/main" xmlns="" id="{533605EE-9C92-4511-AEA4-30E238DC9A3B}"/>
              </a:ext>
            </a:extLst>
          </p:cNvPr>
          <p:cNvSpPr/>
          <p:nvPr userDrawn="1"/>
        </p:nvSpPr>
        <p:spPr>
          <a:xfrm>
            <a:off x="0" y="0"/>
            <a:ext cx="7521575" cy="6880225"/>
          </a:xfrm>
          <a:custGeom>
            <a:avLst/>
            <a:gdLst>
              <a:gd name="connsiteX0" fmla="*/ 0 w 9985829"/>
              <a:gd name="connsiteY0" fmla="*/ 0 h 6850743"/>
              <a:gd name="connsiteX1" fmla="*/ 3135086 w 9985829"/>
              <a:gd name="connsiteY1" fmla="*/ 0 h 6850743"/>
              <a:gd name="connsiteX2" fmla="*/ 9985829 w 9985829"/>
              <a:gd name="connsiteY2" fmla="*/ 6850743 h 6850743"/>
              <a:gd name="connsiteX3" fmla="*/ 3135086 w 9985829"/>
              <a:gd name="connsiteY3" fmla="*/ 6850743 h 6850743"/>
              <a:gd name="connsiteX4" fmla="*/ 0 w 9985829"/>
              <a:gd name="connsiteY4" fmla="*/ 6850743 h 685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5829" h="6850743">
                <a:moveTo>
                  <a:pt x="0" y="0"/>
                </a:moveTo>
                <a:lnTo>
                  <a:pt x="3135086" y="0"/>
                </a:lnTo>
                <a:lnTo>
                  <a:pt x="9985829" y="6850743"/>
                </a:lnTo>
                <a:lnTo>
                  <a:pt x="3135086" y="6850743"/>
                </a:lnTo>
                <a:lnTo>
                  <a:pt x="0" y="6850743"/>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sp>
        <p:nvSpPr>
          <p:cNvPr id="22" name="Picture Placeholder 21"/>
          <p:cNvSpPr>
            <a:spLocks noGrp="1"/>
          </p:cNvSpPr>
          <p:nvPr>
            <p:ph type="pic" sz="quarter" idx="10"/>
          </p:nvPr>
        </p:nvSpPr>
        <p:spPr>
          <a:xfrm>
            <a:off x="4356693" y="-3"/>
            <a:ext cx="4787311" cy="6383082"/>
          </a:xfrm>
          <a:custGeom>
            <a:avLst/>
            <a:gdLst>
              <a:gd name="connsiteX0" fmla="*/ 2660167 w 6383081"/>
              <a:gd name="connsiteY0" fmla="*/ 0 h 6383082"/>
              <a:gd name="connsiteX1" fmla="*/ 6383081 w 6383081"/>
              <a:gd name="connsiteY1" fmla="*/ 3722915 h 6383082"/>
              <a:gd name="connsiteX2" fmla="*/ 3722914 w 6383081"/>
              <a:gd name="connsiteY2" fmla="*/ 6383082 h 6383082"/>
              <a:gd name="connsiteX3" fmla="*/ 0 w 6383081"/>
              <a:gd name="connsiteY3" fmla="*/ 2660167 h 6383082"/>
            </a:gdLst>
            <a:ahLst/>
            <a:cxnLst>
              <a:cxn ang="0">
                <a:pos x="connsiteX0" y="connsiteY0"/>
              </a:cxn>
              <a:cxn ang="0">
                <a:pos x="connsiteX1" y="connsiteY1"/>
              </a:cxn>
              <a:cxn ang="0">
                <a:pos x="connsiteX2" y="connsiteY2"/>
              </a:cxn>
              <a:cxn ang="0">
                <a:pos x="connsiteX3" y="connsiteY3"/>
              </a:cxn>
            </a:cxnLst>
            <a:rect l="l" t="t" r="r" b="b"/>
            <a:pathLst>
              <a:path w="6383081" h="6383082">
                <a:moveTo>
                  <a:pt x="2660167" y="0"/>
                </a:moveTo>
                <a:lnTo>
                  <a:pt x="6383081" y="3722915"/>
                </a:lnTo>
                <a:lnTo>
                  <a:pt x="3722914" y="6383082"/>
                </a:lnTo>
                <a:lnTo>
                  <a:pt x="0" y="2660167"/>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25482728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40_Custom Layout">
    <p:spTree>
      <p:nvGrpSpPr>
        <p:cNvPr id="1" name=""/>
        <p:cNvGrpSpPr/>
        <p:nvPr/>
      </p:nvGrpSpPr>
      <p:grpSpPr>
        <a:xfrm>
          <a:off x="0" y="0"/>
          <a:ext cx="0" cy="0"/>
          <a:chOff x="0" y="0"/>
          <a:chExt cx="0" cy="0"/>
        </a:xfrm>
      </p:grpSpPr>
      <p:sp>
        <p:nvSpPr>
          <p:cNvPr id="2" name="Freeform: Shape 3">
            <a:extLst>
              <a:ext uri="{FF2B5EF4-FFF2-40B4-BE49-F238E27FC236}">
                <a16:creationId xmlns:a16="http://schemas.microsoft.com/office/drawing/2014/main" xmlns="" id="{69DD790A-5EB7-49A7-9577-3D2847D19FEA}"/>
              </a:ext>
            </a:extLst>
          </p:cNvPr>
          <p:cNvSpPr/>
          <p:nvPr userDrawn="1"/>
        </p:nvSpPr>
        <p:spPr>
          <a:xfrm rot="18900000">
            <a:off x="-71438" y="-2898775"/>
            <a:ext cx="7643813" cy="10148888"/>
          </a:xfrm>
          <a:custGeom>
            <a:avLst/>
            <a:gdLst>
              <a:gd name="connsiteX0" fmla="*/ 10190319 w 10190756"/>
              <a:gd name="connsiteY0" fmla="*/ 7093001 h 10149090"/>
              <a:gd name="connsiteX1" fmla="*/ 10190756 w 10190756"/>
              <a:gd name="connsiteY1" fmla="*/ 7093438 h 10149090"/>
              <a:gd name="connsiteX2" fmla="*/ 10190756 w 10190756"/>
              <a:gd name="connsiteY2" fmla="*/ 10148652 h 10149090"/>
              <a:gd name="connsiteX3" fmla="*/ 10190319 w 10190756"/>
              <a:gd name="connsiteY3" fmla="*/ 10149090 h 10149090"/>
              <a:gd name="connsiteX4" fmla="*/ 3097318 w 10190756"/>
              <a:gd name="connsiteY4" fmla="*/ 0 h 10149090"/>
              <a:gd name="connsiteX5" fmla="*/ 10190315 w 10190756"/>
              <a:gd name="connsiteY5" fmla="*/ 7092998 h 10149090"/>
              <a:gd name="connsiteX6" fmla="*/ 491640 w 10190756"/>
              <a:gd name="connsiteY6" fmla="*/ 7092998 h 10149090"/>
              <a:gd name="connsiteX7" fmla="*/ 0 w 10190756"/>
              <a:gd name="connsiteY7" fmla="*/ 6601358 h 10149090"/>
              <a:gd name="connsiteX8" fmla="*/ 0 w 10190756"/>
              <a:gd name="connsiteY8" fmla="*/ 3097318 h 1014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0756" h="10149090">
                <a:moveTo>
                  <a:pt x="10190319" y="7093001"/>
                </a:moveTo>
                <a:lnTo>
                  <a:pt x="10190756" y="7093438"/>
                </a:lnTo>
                <a:lnTo>
                  <a:pt x="10190756" y="10148652"/>
                </a:lnTo>
                <a:lnTo>
                  <a:pt x="10190319" y="10149090"/>
                </a:lnTo>
                <a:close/>
                <a:moveTo>
                  <a:pt x="3097318" y="0"/>
                </a:moveTo>
                <a:lnTo>
                  <a:pt x="10190315" y="7092998"/>
                </a:lnTo>
                <a:lnTo>
                  <a:pt x="491640" y="7092998"/>
                </a:lnTo>
                <a:lnTo>
                  <a:pt x="0" y="6601358"/>
                </a:lnTo>
                <a:lnTo>
                  <a:pt x="0" y="3097318"/>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spTree>
    <p:extLst>
      <p:ext uri="{BB962C8B-B14F-4D97-AF65-F5344CB8AC3E}">
        <p14:creationId xmlns:p14="http://schemas.microsoft.com/office/powerpoint/2010/main" val="33458854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57"/>
            <a:ext cx="3008313" cy="1162049"/>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6"/>
            <a:ext cx="5111750" cy="585258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435102"/>
            <a:ext cx="3008313" cy="4690533"/>
          </a:xfrm>
          <a:prstGeom prst="rect">
            <a:avLst/>
          </a:prstGeo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7269171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3" name="Parallelogram 10">
            <a:extLst>
              <a:ext uri="{FF2B5EF4-FFF2-40B4-BE49-F238E27FC236}">
                <a16:creationId xmlns:a16="http://schemas.microsoft.com/office/drawing/2014/main" xmlns="" id="{39ABE7B9-E9A2-498A-89EE-564DA0131280}"/>
              </a:ext>
            </a:extLst>
          </p:cNvPr>
          <p:cNvSpPr/>
          <p:nvPr userDrawn="1"/>
        </p:nvSpPr>
        <p:spPr>
          <a:xfrm>
            <a:off x="3224213" y="441325"/>
            <a:ext cx="1490662" cy="974725"/>
          </a:xfrm>
          <a:prstGeom prst="parallelogram">
            <a:avLst>
              <a:gd name="adj" fmla="val 97498"/>
            </a:avLst>
          </a:prstGeom>
          <a:solidFill>
            <a:srgbClr val="E4E4E4">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sp>
        <p:nvSpPr>
          <p:cNvPr id="4" name="Parallelogram 9">
            <a:extLst>
              <a:ext uri="{FF2B5EF4-FFF2-40B4-BE49-F238E27FC236}">
                <a16:creationId xmlns:a16="http://schemas.microsoft.com/office/drawing/2014/main" xmlns="" id="{9EF02A69-8E5C-49BD-9B97-EA92037A09B0}"/>
              </a:ext>
            </a:extLst>
          </p:cNvPr>
          <p:cNvSpPr/>
          <p:nvPr userDrawn="1"/>
        </p:nvSpPr>
        <p:spPr>
          <a:xfrm>
            <a:off x="3538538" y="0"/>
            <a:ext cx="2352675" cy="1538288"/>
          </a:xfrm>
          <a:prstGeom prst="parallelogram">
            <a:avLst>
              <a:gd name="adj" fmla="val 97498"/>
            </a:avLst>
          </a:prstGeom>
          <a:solidFill>
            <a:schemeClr val="bg1">
              <a:lumMod val="9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sp>
        <p:nvSpPr>
          <p:cNvPr id="9" name="Picture Placeholder 8"/>
          <p:cNvSpPr>
            <a:spLocks noGrp="1"/>
          </p:cNvSpPr>
          <p:nvPr>
            <p:ph type="pic" sz="quarter" idx="10"/>
          </p:nvPr>
        </p:nvSpPr>
        <p:spPr>
          <a:xfrm>
            <a:off x="2" y="1003300"/>
            <a:ext cx="4714875" cy="4724400"/>
          </a:xfrm>
          <a:custGeom>
            <a:avLst/>
            <a:gdLst>
              <a:gd name="connsiteX0" fmla="*/ 1330028 w 6286500"/>
              <a:gd name="connsiteY0" fmla="*/ 0 h 4724400"/>
              <a:gd name="connsiteX1" fmla="*/ 6286500 w 6286500"/>
              <a:gd name="connsiteY1" fmla="*/ 0 h 4724400"/>
              <a:gd name="connsiteX2" fmla="*/ 1646572 w 6286500"/>
              <a:gd name="connsiteY2" fmla="*/ 4724400 h 4724400"/>
              <a:gd name="connsiteX3" fmla="*/ 0 w 6286500"/>
              <a:gd name="connsiteY3" fmla="*/ 4724400 h 4724400"/>
              <a:gd name="connsiteX4" fmla="*/ 0 w 6286500"/>
              <a:gd name="connsiteY4" fmla="*/ 1354242 h 472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0" h="4724400">
                <a:moveTo>
                  <a:pt x="1330028" y="0"/>
                </a:moveTo>
                <a:lnTo>
                  <a:pt x="6286500" y="0"/>
                </a:lnTo>
                <a:lnTo>
                  <a:pt x="1646572" y="4724400"/>
                </a:lnTo>
                <a:lnTo>
                  <a:pt x="0" y="4724400"/>
                </a:lnTo>
                <a:lnTo>
                  <a:pt x="0" y="1354242"/>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7329768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Title 2"/>
          <p:cNvSpPr>
            <a:spLocks noGrp="1"/>
          </p:cNvSpPr>
          <p:nvPr>
            <p:ph type="title"/>
          </p:nvPr>
        </p:nvSpPr>
        <p:spPr>
          <a:xfrm>
            <a:off x="752477" y="771532"/>
            <a:ext cx="5838825" cy="676275"/>
          </a:xfrm>
          <a:prstGeom prst="rect">
            <a:avLst/>
          </a:prstGeom>
        </p:spPr>
        <p:txBody>
          <a:bodyPr/>
          <a:lstStyle>
            <a:lvl1pPr>
              <a:defRPr spc="-113">
                <a:latin typeface="Aller Bold" panose="02000803040000020004" pitchFamily="2" charset="0"/>
              </a:defRPr>
            </a:lvl1pPr>
          </a:lstStyle>
          <a:p>
            <a:r>
              <a:rPr lang="zh-CN" altLang="en-US"/>
              <a:t>单击此处编辑母版标题样式</a:t>
            </a:r>
            <a:endParaRPr lang="id-ID" dirty="0"/>
          </a:p>
        </p:txBody>
      </p:sp>
      <p:sp>
        <p:nvSpPr>
          <p:cNvPr id="6" name="Text Placeholder 5"/>
          <p:cNvSpPr>
            <a:spLocks noGrp="1"/>
          </p:cNvSpPr>
          <p:nvPr>
            <p:ph type="body" sz="quarter" idx="10"/>
          </p:nvPr>
        </p:nvSpPr>
        <p:spPr>
          <a:xfrm>
            <a:off x="819152" y="1422400"/>
            <a:ext cx="5838825" cy="279400"/>
          </a:xfrm>
          <a:prstGeom prst="rect">
            <a:avLst/>
          </a:prstGeom>
        </p:spPr>
        <p:txBody>
          <a:bodyPr/>
          <a:lstStyle>
            <a:lvl1pPr marL="0" indent="0">
              <a:buNone/>
              <a:defRPr sz="1200" spc="225">
                <a:solidFill>
                  <a:schemeClr val="bg1">
                    <a:lumMod val="75000"/>
                  </a:schemeClr>
                </a:solidFill>
                <a:latin typeface="+mj-lt"/>
              </a:defRPr>
            </a:lvl1pPr>
          </a:lstStyle>
          <a:p>
            <a:pPr lvl="0"/>
            <a:r>
              <a:rPr lang="zh-CN" altLang="en-US"/>
              <a:t>编辑母版文本样式</a:t>
            </a:r>
          </a:p>
        </p:txBody>
      </p:sp>
      <p:sp>
        <p:nvSpPr>
          <p:cNvPr id="4" name="Picture Placeholder 3"/>
          <p:cNvSpPr>
            <a:spLocks noGrp="1"/>
          </p:cNvSpPr>
          <p:nvPr>
            <p:ph type="pic" sz="quarter" idx="11"/>
          </p:nvPr>
        </p:nvSpPr>
        <p:spPr>
          <a:xfrm>
            <a:off x="752475" y="2276475"/>
            <a:ext cx="1714500" cy="2286000"/>
          </a:xfrm>
          <a:prstGeom prst="diamond">
            <a:avLst/>
          </a:prstGeom>
        </p:spPr>
        <p:txBody>
          <a:bodyPr rtlCol="0">
            <a:normAutofit/>
          </a:bodyPr>
          <a:lstStyle>
            <a:lvl1pPr>
              <a:defRPr/>
            </a:lvl1pPr>
          </a:lstStyle>
          <a:p>
            <a:pPr lvl="0"/>
            <a:r>
              <a:rPr lang="zh-CN" altLang="en-US" noProof="0"/>
              <a:t>单击图标添加图片</a:t>
            </a:r>
            <a:endParaRPr lang="id-ID" noProof="0" dirty="0"/>
          </a:p>
        </p:txBody>
      </p:sp>
      <p:sp>
        <p:nvSpPr>
          <p:cNvPr id="7" name="Picture Placeholder 3"/>
          <p:cNvSpPr>
            <a:spLocks noGrp="1"/>
          </p:cNvSpPr>
          <p:nvPr>
            <p:ph type="pic" sz="quarter" idx="12"/>
          </p:nvPr>
        </p:nvSpPr>
        <p:spPr>
          <a:xfrm>
            <a:off x="2686050" y="2276475"/>
            <a:ext cx="1714500" cy="2286000"/>
          </a:xfrm>
          <a:prstGeom prst="diamond">
            <a:avLst/>
          </a:prstGeom>
        </p:spPr>
        <p:txBody>
          <a:bodyPr rtlCol="0">
            <a:normAutofit/>
          </a:bodyPr>
          <a:lstStyle>
            <a:lvl1pPr marL="171442" marR="0" indent="-171442" algn="l" defTabSz="685766" rtl="0" eaLnBrk="1" fontAlgn="auto" latinLnBrk="0" hangingPunct="1">
              <a:lnSpc>
                <a:spcPct val="90000"/>
              </a:lnSpc>
              <a:spcBef>
                <a:spcPts val="750"/>
              </a:spcBef>
              <a:spcAft>
                <a:spcPts val="0"/>
              </a:spcAft>
              <a:buClrTx/>
              <a:buSzTx/>
              <a:buFont typeface="Arial" panose="020B0604020202020204" pitchFamily="34" charset="0"/>
              <a:buChar char="•"/>
              <a:tabLst/>
              <a:defRPr/>
            </a:lvl1pPr>
          </a:lstStyle>
          <a:p>
            <a:pPr lvl="0"/>
            <a:r>
              <a:rPr lang="zh-CN" altLang="en-US" noProof="0"/>
              <a:t>单击图标添加图片</a:t>
            </a:r>
            <a:endParaRPr lang="id-ID" noProof="0" dirty="0"/>
          </a:p>
        </p:txBody>
      </p:sp>
      <p:sp>
        <p:nvSpPr>
          <p:cNvPr id="8" name="Picture Placeholder 3"/>
          <p:cNvSpPr>
            <a:spLocks noGrp="1"/>
          </p:cNvSpPr>
          <p:nvPr>
            <p:ph type="pic" sz="quarter" idx="13"/>
          </p:nvPr>
        </p:nvSpPr>
        <p:spPr>
          <a:xfrm>
            <a:off x="4619625" y="2276475"/>
            <a:ext cx="1714500" cy="2286000"/>
          </a:xfrm>
          <a:prstGeom prst="diamond">
            <a:avLst/>
          </a:prstGeom>
        </p:spPr>
        <p:txBody>
          <a:bodyPr rtlCol="0">
            <a:normAutofit/>
          </a:bodyPr>
          <a:lstStyle>
            <a:lvl1pPr marL="171442" marR="0" indent="-171442" algn="l" defTabSz="685766" rtl="0" eaLnBrk="1" fontAlgn="auto" latinLnBrk="0" hangingPunct="1">
              <a:lnSpc>
                <a:spcPct val="90000"/>
              </a:lnSpc>
              <a:spcBef>
                <a:spcPts val="750"/>
              </a:spcBef>
              <a:spcAft>
                <a:spcPts val="0"/>
              </a:spcAft>
              <a:buClrTx/>
              <a:buSzTx/>
              <a:buFont typeface="Arial" panose="020B0604020202020204" pitchFamily="34" charset="0"/>
              <a:buChar char="•"/>
              <a:tabLst/>
              <a:defRPr/>
            </a:lvl1pPr>
          </a:lstStyle>
          <a:p>
            <a:pPr lvl="0"/>
            <a:r>
              <a:rPr lang="zh-CN" altLang="en-US" noProof="0"/>
              <a:t>单击图标添加图片</a:t>
            </a:r>
            <a:endParaRPr lang="id-ID" noProof="0" dirty="0"/>
          </a:p>
        </p:txBody>
      </p:sp>
      <p:sp>
        <p:nvSpPr>
          <p:cNvPr id="9" name="Picture Placeholder 3"/>
          <p:cNvSpPr>
            <a:spLocks noGrp="1"/>
          </p:cNvSpPr>
          <p:nvPr>
            <p:ph type="pic" sz="quarter" idx="14"/>
          </p:nvPr>
        </p:nvSpPr>
        <p:spPr>
          <a:xfrm>
            <a:off x="6553200" y="2276475"/>
            <a:ext cx="1714500" cy="2286000"/>
          </a:xfrm>
          <a:prstGeom prst="diamond">
            <a:avLst/>
          </a:prstGeom>
        </p:spPr>
        <p:txBody>
          <a:bodyPr rtlCol="0">
            <a:normAutofit/>
          </a:bodyPr>
          <a:lstStyle>
            <a:lvl1pPr marL="171442" marR="0" indent="-171442" algn="l" defTabSz="685766" rtl="0" eaLnBrk="1" fontAlgn="auto" latinLnBrk="0" hangingPunct="1">
              <a:lnSpc>
                <a:spcPct val="90000"/>
              </a:lnSpc>
              <a:spcBef>
                <a:spcPts val="750"/>
              </a:spcBef>
              <a:spcAft>
                <a:spcPts val="0"/>
              </a:spcAft>
              <a:buClrTx/>
              <a:buSzTx/>
              <a:buFont typeface="Arial" panose="020B0604020202020204" pitchFamily="34" charset="0"/>
              <a:buChar char="•"/>
              <a:tabLst/>
              <a:defRPr/>
            </a:lvl1pPr>
          </a:lstStyle>
          <a:p>
            <a:pPr lvl="0"/>
            <a:r>
              <a:rPr lang="zh-CN" altLang="en-US" noProof="0"/>
              <a:t>单击图标添加图片</a:t>
            </a:r>
            <a:endParaRPr lang="id-ID" noProof="0" dirty="0"/>
          </a:p>
        </p:txBody>
      </p:sp>
    </p:spTree>
    <p:extLst>
      <p:ext uri="{BB962C8B-B14F-4D97-AF65-F5344CB8AC3E}">
        <p14:creationId xmlns:p14="http://schemas.microsoft.com/office/powerpoint/2010/main" val="30636136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5334000" y="0"/>
            <a:ext cx="3810000" cy="6858000"/>
          </a:xfrm>
          <a:prstGeom prst="rect">
            <a:avLst/>
          </a:prstGeom>
        </p:spPr>
        <p:txBody>
          <a:bodyPr rtlCol="0">
            <a:normAutofit/>
          </a:bodyPr>
          <a:lstStyle/>
          <a:p>
            <a:pPr lvl="0"/>
            <a:endParaRPr lang="id-ID" noProof="0"/>
          </a:p>
        </p:txBody>
      </p:sp>
    </p:spTree>
    <p:extLst>
      <p:ext uri="{BB962C8B-B14F-4D97-AF65-F5344CB8AC3E}">
        <p14:creationId xmlns:p14="http://schemas.microsoft.com/office/powerpoint/2010/main" val="23211291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cxnSp>
        <p:nvCxnSpPr>
          <p:cNvPr id="7" name="Straight Connector 9">
            <a:extLst>
              <a:ext uri="{FF2B5EF4-FFF2-40B4-BE49-F238E27FC236}">
                <a16:creationId xmlns:a16="http://schemas.microsoft.com/office/drawing/2014/main" xmlns="" id="{247F35FE-08F8-4D0E-B56A-E91364446A53}"/>
              </a:ext>
            </a:extLst>
          </p:cNvPr>
          <p:cNvCxnSpPr/>
          <p:nvPr userDrawn="1"/>
        </p:nvCxnSpPr>
        <p:spPr>
          <a:xfrm>
            <a:off x="812800" y="3827463"/>
            <a:ext cx="36671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sz="quarter" idx="11"/>
          </p:nvPr>
        </p:nvSpPr>
        <p:spPr>
          <a:xfrm>
            <a:off x="3048449" y="1344574"/>
            <a:ext cx="1783080" cy="1616340"/>
          </a:xfrm>
          <a:prstGeom prst="rect">
            <a:avLst/>
          </a:prstGeom>
        </p:spPr>
        <p:txBody>
          <a:bodyPr rtlCol="0">
            <a:normAutofit/>
          </a:bodyPr>
          <a:lstStyle/>
          <a:p>
            <a:pPr lvl="0"/>
            <a:endParaRPr lang="id-ID" noProof="0" dirty="0"/>
          </a:p>
        </p:txBody>
      </p:sp>
      <p:sp>
        <p:nvSpPr>
          <p:cNvPr id="5" name="Picture Placeholder 2"/>
          <p:cNvSpPr>
            <a:spLocks noGrp="1"/>
          </p:cNvSpPr>
          <p:nvPr>
            <p:ph type="pic" sz="quarter" idx="12"/>
          </p:nvPr>
        </p:nvSpPr>
        <p:spPr>
          <a:xfrm>
            <a:off x="5003651" y="1344574"/>
            <a:ext cx="1783080" cy="1616340"/>
          </a:xfrm>
          <a:prstGeom prst="rect">
            <a:avLst/>
          </a:prstGeom>
        </p:spPr>
        <p:txBody>
          <a:bodyPr rtlCol="0">
            <a:normAutofit/>
          </a:bodyPr>
          <a:lstStyle/>
          <a:p>
            <a:pPr lvl="0"/>
            <a:endParaRPr lang="id-ID" noProof="0" dirty="0"/>
          </a:p>
        </p:txBody>
      </p:sp>
      <p:sp>
        <p:nvSpPr>
          <p:cNvPr id="6" name="Picture Placeholder 2"/>
          <p:cNvSpPr>
            <a:spLocks noGrp="1"/>
          </p:cNvSpPr>
          <p:nvPr>
            <p:ph type="pic" sz="quarter" idx="13"/>
          </p:nvPr>
        </p:nvSpPr>
        <p:spPr>
          <a:xfrm>
            <a:off x="6958853" y="1344574"/>
            <a:ext cx="1783080" cy="1616340"/>
          </a:xfrm>
          <a:prstGeom prst="rect">
            <a:avLst/>
          </a:prstGeom>
        </p:spPr>
        <p:txBody>
          <a:bodyPr rtlCol="0">
            <a:normAutofit/>
          </a:bodyPr>
          <a:lstStyle/>
          <a:p>
            <a:pPr lvl="0"/>
            <a:endParaRPr lang="id-ID" noProof="0" dirty="0"/>
          </a:p>
        </p:txBody>
      </p:sp>
      <p:sp>
        <p:nvSpPr>
          <p:cNvPr id="8" name="Title 7"/>
          <p:cNvSpPr>
            <a:spLocks noGrp="1"/>
          </p:cNvSpPr>
          <p:nvPr>
            <p:ph type="title"/>
          </p:nvPr>
        </p:nvSpPr>
        <p:spPr>
          <a:xfrm>
            <a:off x="700421" y="1752167"/>
            <a:ext cx="2175906" cy="2000985"/>
          </a:xfrm>
          <a:prstGeom prst="rect">
            <a:avLst/>
          </a:prstGeom>
        </p:spPr>
        <p:txBody>
          <a:bodyPr/>
          <a:lstStyle>
            <a:lvl1pPr>
              <a:lnSpc>
                <a:spcPct val="90000"/>
              </a:lnSpc>
              <a:defRPr>
                <a:solidFill>
                  <a:schemeClr val="tx1">
                    <a:lumMod val="75000"/>
                    <a:lumOff val="25000"/>
                  </a:schemeClr>
                </a:solidFill>
                <a:latin typeface="Aller Bold" panose="02000803040000020004" pitchFamily="2" charset="0"/>
              </a:defRPr>
            </a:lvl1pPr>
          </a:lstStyle>
          <a:p>
            <a:r>
              <a:rPr lang="zh-CN" altLang="en-US"/>
              <a:t>单击此处编辑母版标题样式</a:t>
            </a:r>
            <a:endParaRPr lang="id-ID" dirty="0"/>
          </a:p>
        </p:txBody>
      </p:sp>
      <p:sp>
        <p:nvSpPr>
          <p:cNvPr id="12" name="Text Placeholder 11"/>
          <p:cNvSpPr>
            <a:spLocks noGrp="1"/>
          </p:cNvSpPr>
          <p:nvPr>
            <p:ph type="body" sz="quarter" idx="14"/>
          </p:nvPr>
        </p:nvSpPr>
        <p:spPr>
          <a:xfrm>
            <a:off x="700090" y="3976880"/>
            <a:ext cx="2176463" cy="1509527"/>
          </a:xfrm>
          <a:prstGeom prst="rect">
            <a:avLst/>
          </a:prstGeom>
        </p:spPr>
        <p:txBody>
          <a:bodyPr/>
          <a:lstStyle>
            <a:lvl1pPr marL="0" indent="0">
              <a:lnSpc>
                <a:spcPct val="120000"/>
              </a:lnSpc>
              <a:buNone/>
              <a:defRPr sz="900">
                <a:solidFill>
                  <a:schemeClr val="bg1">
                    <a:lumMod val="75000"/>
                  </a:schemeClr>
                </a:solidFill>
                <a:latin typeface="+mj-lt"/>
              </a:defRPr>
            </a:lvl1pPr>
          </a:lstStyle>
          <a:p>
            <a:pPr lvl="0"/>
            <a:endParaRPr lang="id-ID" dirty="0"/>
          </a:p>
        </p:txBody>
      </p:sp>
    </p:spTree>
    <p:extLst>
      <p:ext uri="{BB962C8B-B14F-4D97-AF65-F5344CB8AC3E}">
        <p14:creationId xmlns:p14="http://schemas.microsoft.com/office/powerpoint/2010/main" val="2376745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3A34CCEF-E07B-4E29-9807-A9EB11C13056}"/>
              </a:ext>
            </a:extLst>
          </p:cNvPr>
          <p:cNvSpPr/>
          <p:nvPr userDrawn="1"/>
        </p:nvSpPr>
        <p:spPr>
          <a:xfrm>
            <a:off x="298450" y="1428750"/>
            <a:ext cx="195263" cy="347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sp>
        <p:nvSpPr>
          <p:cNvPr id="7" name="Rectangle 1">
            <a:extLst>
              <a:ext uri="{FF2B5EF4-FFF2-40B4-BE49-F238E27FC236}">
                <a16:creationId xmlns:a16="http://schemas.microsoft.com/office/drawing/2014/main" xmlns="" id="{223F0408-EAF5-4EC1-97FF-0A01489FEF2F}"/>
              </a:ext>
            </a:extLst>
          </p:cNvPr>
          <p:cNvSpPr/>
          <p:nvPr userDrawn="1"/>
        </p:nvSpPr>
        <p:spPr>
          <a:xfrm>
            <a:off x="0" y="0"/>
            <a:ext cx="9144000" cy="346551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sp>
        <p:nvSpPr>
          <p:cNvPr id="5" name="Title 2"/>
          <p:cNvSpPr>
            <a:spLocks noGrp="1"/>
          </p:cNvSpPr>
          <p:nvPr>
            <p:ph type="title"/>
          </p:nvPr>
        </p:nvSpPr>
        <p:spPr>
          <a:xfrm>
            <a:off x="1652588" y="771532"/>
            <a:ext cx="5838825" cy="676275"/>
          </a:xfrm>
          <a:prstGeom prst="rect">
            <a:avLst/>
          </a:prstGeom>
        </p:spPr>
        <p:txBody>
          <a:bodyPr/>
          <a:lstStyle>
            <a:lvl1pPr algn="ctr">
              <a:defRPr spc="-113">
                <a:solidFill>
                  <a:schemeClr val="bg1"/>
                </a:solidFill>
                <a:latin typeface="Aller Bold" panose="02000803040000020004" pitchFamily="2" charset="0"/>
              </a:defRPr>
            </a:lvl1pPr>
          </a:lstStyle>
          <a:p>
            <a:r>
              <a:rPr lang="zh-CN" altLang="en-US"/>
              <a:t>单击此处编辑母版标题样式</a:t>
            </a:r>
            <a:endParaRPr lang="id-ID" dirty="0"/>
          </a:p>
        </p:txBody>
      </p:sp>
      <p:sp>
        <p:nvSpPr>
          <p:cNvPr id="6" name="Text Placeholder 5"/>
          <p:cNvSpPr>
            <a:spLocks noGrp="1"/>
          </p:cNvSpPr>
          <p:nvPr>
            <p:ph type="body" sz="quarter" idx="10"/>
          </p:nvPr>
        </p:nvSpPr>
        <p:spPr>
          <a:xfrm>
            <a:off x="1719263" y="1422400"/>
            <a:ext cx="5772150" cy="279400"/>
          </a:xfrm>
          <a:prstGeom prst="rect">
            <a:avLst/>
          </a:prstGeom>
        </p:spPr>
        <p:txBody>
          <a:bodyPr/>
          <a:lstStyle>
            <a:lvl1pPr marL="0" indent="0" algn="ctr">
              <a:buNone/>
              <a:defRPr sz="1200" spc="225">
                <a:solidFill>
                  <a:schemeClr val="bg1"/>
                </a:solidFill>
                <a:latin typeface="+mj-lt"/>
              </a:defRPr>
            </a:lvl1pPr>
          </a:lstStyle>
          <a:p>
            <a:pPr lvl="0"/>
            <a:r>
              <a:rPr lang="zh-CN" altLang="en-US"/>
              <a:t>编辑母版文本样式</a:t>
            </a:r>
          </a:p>
        </p:txBody>
      </p:sp>
    </p:spTree>
    <p:extLst>
      <p:ext uri="{BB962C8B-B14F-4D97-AF65-F5344CB8AC3E}">
        <p14:creationId xmlns:p14="http://schemas.microsoft.com/office/powerpoint/2010/main" val="22026436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763805" y="-1"/>
            <a:ext cx="7380196" cy="6858001"/>
          </a:xfrm>
          <a:custGeom>
            <a:avLst/>
            <a:gdLst>
              <a:gd name="connsiteX0" fmla="*/ 0 w 9840261"/>
              <a:gd name="connsiteY0" fmla="*/ 0 h 6858001"/>
              <a:gd name="connsiteX1" fmla="*/ 6858001 w 9840261"/>
              <a:gd name="connsiteY1" fmla="*/ 0 h 6858001"/>
              <a:gd name="connsiteX2" fmla="*/ 6858001 w 9840261"/>
              <a:gd name="connsiteY2" fmla="*/ 2 h 6858001"/>
              <a:gd name="connsiteX3" fmla="*/ 9840261 w 9840261"/>
              <a:gd name="connsiteY3" fmla="*/ 2 h 6858001"/>
              <a:gd name="connsiteX4" fmla="*/ 9840261 w 9840261"/>
              <a:gd name="connsiteY4" fmla="*/ 6858001 h 6858001"/>
              <a:gd name="connsiteX5" fmla="*/ 6858001 w 9840261"/>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40261" h="6858001">
                <a:moveTo>
                  <a:pt x="0" y="0"/>
                </a:moveTo>
                <a:lnTo>
                  <a:pt x="6858001" y="0"/>
                </a:lnTo>
                <a:lnTo>
                  <a:pt x="6858001" y="2"/>
                </a:lnTo>
                <a:lnTo>
                  <a:pt x="9840261" y="2"/>
                </a:lnTo>
                <a:lnTo>
                  <a:pt x="9840261" y="6858001"/>
                </a:lnTo>
                <a:lnTo>
                  <a:pt x="6858001" y="6858001"/>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2841151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xmlns="" id="{D8DE6816-2C70-422B-8772-AA5FB3150263}"/>
              </a:ext>
            </a:extLst>
          </p:cNvPr>
          <p:cNvSpPr/>
          <p:nvPr userDrawn="1"/>
        </p:nvSpPr>
        <p:spPr>
          <a:xfrm>
            <a:off x="6138863" y="0"/>
            <a:ext cx="3005137" cy="2293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spTree>
    <p:extLst>
      <p:ext uri="{BB962C8B-B14F-4D97-AF65-F5344CB8AC3E}">
        <p14:creationId xmlns:p14="http://schemas.microsoft.com/office/powerpoint/2010/main" val="16789252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A1B7803-792F-4C8F-AE9C-1F979EBD208D}"/>
              </a:ext>
            </a:extLst>
          </p:cNvPr>
          <p:cNvSpPr/>
          <p:nvPr userDrawn="1"/>
        </p:nvSpPr>
        <p:spPr>
          <a:xfrm>
            <a:off x="0" y="0"/>
            <a:ext cx="6118225" cy="589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spTree>
    <p:extLst>
      <p:ext uri="{BB962C8B-B14F-4D97-AF65-F5344CB8AC3E}">
        <p14:creationId xmlns:p14="http://schemas.microsoft.com/office/powerpoint/2010/main" val="28252360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xmlns="" id="{765C9E2E-20D5-4FA6-A7D4-002371A8F54E}"/>
              </a:ext>
            </a:extLst>
          </p:cNvPr>
          <p:cNvSpPr/>
          <p:nvPr userDrawn="1"/>
        </p:nvSpPr>
        <p:spPr>
          <a:xfrm>
            <a:off x="0" y="6132513"/>
            <a:ext cx="9144000" cy="725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sp>
        <p:nvSpPr>
          <p:cNvPr id="3" name="Title 2"/>
          <p:cNvSpPr>
            <a:spLocks noGrp="1"/>
          </p:cNvSpPr>
          <p:nvPr>
            <p:ph type="title"/>
          </p:nvPr>
        </p:nvSpPr>
        <p:spPr>
          <a:xfrm>
            <a:off x="1652588" y="771532"/>
            <a:ext cx="5838825" cy="676275"/>
          </a:xfrm>
          <a:prstGeom prst="rect">
            <a:avLst/>
          </a:prstGeom>
        </p:spPr>
        <p:txBody>
          <a:bodyPr/>
          <a:lstStyle>
            <a:lvl1pPr algn="ctr">
              <a:defRPr spc="-113">
                <a:latin typeface="Aller Bold" panose="02000803040000020004" pitchFamily="2" charset="0"/>
              </a:defRPr>
            </a:lvl1pPr>
          </a:lstStyle>
          <a:p>
            <a:r>
              <a:rPr lang="zh-CN" altLang="en-US"/>
              <a:t>单击此处编辑母版标题样式</a:t>
            </a:r>
            <a:endParaRPr lang="id-ID" dirty="0"/>
          </a:p>
        </p:txBody>
      </p:sp>
      <p:sp>
        <p:nvSpPr>
          <p:cNvPr id="4" name="Text Placeholder 5"/>
          <p:cNvSpPr>
            <a:spLocks noGrp="1"/>
          </p:cNvSpPr>
          <p:nvPr>
            <p:ph type="body" sz="quarter" idx="10"/>
          </p:nvPr>
        </p:nvSpPr>
        <p:spPr>
          <a:xfrm>
            <a:off x="1652588" y="1422400"/>
            <a:ext cx="5838825" cy="279400"/>
          </a:xfrm>
          <a:prstGeom prst="rect">
            <a:avLst/>
          </a:prstGeom>
        </p:spPr>
        <p:txBody>
          <a:bodyPr/>
          <a:lstStyle>
            <a:lvl1pPr marL="0" indent="0" algn="ctr">
              <a:buNone/>
              <a:defRPr sz="1200" spc="225">
                <a:solidFill>
                  <a:schemeClr val="bg1">
                    <a:lumMod val="75000"/>
                  </a:schemeClr>
                </a:solidFill>
                <a:latin typeface="+mj-lt"/>
              </a:defRPr>
            </a:lvl1pPr>
          </a:lstStyle>
          <a:p>
            <a:pPr lvl="0"/>
            <a:r>
              <a:rPr lang="zh-CN" altLang="en-US"/>
              <a:t>编辑母版文本样式</a:t>
            </a:r>
          </a:p>
        </p:txBody>
      </p:sp>
    </p:spTree>
    <p:extLst>
      <p:ext uri="{BB962C8B-B14F-4D97-AF65-F5344CB8AC3E}">
        <p14:creationId xmlns:p14="http://schemas.microsoft.com/office/powerpoint/2010/main" val="3433774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C4D06389-3E14-4274-B2A0-1CAF58988E77}"/>
              </a:ext>
            </a:extLst>
          </p:cNvPr>
          <p:cNvSpPr/>
          <p:nvPr userDrawn="1"/>
        </p:nvSpPr>
        <p:spPr>
          <a:xfrm>
            <a:off x="0" y="0"/>
            <a:ext cx="9144000" cy="6124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spTree>
    <p:extLst>
      <p:ext uri="{BB962C8B-B14F-4D97-AF65-F5344CB8AC3E}">
        <p14:creationId xmlns:p14="http://schemas.microsoft.com/office/powerpoint/2010/main" val="30293561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5"/>
            <a:ext cx="5486400" cy="567267"/>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3833"/>
            <a:ext cx="5486400" cy="4114800"/>
          </a:xfrm>
          <a:prstGeom prst="rect">
            <a:avLst/>
          </a:prstGeo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pPr lvl="0"/>
            <a:endParaRPr lang="zh-CN" altLang="en-US" noProof="0"/>
          </a:p>
        </p:txBody>
      </p:sp>
      <p:sp>
        <p:nvSpPr>
          <p:cNvPr id="4" name="文本占位符 3"/>
          <p:cNvSpPr>
            <a:spLocks noGrp="1"/>
          </p:cNvSpPr>
          <p:nvPr>
            <p:ph type="body" sz="half" idx="2"/>
          </p:nvPr>
        </p:nvSpPr>
        <p:spPr>
          <a:xfrm>
            <a:off x="1792288" y="5367872"/>
            <a:ext cx="5486400" cy="804333"/>
          </a:xfrm>
          <a:prstGeom prst="rect">
            <a:avLst/>
          </a:prstGeo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42221678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53_Custom Layout">
    <p:bg>
      <p:bgPr>
        <a:solidFill>
          <a:srgbClr val="5B9BD5"/>
        </a:solidFill>
        <a:effectLst/>
      </p:bgPr>
    </p:bg>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xmlns="" id="{3C8BADA0-3F4F-4C92-A28D-47149EB3D32E}"/>
              </a:ext>
            </a:extLst>
          </p:cNvPr>
          <p:cNvSpPr txBox="1"/>
          <p:nvPr userDrawn="1"/>
        </p:nvSpPr>
        <p:spPr>
          <a:xfrm>
            <a:off x="5116288" y="-636120"/>
            <a:ext cx="4080782" cy="2389116"/>
          </a:xfrm>
          <a:prstGeom prst="rect">
            <a:avLst/>
          </a:prstGeom>
          <a:noFill/>
        </p:spPr>
        <p:txBody>
          <a:bodyPr>
            <a:spAutoFit/>
          </a:bodyPr>
          <a:lstStyle/>
          <a:p>
            <a:pPr algn="r" eaLnBrk="1" fontAlgn="auto" hangingPunct="1">
              <a:spcBef>
                <a:spcPts val="0"/>
              </a:spcBef>
              <a:spcAft>
                <a:spcPts val="0"/>
              </a:spcAft>
              <a:defRPr/>
            </a:pPr>
            <a:fld id="{8318BF28-4C66-4227-A475-1363C2AE9CE7}" type="slidenum">
              <a:rPr lang="id-ID" sz="14925" b="1" spc="-225">
                <a:solidFill>
                  <a:schemeClr val="bg1">
                    <a:alpha val="4000"/>
                  </a:schemeClr>
                </a:solidFill>
                <a:latin typeface="Aller Bold" panose="02000803040000020004" pitchFamily="2" charset="0"/>
                <a:ea typeface="Roboto Condensed Light" panose="02000000000000000000" pitchFamily="2" charset="0"/>
                <a:cs typeface="Lato Heavy" panose="020F0902020204030203" pitchFamily="34" charset="0"/>
              </a:rPr>
              <a:pPr algn="r" eaLnBrk="1" fontAlgn="auto" hangingPunct="1">
                <a:spcBef>
                  <a:spcPts val="0"/>
                </a:spcBef>
                <a:spcAft>
                  <a:spcPts val="0"/>
                </a:spcAft>
                <a:defRPr/>
              </a:pPr>
              <a:t>‹#›</a:t>
            </a:fld>
            <a:endParaRPr lang="id-ID" sz="14925" b="1" spc="-225" dirty="0">
              <a:solidFill>
                <a:schemeClr val="bg1">
                  <a:alpha val="4000"/>
                </a:schemeClr>
              </a:solidFill>
              <a:latin typeface="Aller Bold" panose="02000803040000020004" pitchFamily="2" charset="0"/>
              <a:ea typeface="Roboto Condensed Light" panose="02000000000000000000" pitchFamily="2" charset="0"/>
              <a:cs typeface="Lato Heavy" panose="020F0902020204030203" pitchFamily="34" charset="0"/>
            </a:endParaRPr>
          </a:p>
        </p:txBody>
      </p:sp>
      <p:cxnSp>
        <p:nvCxnSpPr>
          <p:cNvPr id="3" name="Straight Connector 3">
            <a:extLst>
              <a:ext uri="{FF2B5EF4-FFF2-40B4-BE49-F238E27FC236}">
                <a16:creationId xmlns:a16="http://schemas.microsoft.com/office/drawing/2014/main" xmlns="" id="{8BCC979E-80BE-43A4-9BD3-60DA98C3C93F}"/>
              </a:ext>
            </a:extLst>
          </p:cNvPr>
          <p:cNvCxnSpPr/>
          <p:nvPr userDrawn="1"/>
        </p:nvCxnSpPr>
        <p:spPr>
          <a:xfrm>
            <a:off x="490538" y="6357938"/>
            <a:ext cx="8196262" cy="0"/>
          </a:xfrm>
          <a:prstGeom prst="line">
            <a:avLst/>
          </a:prstGeom>
          <a:ln w="9525">
            <a:solidFill>
              <a:schemeClr val="bg1">
                <a:lumMod val="85000"/>
                <a:alpha val="23000"/>
              </a:schemeClr>
            </a:solidFill>
          </a:ln>
        </p:spPr>
        <p:style>
          <a:lnRef idx="1">
            <a:schemeClr val="accent1"/>
          </a:lnRef>
          <a:fillRef idx="0">
            <a:schemeClr val="accent1"/>
          </a:fillRef>
          <a:effectRef idx="0">
            <a:schemeClr val="accent1"/>
          </a:effectRef>
          <a:fontRef idx="minor">
            <a:schemeClr val="tx1"/>
          </a:fontRef>
        </p:style>
      </p:cxnSp>
      <p:grpSp>
        <p:nvGrpSpPr>
          <p:cNvPr id="4" name="Group 4">
            <a:extLst>
              <a:ext uri="{FF2B5EF4-FFF2-40B4-BE49-F238E27FC236}">
                <a16:creationId xmlns:a16="http://schemas.microsoft.com/office/drawing/2014/main" xmlns="" id="{3E49B0FB-6568-46DD-B7EC-4FAFFADC34F2}"/>
              </a:ext>
            </a:extLst>
          </p:cNvPr>
          <p:cNvGrpSpPr>
            <a:grpSpLocks/>
          </p:cNvGrpSpPr>
          <p:nvPr userDrawn="1"/>
        </p:nvGrpSpPr>
        <p:grpSpPr bwMode="auto">
          <a:xfrm>
            <a:off x="295275" y="6346825"/>
            <a:ext cx="1898650" cy="369888"/>
            <a:chOff x="2095500" y="3240314"/>
            <a:chExt cx="2530475" cy="369332"/>
          </a:xfrm>
        </p:grpSpPr>
        <p:sp>
          <p:nvSpPr>
            <p:cNvPr id="5" name="TextBox 5">
              <a:extLst>
                <a:ext uri="{FF2B5EF4-FFF2-40B4-BE49-F238E27FC236}">
                  <a16:creationId xmlns:a16="http://schemas.microsoft.com/office/drawing/2014/main" xmlns="" id="{5B394E71-929C-418B-B315-C5EEA76C0CFD}"/>
                </a:ext>
              </a:extLst>
            </p:cNvPr>
            <p:cNvSpPr txBox="1"/>
            <p:nvPr userDrawn="1"/>
          </p:nvSpPr>
          <p:spPr>
            <a:xfrm>
              <a:off x="2095500" y="3240314"/>
              <a:ext cx="1104438" cy="369332"/>
            </a:xfrm>
            <a:prstGeom prst="rect">
              <a:avLst/>
            </a:prstGeom>
            <a:noFill/>
          </p:spPr>
          <p:txBody>
            <a:bodyPr>
              <a:spAutoFit/>
            </a:bodyPr>
            <a:lstStyle/>
            <a:p>
              <a:pPr algn="ctr" eaLnBrk="1" fontAlgn="auto" hangingPunct="1">
                <a:spcBef>
                  <a:spcPts val="0"/>
                </a:spcBef>
                <a:spcAft>
                  <a:spcPts val="0"/>
                </a:spcAft>
                <a:defRPr/>
              </a:pPr>
              <a:r>
                <a:rPr lang="id-ID" spc="-225" dirty="0">
                  <a:solidFill>
                    <a:schemeClr val="bg1"/>
                  </a:solidFill>
                  <a:latin typeface="Aller Bold" panose="02000803040000020004" pitchFamily="2" charset="0"/>
                  <a:ea typeface="+mn-ea"/>
                </a:rPr>
                <a:t>2017</a:t>
              </a:r>
            </a:p>
          </p:txBody>
        </p:sp>
        <p:sp>
          <p:nvSpPr>
            <p:cNvPr id="6" name="TextBox 6">
              <a:extLst>
                <a:ext uri="{FF2B5EF4-FFF2-40B4-BE49-F238E27FC236}">
                  <a16:creationId xmlns:a16="http://schemas.microsoft.com/office/drawing/2014/main" xmlns="" id="{83352652-3ED7-461C-A9CB-AE7FB78369D1}"/>
                </a:ext>
              </a:extLst>
            </p:cNvPr>
            <p:cNvSpPr txBox="1"/>
            <p:nvPr userDrawn="1"/>
          </p:nvSpPr>
          <p:spPr>
            <a:xfrm>
              <a:off x="2956624" y="3344932"/>
              <a:ext cx="1669351" cy="212405"/>
            </a:xfrm>
            <a:prstGeom prst="rect">
              <a:avLst/>
            </a:prstGeom>
            <a:noFill/>
          </p:spPr>
          <p:txBody>
            <a:bodyPr>
              <a:spAutoFit/>
            </a:bodyPr>
            <a:lstStyle/>
            <a:p>
              <a:pPr eaLnBrk="1" fontAlgn="auto" hangingPunct="1">
                <a:spcBef>
                  <a:spcPts val="0"/>
                </a:spcBef>
                <a:spcAft>
                  <a:spcPts val="0"/>
                </a:spcAft>
                <a:defRPr/>
              </a:pPr>
              <a:r>
                <a:rPr lang="id-ID" sz="788" dirty="0">
                  <a:solidFill>
                    <a:schemeClr val="bg1"/>
                  </a:solidFill>
                  <a:latin typeface="Aller" panose="02000503030000020004" pitchFamily="2" charset="0"/>
                  <a:ea typeface="+mn-ea"/>
                </a:rPr>
                <a:t>Presentation </a:t>
              </a:r>
              <a:r>
                <a:rPr lang="id-ID" sz="788" b="1" dirty="0">
                  <a:solidFill>
                    <a:schemeClr val="bg1"/>
                  </a:solidFill>
                  <a:latin typeface="Aller" panose="02000503030000020004" pitchFamily="2" charset="0"/>
                  <a:ea typeface="+mn-ea"/>
                </a:rPr>
                <a:t>Template</a:t>
              </a:r>
            </a:p>
          </p:txBody>
        </p:sp>
      </p:grpSp>
      <p:sp>
        <p:nvSpPr>
          <p:cNvPr id="7" name="TextBox 7">
            <a:extLst>
              <a:ext uri="{FF2B5EF4-FFF2-40B4-BE49-F238E27FC236}">
                <a16:creationId xmlns:a16="http://schemas.microsoft.com/office/drawing/2014/main" xmlns="" id="{677D775F-A8B7-4CC4-BA6A-6DC27144E2DB}"/>
              </a:ext>
            </a:extLst>
          </p:cNvPr>
          <p:cNvSpPr txBox="1"/>
          <p:nvPr userDrawn="1"/>
        </p:nvSpPr>
        <p:spPr>
          <a:xfrm rot="16200000">
            <a:off x="-837406" y="3302794"/>
            <a:ext cx="2481262" cy="196850"/>
          </a:xfrm>
          <a:prstGeom prst="rect">
            <a:avLst/>
          </a:prstGeom>
          <a:noFill/>
        </p:spPr>
        <p:txBody>
          <a:bodyPr>
            <a:spAutoFit/>
          </a:bodyPr>
          <a:lstStyle/>
          <a:p>
            <a:pPr algn="ctr" eaLnBrk="1" fontAlgn="auto" hangingPunct="1">
              <a:spcBef>
                <a:spcPts val="0"/>
              </a:spcBef>
              <a:spcAft>
                <a:spcPts val="0"/>
              </a:spcAft>
              <a:defRPr/>
            </a:pPr>
            <a:r>
              <a:rPr lang="id-ID" sz="675" spc="450" dirty="0">
                <a:solidFill>
                  <a:schemeClr val="bg1">
                    <a:lumMod val="75000"/>
                  </a:schemeClr>
                </a:solidFill>
                <a:latin typeface="Aller" panose="02000503030000020004" pitchFamily="2" charset="0"/>
                <a:ea typeface="+mn-ea"/>
                <a:cs typeface="Lato" panose="020F0502020204030203" pitchFamily="34" charset="0"/>
              </a:rPr>
              <a:t>www.website.com</a:t>
            </a:r>
          </a:p>
        </p:txBody>
      </p:sp>
      <p:sp>
        <p:nvSpPr>
          <p:cNvPr id="8" name="TextBox 8">
            <a:extLst>
              <a:ext uri="{FF2B5EF4-FFF2-40B4-BE49-F238E27FC236}">
                <a16:creationId xmlns:a16="http://schemas.microsoft.com/office/drawing/2014/main" xmlns="" id="{2457351F-76E0-43CF-A2EB-4E5EDEAF15D6}"/>
              </a:ext>
            </a:extLst>
          </p:cNvPr>
          <p:cNvSpPr txBox="1"/>
          <p:nvPr userDrawn="1"/>
        </p:nvSpPr>
        <p:spPr>
          <a:xfrm>
            <a:off x="7208838" y="6451600"/>
            <a:ext cx="1477962" cy="334963"/>
          </a:xfrm>
          <a:prstGeom prst="rect">
            <a:avLst/>
          </a:prstGeom>
          <a:noFill/>
        </p:spPr>
        <p:txBody>
          <a:bodyPr>
            <a:spAutoFit/>
          </a:bodyPr>
          <a:lstStyle/>
          <a:p>
            <a:pPr algn="r" eaLnBrk="1" fontAlgn="auto" hangingPunct="1">
              <a:spcBef>
                <a:spcPts val="0"/>
              </a:spcBef>
              <a:spcAft>
                <a:spcPts val="0"/>
              </a:spcAft>
              <a:defRPr/>
            </a:pPr>
            <a:r>
              <a:rPr lang="id-ID" sz="788" b="1" dirty="0">
                <a:solidFill>
                  <a:schemeClr val="bg1"/>
                </a:solidFill>
                <a:latin typeface="Aller" panose="02000503030000020004" pitchFamily="2" charset="0"/>
                <a:ea typeface="+mn-ea"/>
              </a:rPr>
              <a:t>Company Address </a:t>
            </a:r>
            <a:r>
              <a:rPr lang="id-ID" sz="788" dirty="0">
                <a:solidFill>
                  <a:schemeClr val="bg1"/>
                </a:solidFill>
                <a:latin typeface="Aller" panose="02000503030000020004" pitchFamily="2" charset="0"/>
                <a:ea typeface="+mn-ea"/>
              </a:rPr>
              <a:t>Goes Here</a:t>
            </a:r>
          </a:p>
        </p:txBody>
      </p:sp>
      <p:grpSp>
        <p:nvGrpSpPr>
          <p:cNvPr id="9" name="Group 9">
            <a:extLst>
              <a:ext uri="{FF2B5EF4-FFF2-40B4-BE49-F238E27FC236}">
                <a16:creationId xmlns:a16="http://schemas.microsoft.com/office/drawing/2014/main" xmlns="" id="{DC9FCF95-8F40-4CCC-9FC0-7F98EB53526A}"/>
              </a:ext>
            </a:extLst>
          </p:cNvPr>
          <p:cNvGrpSpPr>
            <a:grpSpLocks/>
          </p:cNvGrpSpPr>
          <p:nvPr userDrawn="1"/>
        </p:nvGrpSpPr>
        <p:grpSpPr bwMode="auto">
          <a:xfrm>
            <a:off x="0" y="-33338"/>
            <a:ext cx="1343025" cy="1274763"/>
            <a:chOff x="0" y="-32726"/>
            <a:chExt cx="1790700" cy="1273509"/>
          </a:xfrm>
        </p:grpSpPr>
        <p:sp>
          <p:nvSpPr>
            <p:cNvPr id="10" name="Parallelogram 10">
              <a:extLst>
                <a:ext uri="{FF2B5EF4-FFF2-40B4-BE49-F238E27FC236}">
                  <a16:creationId xmlns:a16="http://schemas.microsoft.com/office/drawing/2014/main" xmlns="" id="{11077501-8139-4D5F-A47F-D55E1F5DBF35}"/>
                </a:ext>
              </a:extLst>
            </p:cNvPr>
            <p:cNvSpPr/>
            <p:nvPr userDrawn="1"/>
          </p:nvSpPr>
          <p:spPr>
            <a:xfrm>
              <a:off x="486833" y="-32726"/>
              <a:ext cx="1303867" cy="877024"/>
            </a:xfrm>
            <a:prstGeom prst="parallelogram">
              <a:avLst>
                <a:gd name="adj" fmla="val 99112"/>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sp>
          <p:nvSpPr>
            <p:cNvPr id="11" name="Freeform: Shape 11">
              <a:extLst>
                <a:ext uri="{FF2B5EF4-FFF2-40B4-BE49-F238E27FC236}">
                  <a16:creationId xmlns:a16="http://schemas.microsoft.com/office/drawing/2014/main" xmlns="" id="{835D6FF9-9B33-4249-A080-860FC44E4568}"/>
                </a:ext>
              </a:extLst>
            </p:cNvPr>
            <p:cNvSpPr/>
            <p:nvPr userDrawn="1"/>
          </p:nvSpPr>
          <p:spPr>
            <a:xfrm>
              <a:off x="0" y="404994"/>
              <a:ext cx="827617" cy="835789"/>
            </a:xfrm>
            <a:custGeom>
              <a:avLst/>
              <a:gdLst>
                <a:gd name="connsiteX0" fmla="*/ 392742 w 827882"/>
                <a:gd name="connsiteY0" fmla="*/ 0 h 835300"/>
                <a:gd name="connsiteX1" fmla="*/ 827882 w 827882"/>
                <a:gd name="connsiteY1" fmla="*/ 0 h 835300"/>
                <a:gd name="connsiteX2" fmla="*/ 0 w 827882"/>
                <a:gd name="connsiteY2" fmla="*/ 835300 h 835300"/>
                <a:gd name="connsiteX3" fmla="*/ 0 w 827882"/>
                <a:gd name="connsiteY3" fmla="*/ 396261 h 835300"/>
              </a:gdLst>
              <a:ahLst/>
              <a:cxnLst>
                <a:cxn ang="0">
                  <a:pos x="connsiteX0" y="connsiteY0"/>
                </a:cxn>
                <a:cxn ang="0">
                  <a:pos x="connsiteX1" y="connsiteY1"/>
                </a:cxn>
                <a:cxn ang="0">
                  <a:pos x="connsiteX2" y="connsiteY2"/>
                </a:cxn>
                <a:cxn ang="0">
                  <a:pos x="connsiteX3" y="connsiteY3"/>
                </a:cxn>
              </a:cxnLst>
              <a:rect l="l" t="t" r="r" b="b"/>
              <a:pathLst>
                <a:path w="827882" h="835300">
                  <a:moveTo>
                    <a:pt x="392742" y="0"/>
                  </a:moveTo>
                  <a:lnTo>
                    <a:pt x="827882" y="0"/>
                  </a:lnTo>
                  <a:lnTo>
                    <a:pt x="0" y="835300"/>
                  </a:lnTo>
                  <a:lnTo>
                    <a:pt x="0" y="396261"/>
                  </a:lnTo>
                  <a:close/>
                </a:path>
              </a:pathLst>
            </a:cu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grpSp>
    </p:spTree>
    <p:extLst>
      <p:ext uri="{BB962C8B-B14F-4D97-AF65-F5344CB8AC3E}">
        <p14:creationId xmlns:p14="http://schemas.microsoft.com/office/powerpoint/2010/main" val="8905135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1889582"/>
            <a:ext cx="9144000" cy="3078843"/>
          </a:xfrm>
          <a:prstGeom prst="rect">
            <a:avLst/>
          </a:prstGeom>
          <a:solidFill>
            <a:schemeClr val="bg1">
              <a:lumMod val="95000"/>
            </a:schemeClr>
          </a:solidFill>
        </p:spPr>
        <p:txBody>
          <a:bodyPr rtlCol="0">
            <a:normAutofit/>
          </a:bodyPr>
          <a:lstStyle/>
          <a:p>
            <a:pPr lvl="0"/>
            <a:endParaRPr lang="id-ID" noProof="0"/>
          </a:p>
        </p:txBody>
      </p:sp>
    </p:spTree>
    <p:extLst>
      <p:ext uri="{BB962C8B-B14F-4D97-AF65-F5344CB8AC3E}">
        <p14:creationId xmlns:p14="http://schemas.microsoft.com/office/powerpoint/2010/main" val="1754613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CC51683C-8CFB-4532-9D00-3813EED4FF96}"/>
              </a:ext>
            </a:extLst>
          </p:cNvPr>
          <p:cNvPicPr>
            <a:picLocks noChangeAspect="1" noChangeArrowheads="1"/>
          </p:cNvPicPr>
          <p:nvPr userDrawn="1"/>
        </p:nvPicPr>
        <p:blipFill>
          <a:blip r:embed="rId2" cstate="print">
            <a:grayscl/>
            <a:extLst>
              <a:ext uri="{28A0092B-C50C-407E-A947-70E740481C1C}">
                <a14:useLocalDpi xmlns:a14="http://schemas.microsoft.com/office/drawing/2010/main" val="0"/>
              </a:ext>
            </a:extLst>
          </a:blip>
          <a:srcRect/>
          <a:stretch>
            <a:fillRect/>
          </a:stretch>
        </p:blipFill>
        <p:spPr bwMode="auto">
          <a:xfrm>
            <a:off x="2540000" y="0"/>
            <a:ext cx="2720975" cy="583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xmlns="" id="{7954068C-FBC8-4371-B436-A4B50DF07833}"/>
              </a:ext>
            </a:extLst>
          </p:cNvPr>
          <p:cNvPicPr>
            <a:picLocks noChangeAspect="1" noChangeArrowheads="1"/>
          </p:cNvPicPr>
          <p:nvPr userDrawn="1"/>
        </p:nvPicPr>
        <p:blipFill>
          <a:blip r:embed="rId3" cstate="print">
            <a:grayscl/>
            <a:extLst>
              <a:ext uri="{28A0092B-C50C-407E-A947-70E740481C1C}">
                <a14:useLocalDpi xmlns:a14="http://schemas.microsoft.com/office/drawing/2010/main" val="0"/>
              </a:ext>
            </a:extLst>
          </a:blip>
          <a:srcRect/>
          <a:stretch>
            <a:fillRect/>
          </a:stretch>
        </p:blipFill>
        <p:spPr bwMode="auto">
          <a:xfrm>
            <a:off x="-66675" y="1092200"/>
            <a:ext cx="2719388"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7"/>
          <p:cNvSpPr>
            <a:spLocks noGrp="1"/>
          </p:cNvSpPr>
          <p:nvPr>
            <p:ph type="pic" sz="quarter" idx="12"/>
          </p:nvPr>
        </p:nvSpPr>
        <p:spPr>
          <a:xfrm>
            <a:off x="158799" y="1967042"/>
            <a:ext cx="2272054" cy="4890958"/>
          </a:xfrm>
          <a:prstGeom prst="rect">
            <a:avLst/>
          </a:prstGeom>
          <a:solidFill>
            <a:schemeClr val="bg1">
              <a:lumMod val="85000"/>
            </a:schemeClr>
          </a:solidFill>
        </p:spPr>
        <p:txBody>
          <a:bodyPr rtlCol="0">
            <a:normAutofit/>
          </a:bodyPr>
          <a:lstStyle/>
          <a:p>
            <a:pPr lvl="0"/>
            <a:endParaRPr lang="id-ID" noProof="0" dirty="0"/>
          </a:p>
        </p:txBody>
      </p:sp>
      <p:sp>
        <p:nvSpPr>
          <p:cNvPr id="6" name="Picture Placeholder 7"/>
          <p:cNvSpPr>
            <a:spLocks noGrp="1"/>
          </p:cNvSpPr>
          <p:nvPr>
            <p:ph type="pic" sz="quarter" idx="13"/>
          </p:nvPr>
        </p:nvSpPr>
        <p:spPr>
          <a:xfrm>
            <a:off x="2762382" y="-1"/>
            <a:ext cx="2272054" cy="4838571"/>
          </a:xfrm>
          <a:prstGeom prst="rect">
            <a:avLst/>
          </a:prstGeom>
          <a:solidFill>
            <a:schemeClr val="bg1">
              <a:lumMod val="85000"/>
            </a:schemeClr>
          </a:solidFill>
        </p:spPr>
        <p:txBody>
          <a:bodyPr rtlCol="0">
            <a:normAutofit/>
          </a:bodyPr>
          <a:lstStyle/>
          <a:p>
            <a:pPr lvl="0"/>
            <a:endParaRPr lang="id-ID" noProof="0" dirty="0"/>
          </a:p>
        </p:txBody>
      </p:sp>
    </p:spTree>
    <p:extLst>
      <p:ext uri="{BB962C8B-B14F-4D97-AF65-F5344CB8AC3E}">
        <p14:creationId xmlns:p14="http://schemas.microsoft.com/office/powerpoint/2010/main" val="23813087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1" decel="10000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750" fill="hold"/>
                                        <p:tgtEl>
                                          <p:spTgt spid="4"/>
                                        </p:tgtEl>
                                        <p:attrNameLst>
                                          <p:attrName>ppt_x</p:attrName>
                                        </p:attrNameLst>
                                      </p:cBhvr>
                                      <p:tavLst>
                                        <p:tav tm="0">
                                          <p:val>
                                            <p:strVal val="#ppt_x"/>
                                          </p:val>
                                        </p:tav>
                                        <p:tav tm="100000">
                                          <p:val>
                                            <p:strVal val="#ppt_x"/>
                                          </p:val>
                                        </p:tav>
                                      </p:tavLst>
                                    </p:anim>
                                    <p:anim calcmode="lin" valueType="num">
                                      <p:cBhvr additive="base">
                                        <p:cTn id="13" dur="75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0B1B24A-6AEC-4FC7-9C8B-6824CB62EF2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0288" y="-157163"/>
            <a:ext cx="7083425" cy="7015163"/>
          </a:xfrm>
          <a:prstGeom prst="rect">
            <a:avLst/>
          </a:prstGeom>
          <a:effectLst>
            <a:outerShdw blurRad="939800" dist="63500" dir="5400000" sx="96000" sy="96000" algn="t" rotWithShape="0">
              <a:prstClr val="black">
                <a:alpha val="21000"/>
              </a:prstClr>
            </a:outerShdw>
          </a:effectLst>
        </p:spPr>
      </p:pic>
      <p:sp>
        <p:nvSpPr>
          <p:cNvPr id="4" name="Picture Placeholder 3"/>
          <p:cNvSpPr>
            <a:spLocks noGrp="1"/>
          </p:cNvSpPr>
          <p:nvPr>
            <p:ph type="pic" sz="quarter" idx="12"/>
          </p:nvPr>
        </p:nvSpPr>
        <p:spPr>
          <a:xfrm>
            <a:off x="2031558" y="816025"/>
            <a:ext cx="5080889" cy="5068491"/>
          </a:xfrm>
          <a:prstGeom prst="rect">
            <a:avLst/>
          </a:prstGeom>
          <a:solidFill>
            <a:schemeClr val="bg1">
              <a:lumMod val="75000"/>
            </a:schemeClr>
          </a:solidFill>
          <a:effectLst/>
        </p:spPr>
        <p:txBody>
          <a:bodyPr rtlCol="0">
            <a:normAutofit/>
          </a:bodyPr>
          <a:lstStyle/>
          <a:p>
            <a:pPr lvl="0"/>
            <a:endParaRPr lang="id-ID" noProof="0" dirty="0"/>
          </a:p>
        </p:txBody>
      </p:sp>
    </p:spTree>
    <p:extLst>
      <p:ext uri="{BB962C8B-B14F-4D97-AF65-F5344CB8AC3E}">
        <p14:creationId xmlns:p14="http://schemas.microsoft.com/office/powerpoint/2010/main" val="30597805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3" name="Picture Placeholder 5"/>
          <p:cNvSpPr>
            <a:spLocks noGrp="1"/>
          </p:cNvSpPr>
          <p:nvPr>
            <p:ph type="pic" sz="quarter" idx="12"/>
          </p:nvPr>
        </p:nvSpPr>
        <p:spPr>
          <a:xfrm>
            <a:off x="5165782" y="1602642"/>
            <a:ext cx="2912438" cy="2450300"/>
          </a:xfrm>
          <a:prstGeom prst="rect">
            <a:avLst/>
          </a:prstGeom>
          <a:solidFill>
            <a:schemeClr val="bg1">
              <a:lumMod val="85000"/>
            </a:schemeClr>
          </a:solidFill>
        </p:spPr>
        <p:txBody>
          <a:bodyPr rtlCol="0">
            <a:normAutofit/>
          </a:bodyPr>
          <a:lstStyle/>
          <a:p>
            <a:pPr lvl="0"/>
            <a:endParaRPr lang="id-ID" noProof="0" dirty="0"/>
          </a:p>
        </p:txBody>
      </p:sp>
      <p:sp>
        <p:nvSpPr>
          <p:cNvPr id="4" name="Picture Placeholder 5"/>
          <p:cNvSpPr>
            <a:spLocks noGrp="1"/>
          </p:cNvSpPr>
          <p:nvPr>
            <p:ph type="pic" sz="quarter" idx="11"/>
          </p:nvPr>
        </p:nvSpPr>
        <p:spPr>
          <a:xfrm>
            <a:off x="1037443" y="1602642"/>
            <a:ext cx="2912438" cy="2450300"/>
          </a:xfrm>
          <a:prstGeom prst="rect">
            <a:avLst/>
          </a:prstGeom>
          <a:solidFill>
            <a:schemeClr val="bg1">
              <a:lumMod val="85000"/>
            </a:schemeClr>
          </a:solidFill>
        </p:spPr>
        <p:txBody>
          <a:bodyPr rtlCol="0">
            <a:normAutofit/>
          </a:bodyPr>
          <a:lstStyle/>
          <a:p>
            <a:pPr lvl="0"/>
            <a:endParaRPr lang="id-ID" noProof="0" dirty="0"/>
          </a:p>
        </p:txBody>
      </p:sp>
      <p:sp>
        <p:nvSpPr>
          <p:cNvPr id="5" name="Picture Placeholder 5"/>
          <p:cNvSpPr>
            <a:spLocks noGrp="1"/>
          </p:cNvSpPr>
          <p:nvPr>
            <p:ph type="pic" sz="quarter" idx="10"/>
          </p:nvPr>
        </p:nvSpPr>
        <p:spPr>
          <a:xfrm>
            <a:off x="2838981" y="1340763"/>
            <a:ext cx="3466277" cy="2916257"/>
          </a:xfrm>
          <a:prstGeom prst="rect">
            <a:avLst/>
          </a:prstGeom>
          <a:solidFill>
            <a:schemeClr val="bg1">
              <a:lumMod val="85000"/>
            </a:schemeClr>
          </a:solidFill>
        </p:spPr>
        <p:txBody>
          <a:bodyPr rtlCol="0">
            <a:normAutofit/>
          </a:bodyPr>
          <a:lstStyle/>
          <a:p>
            <a:pPr lvl="0"/>
            <a:endParaRPr lang="id-ID" noProof="0" dirty="0"/>
          </a:p>
        </p:txBody>
      </p:sp>
    </p:spTree>
    <p:extLst>
      <p:ext uri="{BB962C8B-B14F-4D97-AF65-F5344CB8AC3E}">
        <p14:creationId xmlns:p14="http://schemas.microsoft.com/office/powerpoint/2010/main" val="29489368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C63FB76-0875-419C-BDA8-363FAC836D2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7913" y="2363788"/>
            <a:ext cx="4892676" cy="372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5"/>
          <p:cNvSpPr>
            <a:spLocks noGrp="1"/>
          </p:cNvSpPr>
          <p:nvPr>
            <p:ph type="pic" sz="quarter" idx="12"/>
          </p:nvPr>
        </p:nvSpPr>
        <p:spPr>
          <a:xfrm>
            <a:off x="-237225" y="2661192"/>
            <a:ext cx="3211763" cy="2648828"/>
          </a:xfrm>
          <a:custGeom>
            <a:avLst/>
            <a:gdLst>
              <a:gd name="connsiteX0" fmla="*/ 0 w 4897629"/>
              <a:gd name="connsiteY0" fmla="*/ 0 h 3029406"/>
              <a:gd name="connsiteX1" fmla="*/ 4897629 w 4897629"/>
              <a:gd name="connsiteY1" fmla="*/ 0 h 3029406"/>
              <a:gd name="connsiteX2" fmla="*/ 4897629 w 4897629"/>
              <a:gd name="connsiteY2" fmla="*/ 3029406 h 3029406"/>
              <a:gd name="connsiteX3" fmla="*/ 0 w 4897629"/>
              <a:gd name="connsiteY3" fmla="*/ 3029406 h 3029406"/>
            </a:gdLst>
            <a:ahLst/>
            <a:cxnLst>
              <a:cxn ang="0">
                <a:pos x="connsiteX0" y="connsiteY0"/>
              </a:cxn>
              <a:cxn ang="0">
                <a:pos x="connsiteX1" y="connsiteY1"/>
              </a:cxn>
              <a:cxn ang="0">
                <a:pos x="connsiteX2" y="connsiteY2"/>
              </a:cxn>
              <a:cxn ang="0">
                <a:pos x="connsiteX3" y="connsiteY3"/>
              </a:cxn>
            </a:cxnLst>
            <a:rect l="l" t="t" r="r" b="b"/>
            <a:pathLst>
              <a:path w="4897629" h="3029406">
                <a:moveTo>
                  <a:pt x="0" y="0"/>
                </a:moveTo>
                <a:lnTo>
                  <a:pt x="4897629" y="0"/>
                </a:lnTo>
                <a:lnTo>
                  <a:pt x="4897629" y="3029406"/>
                </a:lnTo>
                <a:lnTo>
                  <a:pt x="0" y="3029406"/>
                </a:lnTo>
                <a:close/>
              </a:path>
            </a:pathLst>
          </a:custGeom>
          <a:solidFill>
            <a:schemeClr val="bg1">
              <a:lumMod val="85000"/>
            </a:schemeClr>
          </a:solidFill>
        </p:spPr>
        <p:txBody>
          <a:bodyPr rtlCol="0">
            <a:noAutofit/>
          </a:bodyPr>
          <a:lstStyle/>
          <a:p>
            <a:pPr lvl="0"/>
            <a:endParaRPr lang="id-ID" noProof="0" dirty="0"/>
          </a:p>
        </p:txBody>
      </p:sp>
      <p:sp>
        <p:nvSpPr>
          <p:cNvPr id="8" name="Picture Placeholder 7"/>
          <p:cNvSpPr>
            <a:spLocks noGrp="1"/>
          </p:cNvSpPr>
          <p:nvPr>
            <p:ph type="pic" sz="quarter" idx="13"/>
          </p:nvPr>
        </p:nvSpPr>
        <p:spPr>
          <a:xfrm>
            <a:off x="603000" y="1884611"/>
            <a:ext cx="3211763" cy="2648828"/>
          </a:xfrm>
          <a:custGeom>
            <a:avLst/>
            <a:gdLst>
              <a:gd name="connsiteX0" fmla="*/ 0 w 4897629"/>
              <a:gd name="connsiteY0" fmla="*/ 0 h 3029406"/>
              <a:gd name="connsiteX1" fmla="*/ 4897629 w 4897629"/>
              <a:gd name="connsiteY1" fmla="*/ 0 h 3029406"/>
              <a:gd name="connsiteX2" fmla="*/ 4897629 w 4897629"/>
              <a:gd name="connsiteY2" fmla="*/ 3029406 h 3029406"/>
              <a:gd name="connsiteX3" fmla="*/ 0 w 4897629"/>
              <a:gd name="connsiteY3" fmla="*/ 3029406 h 3029406"/>
            </a:gdLst>
            <a:ahLst/>
            <a:cxnLst>
              <a:cxn ang="0">
                <a:pos x="connsiteX0" y="connsiteY0"/>
              </a:cxn>
              <a:cxn ang="0">
                <a:pos x="connsiteX1" y="connsiteY1"/>
              </a:cxn>
              <a:cxn ang="0">
                <a:pos x="connsiteX2" y="connsiteY2"/>
              </a:cxn>
              <a:cxn ang="0">
                <a:pos x="connsiteX3" y="connsiteY3"/>
              </a:cxn>
            </a:cxnLst>
            <a:rect l="l" t="t" r="r" b="b"/>
            <a:pathLst>
              <a:path w="4897629" h="3029406">
                <a:moveTo>
                  <a:pt x="0" y="0"/>
                </a:moveTo>
                <a:lnTo>
                  <a:pt x="4897629" y="0"/>
                </a:lnTo>
                <a:lnTo>
                  <a:pt x="4897629" y="3029406"/>
                </a:lnTo>
                <a:lnTo>
                  <a:pt x="0" y="3029406"/>
                </a:lnTo>
                <a:close/>
              </a:path>
            </a:pathLst>
          </a:custGeom>
          <a:solidFill>
            <a:schemeClr val="bg1">
              <a:lumMod val="85000"/>
            </a:schemeClr>
          </a:solidFill>
          <a:effectLst>
            <a:outerShdw blurRad="1270000" dist="431800" dir="8460000" sx="110000" sy="110000" algn="tr" rotWithShape="0">
              <a:prstClr val="black">
                <a:alpha val="60000"/>
              </a:prstClr>
            </a:outerShdw>
          </a:effectLst>
        </p:spPr>
        <p:txBody>
          <a:bodyPr rtlCol="0">
            <a:noAutofit/>
          </a:bodyPr>
          <a:lstStyle/>
          <a:p>
            <a:pPr lvl="0"/>
            <a:endParaRPr lang="id-ID" noProof="0" dirty="0"/>
          </a:p>
        </p:txBody>
      </p:sp>
      <p:sp>
        <p:nvSpPr>
          <p:cNvPr id="12" name="Picture Placeholder 11"/>
          <p:cNvSpPr>
            <a:spLocks noGrp="1"/>
          </p:cNvSpPr>
          <p:nvPr>
            <p:ph type="pic" sz="quarter" idx="17"/>
          </p:nvPr>
        </p:nvSpPr>
        <p:spPr>
          <a:xfrm>
            <a:off x="1368657" y="2661192"/>
            <a:ext cx="3211763" cy="2648828"/>
          </a:xfrm>
          <a:custGeom>
            <a:avLst/>
            <a:gdLst>
              <a:gd name="connsiteX0" fmla="*/ 0 w 4897629"/>
              <a:gd name="connsiteY0" fmla="*/ 0 h 3029406"/>
              <a:gd name="connsiteX1" fmla="*/ 4897629 w 4897629"/>
              <a:gd name="connsiteY1" fmla="*/ 0 h 3029406"/>
              <a:gd name="connsiteX2" fmla="*/ 4897629 w 4897629"/>
              <a:gd name="connsiteY2" fmla="*/ 3029406 h 3029406"/>
              <a:gd name="connsiteX3" fmla="*/ 0 w 4897629"/>
              <a:gd name="connsiteY3" fmla="*/ 3029406 h 3029406"/>
            </a:gdLst>
            <a:ahLst/>
            <a:cxnLst>
              <a:cxn ang="0">
                <a:pos x="connsiteX0" y="connsiteY0"/>
              </a:cxn>
              <a:cxn ang="0">
                <a:pos x="connsiteX1" y="connsiteY1"/>
              </a:cxn>
              <a:cxn ang="0">
                <a:pos x="connsiteX2" y="connsiteY2"/>
              </a:cxn>
              <a:cxn ang="0">
                <a:pos x="connsiteX3" y="connsiteY3"/>
              </a:cxn>
            </a:cxnLst>
            <a:rect l="l" t="t" r="r" b="b"/>
            <a:pathLst>
              <a:path w="4897629" h="3029406">
                <a:moveTo>
                  <a:pt x="0" y="0"/>
                </a:moveTo>
                <a:lnTo>
                  <a:pt x="4897629" y="0"/>
                </a:lnTo>
                <a:lnTo>
                  <a:pt x="4897629" y="3029406"/>
                </a:lnTo>
                <a:lnTo>
                  <a:pt x="0" y="3029406"/>
                </a:lnTo>
                <a:close/>
              </a:path>
            </a:pathLst>
          </a:custGeom>
          <a:solidFill>
            <a:schemeClr val="bg1">
              <a:lumMod val="85000"/>
            </a:schemeClr>
          </a:solidFill>
          <a:effectLst>
            <a:outerShdw blurRad="1270000" dist="431800" dir="8460000" sx="110000" sy="110000" algn="tr" rotWithShape="0">
              <a:prstClr val="black">
                <a:alpha val="60000"/>
              </a:prstClr>
            </a:outerShdw>
          </a:effectLst>
        </p:spPr>
        <p:txBody>
          <a:bodyPr rtlCol="0">
            <a:noAutofit/>
          </a:bodyPr>
          <a:lstStyle/>
          <a:p>
            <a:pPr lvl="0"/>
            <a:endParaRPr lang="id-ID" noProof="0" dirty="0"/>
          </a:p>
        </p:txBody>
      </p:sp>
      <p:sp>
        <p:nvSpPr>
          <p:cNvPr id="13" name="Picture Placeholder 12"/>
          <p:cNvSpPr>
            <a:spLocks noGrp="1"/>
          </p:cNvSpPr>
          <p:nvPr>
            <p:ph type="pic" sz="quarter" idx="18"/>
          </p:nvPr>
        </p:nvSpPr>
        <p:spPr>
          <a:xfrm>
            <a:off x="2445031" y="1108030"/>
            <a:ext cx="3211763" cy="2648828"/>
          </a:xfrm>
          <a:custGeom>
            <a:avLst/>
            <a:gdLst>
              <a:gd name="connsiteX0" fmla="*/ 0 w 4897629"/>
              <a:gd name="connsiteY0" fmla="*/ 0 h 3029406"/>
              <a:gd name="connsiteX1" fmla="*/ 4897629 w 4897629"/>
              <a:gd name="connsiteY1" fmla="*/ 0 h 3029406"/>
              <a:gd name="connsiteX2" fmla="*/ 4897629 w 4897629"/>
              <a:gd name="connsiteY2" fmla="*/ 3029406 h 3029406"/>
              <a:gd name="connsiteX3" fmla="*/ 0 w 4897629"/>
              <a:gd name="connsiteY3" fmla="*/ 3029406 h 3029406"/>
            </a:gdLst>
            <a:ahLst/>
            <a:cxnLst>
              <a:cxn ang="0">
                <a:pos x="connsiteX0" y="connsiteY0"/>
              </a:cxn>
              <a:cxn ang="0">
                <a:pos x="connsiteX1" y="connsiteY1"/>
              </a:cxn>
              <a:cxn ang="0">
                <a:pos x="connsiteX2" y="connsiteY2"/>
              </a:cxn>
              <a:cxn ang="0">
                <a:pos x="connsiteX3" y="connsiteY3"/>
              </a:cxn>
            </a:cxnLst>
            <a:rect l="l" t="t" r="r" b="b"/>
            <a:pathLst>
              <a:path w="4897629" h="3029406">
                <a:moveTo>
                  <a:pt x="0" y="0"/>
                </a:moveTo>
                <a:lnTo>
                  <a:pt x="4897629" y="0"/>
                </a:lnTo>
                <a:lnTo>
                  <a:pt x="4897629" y="3029406"/>
                </a:lnTo>
                <a:lnTo>
                  <a:pt x="0" y="3029406"/>
                </a:lnTo>
                <a:close/>
              </a:path>
            </a:pathLst>
          </a:custGeom>
          <a:solidFill>
            <a:schemeClr val="bg1">
              <a:lumMod val="85000"/>
            </a:schemeClr>
          </a:solidFill>
          <a:effectLst>
            <a:outerShdw blurRad="1270000" dist="431800" dir="8460000" sx="110000" sy="110000" algn="tr" rotWithShape="0">
              <a:prstClr val="black">
                <a:alpha val="60000"/>
              </a:prstClr>
            </a:outerShdw>
          </a:effectLst>
        </p:spPr>
        <p:txBody>
          <a:bodyPr rtlCol="0">
            <a:noAutofit/>
          </a:bodyPr>
          <a:lstStyle/>
          <a:p>
            <a:pPr lvl="0"/>
            <a:endParaRPr lang="id-ID" noProof="0" dirty="0"/>
          </a:p>
        </p:txBody>
      </p:sp>
      <p:sp>
        <p:nvSpPr>
          <p:cNvPr id="14" name="Picture Placeholder 13"/>
          <p:cNvSpPr>
            <a:spLocks noGrp="1"/>
          </p:cNvSpPr>
          <p:nvPr>
            <p:ph type="pic" sz="quarter" idx="19"/>
          </p:nvPr>
        </p:nvSpPr>
        <p:spPr>
          <a:xfrm>
            <a:off x="4287062" y="331449"/>
            <a:ext cx="3211763" cy="2648828"/>
          </a:xfrm>
          <a:custGeom>
            <a:avLst/>
            <a:gdLst>
              <a:gd name="connsiteX0" fmla="*/ 0 w 4897629"/>
              <a:gd name="connsiteY0" fmla="*/ 0 h 3029406"/>
              <a:gd name="connsiteX1" fmla="*/ 4897629 w 4897629"/>
              <a:gd name="connsiteY1" fmla="*/ 0 h 3029406"/>
              <a:gd name="connsiteX2" fmla="*/ 4897629 w 4897629"/>
              <a:gd name="connsiteY2" fmla="*/ 3029406 h 3029406"/>
              <a:gd name="connsiteX3" fmla="*/ 0 w 4897629"/>
              <a:gd name="connsiteY3" fmla="*/ 3029406 h 3029406"/>
            </a:gdLst>
            <a:ahLst/>
            <a:cxnLst>
              <a:cxn ang="0">
                <a:pos x="connsiteX0" y="connsiteY0"/>
              </a:cxn>
              <a:cxn ang="0">
                <a:pos x="connsiteX1" y="connsiteY1"/>
              </a:cxn>
              <a:cxn ang="0">
                <a:pos x="connsiteX2" y="connsiteY2"/>
              </a:cxn>
              <a:cxn ang="0">
                <a:pos x="connsiteX3" y="connsiteY3"/>
              </a:cxn>
            </a:cxnLst>
            <a:rect l="l" t="t" r="r" b="b"/>
            <a:pathLst>
              <a:path w="4897629" h="3029406">
                <a:moveTo>
                  <a:pt x="0" y="0"/>
                </a:moveTo>
                <a:lnTo>
                  <a:pt x="4897629" y="0"/>
                </a:lnTo>
                <a:lnTo>
                  <a:pt x="4897629" y="3029406"/>
                </a:lnTo>
                <a:lnTo>
                  <a:pt x="0" y="3029406"/>
                </a:lnTo>
                <a:close/>
              </a:path>
            </a:pathLst>
          </a:custGeom>
          <a:solidFill>
            <a:schemeClr val="bg1">
              <a:lumMod val="85000"/>
            </a:schemeClr>
          </a:solidFill>
          <a:effectLst>
            <a:outerShdw blurRad="1270000" dist="431800" dir="8460000" sx="110000" sy="110000" algn="tr" rotWithShape="0">
              <a:prstClr val="black">
                <a:alpha val="60000"/>
              </a:prstClr>
            </a:outerShdw>
          </a:effectLst>
        </p:spPr>
        <p:txBody>
          <a:bodyPr rtlCol="0">
            <a:noAutofit/>
          </a:bodyPr>
          <a:lstStyle/>
          <a:p>
            <a:pPr lvl="0"/>
            <a:endParaRPr lang="id-ID" noProof="0" dirty="0"/>
          </a:p>
        </p:txBody>
      </p:sp>
    </p:spTree>
    <p:extLst>
      <p:ext uri="{BB962C8B-B14F-4D97-AF65-F5344CB8AC3E}">
        <p14:creationId xmlns:p14="http://schemas.microsoft.com/office/powerpoint/2010/main" val="12140045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08658D0-BF5A-4D96-BF8E-6EE0FD292538}"/>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53038" y="-204788"/>
            <a:ext cx="3268662" cy="729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2"/>
          <p:cNvSpPr>
            <a:spLocks noGrp="1"/>
          </p:cNvSpPr>
          <p:nvPr>
            <p:ph type="pic" sz="quarter" idx="10"/>
          </p:nvPr>
        </p:nvSpPr>
        <p:spPr>
          <a:xfrm>
            <a:off x="5714294" y="1652982"/>
            <a:ext cx="2167925" cy="3552036"/>
          </a:xfrm>
          <a:prstGeom prst="roundRect">
            <a:avLst>
              <a:gd name="adj" fmla="val 15274"/>
            </a:avLst>
          </a:prstGeom>
          <a:solidFill>
            <a:schemeClr val="bg1">
              <a:lumMod val="85000"/>
            </a:schemeClr>
          </a:solidFill>
        </p:spPr>
        <p:txBody>
          <a:bodyPr rtlCol="0">
            <a:normAutofit/>
          </a:bodyPr>
          <a:lstStyle/>
          <a:p>
            <a:pPr lvl="0"/>
            <a:endParaRPr lang="id-ID" noProof="0" dirty="0"/>
          </a:p>
        </p:txBody>
      </p:sp>
    </p:spTree>
    <p:extLst>
      <p:ext uri="{BB962C8B-B14F-4D97-AF65-F5344CB8AC3E}">
        <p14:creationId xmlns:p14="http://schemas.microsoft.com/office/powerpoint/2010/main" val="40479975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2" y="0"/>
            <a:ext cx="5902289" cy="6858000"/>
          </a:xfrm>
          <a:custGeom>
            <a:avLst/>
            <a:gdLst>
              <a:gd name="connsiteX0" fmla="*/ 0 w 7903028"/>
              <a:gd name="connsiteY0" fmla="*/ 0 h 6887028"/>
              <a:gd name="connsiteX1" fmla="*/ 1016000 w 7903028"/>
              <a:gd name="connsiteY1" fmla="*/ 0 h 6887028"/>
              <a:gd name="connsiteX2" fmla="*/ 7903028 w 7903028"/>
              <a:gd name="connsiteY2" fmla="*/ 0 h 6887028"/>
              <a:gd name="connsiteX3" fmla="*/ 1016000 w 7903028"/>
              <a:gd name="connsiteY3" fmla="*/ 6887028 h 6887028"/>
              <a:gd name="connsiteX4" fmla="*/ 0 w 7903028"/>
              <a:gd name="connsiteY4" fmla="*/ 6887028 h 6887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3028" h="6887028">
                <a:moveTo>
                  <a:pt x="0" y="0"/>
                </a:moveTo>
                <a:lnTo>
                  <a:pt x="1016000" y="0"/>
                </a:lnTo>
                <a:lnTo>
                  <a:pt x="7903028" y="0"/>
                </a:lnTo>
                <a:lnTo>
                  <a:pt x="1016000" y="6887028"/>
                </a:lnTo>
                <a:lnTo>
                  <a:pt x="0" y="6887028"/>
                </a:lnTo>
                <a:close/>
              </a:path>
            </a:pathLst>
          </a:custGeom>
        </p:spPr>
        <p:txBody>
          <a:bodyPr rtlCol="0">
            <a:noAutofit/>
          </a:bodyPr>
          <a:lstStyle/>
          <a:p>
            <a:pPr lvl="0"/>
            <a:endParaRPr lang="en-US" noProof="0"/>
          </a:p>
        </p:txBody>
      </p:sp>
    </p:spTree>
    <p:extLst>
      <p:ext uri="{BB962C8B-B14F-4D97-AF65-F5344CB8AC3E}">
        <p14:creationId xmlns:p14="http://schemas.microsoft.com/office/powerpoint/2010/main" val="12370318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78_Custom Layou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cxnSp>
        <p:nvCxnSpPr>
          <p:cNvPr id="2" name="Straight Connector 3">
            <a:extLst>
              <a:ext uri="{FF2B5EF4-FFF2-40B4-BE49-F238E27FC236}">
                <a16:creationId xmlns:a16="http://schemas.microsoft.com/office/drawing/2014/main" xmlns="" id="{9850AD6D-554C-432D-9A9F-F50989BECCE4}"/>
              </a:ext>
            </a:extLst>
          </p:cNvPr>
          <p:cNvCxnSpPr/>
          <p:nvPr userDrawn="1"/>
        </p:nvCxnSpPr>
        <p:spPr>
          <a:xfrm>
            <a:off x="490538" y="6357938"/>
            <a:ext cx="8196262" cy="0"/>
          </a:xfrm>
          <a:prstGeom prst="line">
            <a:avLst/>
          </a:prstGeom>
          <a:ln w="9525">
            <a:solidFill>
              <a:schemeClr val="bg1">
                <a:lumMod val="85000"/>
                <a:alpha val="28000"/>
              </a:schemeClr>
            </a:solidFill>
          </a:ln>
        </p:spPr>
        <p:style>
          <a:lnRef idx="1">
            <a:schemeClr val="accent1"/>
          </a:lnRef>
          <a:fillRef idx="0">
            <a:schemeClr val="accent1"/>
          </a:fillRef>
          <a:effectRef idx="0">
            <a:schemeClr val="accent1"/>
          </a:effectRef>
          <a:fontRef idx="minor">
            <a:schemeClr val="tx1"/>
          </a:fontRef>
        </p:style>
      </p:cxnSp>
      <p:grpSp>
        <p:nvGrpSpPr>
          <p:cNvPr id="3" name="Group 4">
            <a:extLst>
              <a:ext uri="{FF2B5EF4-FFF2-40B4-BE49-F238E27FC236}">
                <a16:creationId xmlns:a16="http://schemas.microsoft.com/office/drawing/2014/main" xmlns="" id="{C1E6EDF6-D7E2-414F-B861-EA29A370FD1C}"/>
              </a:ext>
            </a:extLst>
          </p:cNvPr>
          <p:cNvGrpSpPr>
            <a:grpSpLocks/>
          </p:cNvGrpSpPr>
          <p:nvPr userDrawn="1"/>
        </p:nvGrpSpPr>
        <p:grpSpPr bwMode="auto">
          <a:xfrm>
            <a:off x="295275" y="6346825"/>
            <a:ext cx="1898650" cy="369888"/>
            <a:chOff x="2095500" y="3240314"/>
            <a:chExt cx="2530475" cy="369332"/>
          </a:xfrm>
        </p:grpSpPr>
        <p:sp>
          <p:nvSpPr>
            <p:cNvPr id="4" name="TextBox 5">
              <a:extLst>
                <a:ext uri="{FF2B5EF4-FFF2-40B4-BE49-F238E27FC236}">
                  <a16:creationId xmlns:a16="http://schemas.microsoft.com/office/drawing/2014/main" xmlns="" id="{E3CA79AA-1DC6-4DE5-8177-159E4874B787}"/>
                </a:ext>
              </a:extLst>
            </p:cNvPr>
            <p:cNvSpPr txBox="1"/>
            <p:nvPr userDrawn="1"/>
          </p:nvSpPr>
          <p:spPr>
            <a:xfrm>
              <a:off x="2095500" y="3240314"/>
              <a:ext cx="1104438" cy="369332"/>
            </a:xfrm>
            <a:prstGeom prst="rect">
              <a:avLst/>
            </a:prstGeom>
            <a:noFill/>
          </p:spPr>
          <p:txBody>
            <a:bodyPr>
              <a:spAutoFit/>
            </a:bodyPr>
            <a:lstStyle/>
            <a:p>
              <a:pPr algn="ctr" eaLnBrk="1" fontAlgn="auto" hangingPunct="1">
                <a:spcBef>
                  <a:spcPts val="0"/>
                </a:spcBef>
                <a:spcAft>
                  <a:spcPts val="0"/>
                </a:spcAft>
                <a:defRPr/>
              </a:pPr>
              <a:r>
                <a:rPr lang="id-ID" spc="-225" dirty="0">
                  <a:solidFill>
                    <a:schemeClr val="bg1"/>
                  </a:solidFill>
                  <a:latin typeface="Aller Bold" panose="02000803040000020004" pitchFamily="2" charset="0"/>
                  <a:ea typeface="+mn-ea"/>
                </a:rPr>
                <a:t>2017</a:t>
              </a:r>
            </a:p>
          </p:txBody>
        </p:sp>
        <p:sp>
          <p:nvSpPr>
            <p:cNvPr id="5" name="TextBox 6">
              <a:extLst>
                <a:ext uri="{FF2B5EF4-FFF2-40B4-BE49-F238E27FC236}">
                  <a16:creationId xmlns:a16="http://schemas.microsoft.com/office/drawing/2014/main" xmlns="" id="{9A537440-55E4-488E-803C-979B72854AC8}"/>
                </a:ext>
              </a:extLst>
            </p:cNvPr>
            <p:cNvSpPr txBox="1"/>
            <p:nvPr userDrawn="1"/>
          </p:nvSpPr>
          <p:spPr>
            <a:xfrm>
              <a:off x="2956624" y="3344932"/>
              <a:ext cx="1669351" cy="212405"/>
            </a:xfrm>
            <a:prstGeom prst="rect">
              <a:avLst/>
            </a:prstGeom>
            <a:noFill/>
          </p:spPr>
          <p:txBody>
            <a:bodyPr>
              <a:spAutoFit/>
            </a:bodyPr>
            <a:lstStyle/>
            <a:p>
              <a:pPr eaLnBrk="1" fontAlgn="auto" hangingPunct="1">
                <a:spcBef>
                  <a:spcPts val="0"/>
                </a:spcBef>
                <a:spcAft>
                  <a:spcPts val="0"/>
                </a:spcAft>
                <a:defRPr/>
              </a:pPr>
              <a:r>
                <a:rPr lang="id-ID" sz="788" dirty="0">
                  <a:solidFill>
                    <a:schemeClr val="bg1"/>
                  </a:solidFill>
                  <a:latin typeface="Aller" panose="02000503030000020004" pitchFamily="2" charset="0"/>
                  <a:ea typeface="+mn-ea"/>
                </a:rPr>
                <a:t>Presentation </a:t>
              </a:r>
              <a:r>
                <a:rPr lang="id-ID" sz="788" b="1" dirty="0">
                  <a:solidFill>
                    <a:schemeClr val="bg1"/>
                  </a:solidFill>
                  <a:latin typeface="Aller" panose="02000503030000020004" pitchFamily="2" charset="0"/>
                  <a:ea typeface="+mn-ea"/>
                </a:rPr>
                <a:t>Template</a:t>
              </a:r>
            </a:p>
          </p:txBody>
        </p:sp>
      </p:grpSp>
      <p:sp>
        <p:nvSpPr>
          <p:cNvPr id="6" name="TextBox 7">
            <a:extLst>
              <a:ext uri="{FF2B5EF4-FFF2-40B4-BE49-F238E27FC236}">
                <a16:creationId xmlns:a16="http://schemas.microsoft.com/office/drawing/2014/main" xmlns="" id="{CD43FCD6-1BBC-439F-BDB5-7605C17B4ADF}"/>
              </a:ext>
            </a:extLst>
          </p:cNvPr>
          <p:cNvSpPr txBox="1"/>
          <p:nvPr userDrawn="1"/>
        </p:nvSpPr>
        <p:spPr>
          <a:xfrm rot="16200000">
            <a:off x="-837406" y="3302794"/>
            <a:ext cx="2481262" cy="196850"/>
          </a:xfrm>
          <a:prstGeom prst="rect">
            <a:avLst/>
          </a:prstGeom>
          <a:noFill/>
        </p:spPr>
        <p:txBody>
          <a:bodyPr>
            <a:spAutoFit/>
          </a:bodyPr>
          <a:lstStyle/>
          <a:p>
            <a:pPr algn="ctr" eaLnBrk="1" fontAlgn="auto" hangingPunct="1">
              <a:spcBef>
                <a:spcPts val="0"/>
              </a:spcBef>
              <a:spcAft>
                <a:spcPts val="0"/>
              </a:spcAft>
              <a:defRPr/>
            </a:pPr>
            <a:r>
              <a:rPr lang="id-ID" sz="675" spc="450" dirty="0">
                <a:solidFill>
                  <a:schemeClr val="bg1">
                    <a:lumMod val="75000"/>
                  </a:schemeClr>
                </a:solidFill>
                <a:latin typeface="Aller" panose="02000503030000020004" pitchFamily="2" charset="0"/>
                <a:ea typeface="+mn-ea"/>
                <a:cs typeface="Lato" panose="020F0502020204030203" pitchFamily="34" charset="0"/>
              </a:rPr>
              <a:t>www.website.com</a:t>
            </a:r>
          </a:p>
        </p:txBody>
      </p:sp>
      <p:sp>
        <p:nvSpPr>
          <p:cNvPr id="7" name="TextBox 8">
            <a:extLst>
              <a:ext uri="{FF2B5EF4-FFF2-40B4-BE49-F238E27FC236}">
                <a16:creationId xmlns:a16="http://schemas.microsoft.com/office/drawing/2014/main" xmlns="" id="{3B1BCA16-8B51-4D95-A3C0-C4E738E82624}"/>
              </a:ext>
            </a:extLst>
          </p:cNvPr>
          <p:cNvSpPr txBox="1"/>
          <p:nvPr userDrawn="1"/>
        </p:nvSpPr>
        <p:spPr>
          <a:xfrm>
            <a:off x="7208838" y="6451600"/>
            <a:ext cx="1477962" cy="334963"/>
          </a:xfrm>
          <a:prstGeom prst="rect">
            <a:avLst/>
          </a:prstGeom>
          <a:noFill/>
        </p:spPr>
        <p:txBody>
          <a:bodyPr>
            <a:spAutoFit/>
          </a:bodyPr>
          <a:lstStyle/>
          <a:p>
            <a:pPr algn="r" eaLnBrk="1" fontAlgn="auto" hangingPunct="1">
              <a:spcBef>
                <a:spcPts val="0"/>
              </a:spcBef>
              <a:spcAft>
                <a:spcPts val="0"/>
              </a:spcAft>
              <a:defRPr/>
            </a:pPr>
            <a:r>
              <a:rPr lang="id-ID" sz="788" b="1" dirty="0">
                <a:solidFill>
                  <a:schemeClr val="bg1"/>
                </a:solidFill>
                <a:latin typeface="Aller" panose="02000503030000020004" pitchFamily="2" charset="0"/>
                <a:ea typeface="+mn-ea"/>
              </a:rPr>
              <a:t>Company Address </a:t>
            </a:r>
            <a:r>
              <a:rPr lang="id-ID" sz="788" dirty="0">
                <a:solidFill>
                  <a:schemeClr val="bg1"/>
                </a:solidFill>
                <a:latin typeface="Aller" panose="02000503030000020004" pitchFamily="2" charset="0"/>
                <a:ea typeface="+mn-ea"/>
              </a:rPr>
              <a:t>Goes Here</a:t>
            </a:r>
          </a:p>
        </p:txBody>
      </p:sp>
      <p:grpSp>
        <p:nvGrpSpPr>
          <p:cNvPr id="8" name="Group 9">
            <a:extLst>
              <a:ext uri="{FF2B5EF4-FFF2-40B4-BE49-F238E27FC236}">
                <a16:creationId xmlns:a16="http://schemas.microsoft.com/office/drawing/2014/main" xmlns="" id="{9CCB1E31-AAB0-4AE7-8F43-FD27A2B4630B}"/>
              </a:ext>
            </a:extLst>
          </p:cNvPr>
          <p:cNvGrpSpPr>
            <a:grpSpLocks/>
          </p:cNvGrpSpPr>
          <p:nvPr userDrawn="1"/>
        </p:nvGrpSpPr>
        <p:grpSpPr bwMode="auto">
          <a:xfrm>
            <a:off x="0" y="-33338"/>
            <a:ext cx="1343025" cy="1274763"/>
            <a:chOff x="0" y="-32726"/>
            <a:chExt cx="1790700" cy="1273509"/>
          </a:xfrm>
        </p:grpSpPr>
        <p:sp>
          <p:nvSpPr>
            <p:cNvPr id="9" name="Parallelogram 10">
              <a:extLst>
                <a:ext uri="{FF2B5EF4-FFF2-40B4-BE49-F238E27FC236}">
                  <a16:creationId xmlns:a16="http://schemas.microsoft.com/office/drawing/2014/main" xmlns="" id="{0D15C893-AD65-4259-AAEC-C1E35D832353}"/>
                </a:ext>
              </a:extLst>
            </p:cNvPr>
            <p:cNvSpPr/>
            <p:nvPr userDrawn="1"/>
          </p:nvSpPr>
          <p:spPr>
            <a:xfrm>
              <a:off x="486833" y="-32726"/>
              <a:ext cx="1303867" cy="877024"/>
            </a:xfrm>
            <a:prstGeom prst="parallelogram">
              <a:avLst>
                <a:gd name="adj" fmla="val 99112"/>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sp>
          <p:nvSpPr>
            <p:cNvPr id="10" name="Freeform: Shape 11">
              <a:extLst>
                <a:ext uri="{FF2B5EF4-FFF2-40B4-BE49-F238E27FC236}">
                  <a16:creationId xmlns:a16="http://schemas.microsoft.com/office/drawing/2014/main" xmlns="" id="{3BB70A10-8773-460E-A405-55F35AC79963}"/>
                </a:ext>
              </a:extLst>
            </p:cNvPr>
            <p:cNvSpPr/>
            <p:nvPr userDrawn="1"/>
          </p:nvSpPr>
          <p:spPr>
            <a:xfrm>
              <a:off x="0" y="404994"/>
              <a:ext cx="827617" cy="835789"/>
            </a:xfrm>
            <a:custGeom>
              <a:avLst/>
              <a:gdLst>
                <a:gd name="connsiteX0" fmla="*/ 392742 w 827882"/>
                <a:gd name="connsiteY0" fmla="*/ 0 h 835300"/>
                <a:gd name="connsiteX1" fmla="*/ 827882 w 827882"/>
                <a:gd name="connsiteY1" fmla="*/ 0 h 835300"/>
                <a:gd name="connsiteX2" fmla="*/ 0 w 827882"/>
                <a:gd name="connsiteY2" fmla="*/ 835300 h 835300"/>
                <a:gd name="connsiteX3" fmla="*/ 0 w 827882"/>
                <a:gd name="connsiteY3" fmla="*/ 396261 h 835300"/>
              </a:gdLst>
              <a:ahLst/>
              <a:cxnLst>
                <a:cxn ang="0">
                  <a:pos x="connsiteX0" y="connsiteY0"/>
                </a:cxn>
                <a:cxn ang="0">
                  <a:pos x="connsiteX1" y="connsiteY1"/>
                </a:cxn>
                <a:cxn ang="0">
                  <a:pos x="connsiteX2" y="connsiteY2"/>
                </a:cxn>
                <a:cxn ang="0">
                  <a:pos x="connsiteX3" y="connsiteY3"/>
                </a:cxn>
              </a:cxnLst>
              <a:rect l="l" t="t" r="r" b="b"/>
              <a:pathLst>
                <a:path w="827882" h="835300">
                  <a:moveTo>
                    <a:pt x="392742" y="0"/>
                  </a:moveTo>
                  <a:lnTo>
                    <a:pt x="827882" y="0"/>
                  </a:lnTo>
                  <a:lnTo>
                    <a:pt x="0" y="835300"/>
                  </a:lnTo>
                  <a:lnTo>
                    <a:pt x="0" y="396261"/>
                  </a:lnTo>
                  <a:close/>
                </a:path>
              </a:pathLst>
            </a:cu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grpSp>
      <p:sp>
        <p:nvSpPr>
          <p:cNvPr id="11" name="TextBox 12">
            <a:extLst>
              <a:ext uri="{FF2B5EF4-FFF2-40B4-BE49-F238E27FC236}">
                <a16:creationId xmlns:a16="http://schemas.microsoft.com/office/drawing/2014/main" xmlns="" id="{6EECD1A4-2555-49ED-9274-15ECB7AB5763}"/>
              </a:ext>
            </a:extLst>
          </p:cNvPr>
          <p:cNvSpPr txBox="1"/>
          <p:nvPr userDrawn="1"/>
        </p:nvSpPr>
        <p:spPr>
          <a:xfrm>
            <a:off x="5116288" y="-636120"/>
            <a:ext cx="4080782" cy="2389116"/>
          </a:xfrm>
          <a:prstGeom prst="rect">
            <a:avLst/>
          </a:prstGeom>
          <a:noFill/>
        </p:spPr>
        <p:txBody>
          <a:bodyPr>
            <a:spAutoFit/>
          </a:bodyPr>
          <a:lstStyle/>
          <a:p>
            <a:pPr algn="r" eaLnBrk="1" fontAlgn="auto" hangingPunct="1">
              <a:spcBef>
                <a:spcPts val="0"/>
              </a:spcBef>
              <a:spcAft>
                <a:spcPts val="0"/>
              </a:spcAft>
              <a:defRPr/>
            </a:pPr>
            <a:fld id="{A3DB388C-656C-481B-A7A5-DAE502F376B6}" type="slidenum">
              <a:rPr lang="id-ID" sz="14925" b="1" spc="-225">
                <a:solidFill>
                  <a:srgbClr val="F7F7F7">
                    <a:alpha val="13000"/>
                  </a:srgbClr>
                </a:solidFill>
                <a:latin typeface="Aller Bold" panose="02000803040000020004" pitchFamily="2" charset="0"/>
                <a:ea typeface="Roboto Condensed Light" panose="02000000000000000000" pitchFamily="2" charset="0"/>
                <a:cs typeface="Lato Heavy" panose="020F0902020204030203" pitchFamily="34" charset="0"/>
              </a:rPr>
              <a:pPr algn="r" eaLnBrk="1" fontAlgn="auto" hangingPunct="1">
                <a:spcBef>
                  <a:spcPts val="0"/>
                </a:spcBef>
                <a:spcAft>
                  <a:spcPts val="0"/>
                </a:spcAft>
                <a:defRPr/>
              </a:pPr>
              <a:t>‹#›</a:t>
            </a:fld>
            <a:endParaRPr lang="id-ID" sz="14925" b="1" spc="-225" dirty="0">
              <a:solidFill>
                <a:srgbClr val="F7F7F7">
                  <a:alpha val="13000"/>
                </a:srgbClr>
              </a:solidFill>
              <a:latin typeface="Aller Bold" panose="02000803040000020004" pitchFamily="2" charset="0"/>
              <a:ea typeface="Roboto Condensed Light" panose="02000000000000000000" pitchFamily="2" charset="0"/>
              <a:cs typeface="Lato Heavy" panose="020F0902020204030203" pitchFamily="34" charset="0"/>
            </a:endParaRPr>
          </a:p>
        </p:txBody>
      </p:sp>
    </p:spTree>
    <p:extLst>
      <p:ext uri="{BB962C8B-B14F-4D97-AF65-F5344CB8AC3E}">
        <p14:creationId xmlns:p14="http://schemas.microsoft.com/office/powerpoint/2010/main" val="17309590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79_Custom Layou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cxnSp>
        <p:nvCxnSpPr>
          <p:cNvPr id="2" name="Straight Connector 3">
            <a:extLst>
              <a:ext uri="{FF2B5EF4-FFF2-40B4-BE49-F238E27FC236}">
                <a16:creationId xmlns:a16="http://schemas.microsoft.com/office/drawing/2014/main" xmlns="" id="{C712781B-33A6-45F4-8D5F-F91DB31EA1D8}"/>
              </a:ext>
            </a:extLst>
          </p:cNvPr>
          <p:cNvCxnSpPr/>
          <p:nvPr userDrawn="1"/>
        </p:nvCxnSpPr>
        <p:spPr>
          <a:xfrm>
            <a:off x="490538" y="6357938"/>
            <a:ext cx="8196262" cy="0"/>
          </a:xfrm>
          <a:prstGeom prst="line">
            <a:avLst/>
          </a:prstGeom>
          <a:ln w="9525">
            <a:solidFill>
              <a:schemeClr val="bg1">
                <a:lumMod val="85000"/>
                <a:alpha val="28000"/>
              </a:schemeClr>
            </a:solidFill>
          </a:ln>
        </p:spPr>
        <p:style>
          <a:lnRef idx="1">
            <a:schemeClr val="accent1"/>
          </a:lnRef>
          <a:fillRef idx="0">
            <a:schemeClr val="accent1"/>
          </a:fillRef>
          <a:effectRef idx="0">
            <a:schemeClr val="accent1"/>
          </a:effectRef>
          <a:fontRef idx="minor">
            <a:schemeClr val="tx1"/>
          </a:fontRef>
        </p:style>
      </p:cxnSp>
      <p:grpSp>
        <p:nvGrpSpPr>
          <p:cNvPr id="3" name="Group 4">
            <a:extLst>
              <a:ext uri="{FF2B5EF4-FFF2-40B4-BE49-F238E27FC236}">
                <a16:creationId xmlns:a16="http://schemas.microsoft.com/office/drawing/2014/main" xmlns="" id="{3936DBA2-A813-402A-B99F-C2964722987F}"/>
              </a:ext>
            </a:extLst>
          </p:cNvPr>
          <p:cNvGrpSpPr>
            <a:grpSpLocks/>
          </p:cNvGrpSpPr>
          <p:nvPr userDrawn="1"/>
        </p:nvGrpSpPr>
        <p:grpSpPr bwMode="auto">
          <a:xfrm>
            <a:off x="295275" y="6346825"/>
            <a:ext cx="1898650" cy="369888"/>
            <a:chOff x="2095500" y="3240314"/>
            <a:chExt cx="2530475" cy="369332"/>
          </a:xfrm>
        </p:grpSpPr>
        <p:sp>
          <p:nvSpPr>
            <p:cNvPr id="4" name="TextBox 5">
              <a:extLst>
                <a:ext uri="{FF2B5EF4-FFF2-40B4-BE49-F238E27FC236}">
                  <a16:creationId xmlns:a16="http://schemas.microsoft.com/office/drawing/2014/main" xmlns="" id="{4E7D0ACB-26A4-4D58-A125-3FD653968054}"/>
                </a:ext>
              </a:extLst>
            </p:cNvPr>
            <p:cNvSpPr txBox="1"/>
            <p:nvPr userDrawn="1"/>
          </p:nvSpPr>
          <p:spPr>
            <a:xfrm>
              <a:off x="2095500" y="3240314"/>
              <a:ext cx="1104438" cy="369332"/>
            </a:xfrm>
            <a:prstGeom prst="rect">
              <a:avLst/>
            </a:prstGeom>
            <a:noFill/>
          </p:spPr>
          <p:txBody>
            <a:bodyPr>
              <a:spAutoFit/>
            </a:bodyPr>
            <a:lstStyle/>
            <a:p>
              <a:pPr algn="ctr" eaLnBrk="1" fontAlgn="auto" hangingPunct="1">
                <a:spcBef>
                  <a:spcPts val="0"/>
                </a:spcBef>
                <a:spcAft>
                  <a:spcPts val="0"/>
                </a:spcAft>
                <a:defRPr/>
              </a:pPr>
              <a:r>
                <a:rPr lang="id-ID" spc="-225" dirty="0">
                  <a:solidFill>
                    <a:schemeClr val="bg1"/>
                  </a:solidFill>
                  <a:latin typeface="Aller Bold" panose="02000803040000020004" pitchFamily="2" charset="0"/>
                  <a:ea typeface="+mn-ea"/>
                </a:rPr>
                <a:t>2017</a:t>
              </a:r>
            </a:p>
          </p:txBody>
        </p:sp>
        <p:sp>
          <p:nvSpPr>
            <p:cNvPr id="5" name="TextBox 6">
              <a:extLst>
                <a:ext uri="{FF2B5EF4-FFF2-40B4-BE49-F238E27FC236}">
                  <a16:creationId xmlns:a16="http://schemas.microsoft.com/office/drawing/2014/main" xmlns="" id="{DFE6505B-A04F-4481-AEFA-571E6C84ED6A}"/>
                </a:ext>
              </a:extLst>
            </p:cNvPr>
            <p:cNvSpPr txBox="1"/>
            <p:nvPr userDrawn="1"/>
          </p:nvSpPr>
          <p:spPr>
            <a:xfrm>
              <a:off x="2956624" y="3344932"/>
              <a:ext cx="1669351" cy="212405"/>
            </a:xfrm>
            <a:prstGeom prst="rect">
              <a:avLst/>
            </a:prstGeom>
            <a:noFill/>
          </p:spPr>
          <p:txBody>
            <a:bodyPr>
              <a:spAutoFit/>
            </a:bodyPr>
            <a:lstStyle/>
            <a:p>
              <a:pPr eaLnBrk="1" fontAlgn="auto" hangingPunct="1">
                <a:spcBef>
                  <a:spcPts val="0"/>
                </a:spcBef>
                <a:spcAft>
                  <a:spcPts val="0"/>
                </a:spcAft>
                <a:defRPr/>
              </a:pPr>
              <a:r>
                <a:rPr lang="id-ID" sz="788" dirty="0">
                  <a:solidFill>
                    <a:schemeClr val="bg1"/>
                  </a:solidFill>
                  <a:latin typeface="Aller" panose="02000503030000020004" pitchFamily="2" charset="0"/>
                  <a:ea typeface="+mn-ea"/>
                </a:rPr>
                <a:t>Presentation </a:t>
              </a:r>
              <a:r>
                <a:rPr lang="id-ID" sz="788" b="1" dirty="0">
                  <a:solidFill>
                    <a:schemeClr val="bg1"/>
                  </a:solidFill>
                  <a:latin typeface="Aller" panose="02000503030000020004" pitchFamily="2" charset="0"/>
                  <a:ea typeface="+mn-ea"/>
                </a:rPr>
                <a:t>Template</a:t>
              </a:r>
            </a:p>
          </p:txBody>
        </p:sp>
      </p:grpSp>
      <p:sp>
        <p:nvSpPr>
          <p:cNvPr id="6" name="TextBox 7">
            <a:extLst>
              <a:ext uri="{FF2B5EF4-FFF2-40B4-BE49-F238E27FC236}">
                <a16:creationId xmlns:a16="http://schemas.microsoft.com/office/drawing/2014/main" xmlns="" id="{ADEB5BE7-CC13-4D12-BB6B-B706186C70E9}"/>
              </a:ext>
            </a:extLst>
          </p:cNvPr>
          <p:cNvSpPr txBox="1"/>
          <p:nvPr userDrawn="1"/>
        </p:nvSpPr>
        <p:spPr>
          <a:xfrm rot="16200000">
            <a:off x="-837406" y="3302794"/>
            <a:ext cx="2481262" cy="196850"/>
          </a:xfrm>
          <a:prstGeom prst="rect">
            <a:avLst/>
          </a:prstGeom>
          <a:noFill/>
        </p:spPr>
        <p:txBody>
          <a:bodyPr>
            <a:spAutoFit/>
          </a:bodyPr>
          <a:lstStyle/>
          <a:p>
            <a:pPr algn="ctr" eaLnBrk="1" fontAlgn="auto" hangingPunct="1">
              <a:spcBef>
                <a:spcPts val="0"/>
              </a:spcBef>
              <a:spcAft>
                <a:spcPts val="0"/>
              </a:spcAft>
              <a:defRPr/>
            </a:pPr>
            <a:r>
              <a:rPr lang="id-ID" sz="675" spc="450" dirty="0">
                <a:solidFill>
                  <a:schemeClr val="bg1">
                    <a:lumMod val="75000"/>
                  </a:schemeClr>
                </a:solidFill>
                <a:latin typeface="Aller" panose="02000503030000020004" pitchFamily="2" charset="0"/>
                <a:ea typeface="+mn-ea"/>
                <a:cs typeface="Lato" panose="020F0502020204030203" pitchFamily="34" charset="0"/>
              </a:rPr>
              <a:t>www.website.com</a:t>
            </a:r>
          </a:p>
        </p:txBody>
      </p:sp>
      <p:sp>
        <p:nvSpPr>
          <p:cNvPr id="7" name="TextBox 8">
            <a:extLst>
              <a:ext uri="{FF2B5EF4-FFF2-40B4-BE49-F238E27FC236}">
                <a16:creationId xmlns:a16="http://schemas.microsoft.com/office/drawing/2014/main" xmlns="" id="{3322FA1E-D466-489D-838B-262174A02BC5}"/>
              </a:ext>
            </a:extLst>
          </p:cNvPr>
          <p:cNvSpPr txBox="1"/>
          <p:nvPr userDrawn="1"/>
        </p:nvSpPr>
        <p:spPr>
          <a:xfrm>
            <a:off x="7208838" y="6451600"/>
            <a:ext cx="1477962" cy="334963"/>
          </a:xfrm>
          <a:prstGeom prst="rect">
            <a:avLst/>
          </a:prstGeom>
          <a:noFill/>
        </p:spPr>
        <p:txBody>
          <a:bodyPr>
            <a:spAutoFit/>
          </a:bodyPr>
          <a:lstStyle/>
          <a:p>
            <a:pPr algn="r" eaLnBrk="1" fontAlgn="auto" hangingPunct="1">
              <a:spcBef>
                <a:spcPts val="0"/>
              </a:spcBef>
              <a:spcAft>
                <a:spcPts val="0"/>
              </a:spcAft>
              <a:defRPr/>
            </a:pPr>
            <a:r>
              <a:rPr lang="id-ID" sz="788" b="1" dirty="0">
                <a:solidFill>
                  <a:schemeClr val="bg1"/>
                </a:solidFill>
                <a:latin typeface="Aller" panose="02000503030000020004" pitchFamily="2" charset="0"/>
                <a:ea typeface="+mn-ea"/>
              </a:rPr>
              <a:t>Company Address </a:t>
            </a:r>
            <a:r>
              <a:rPr lang="id-ID" sz="788" dirty="0">
                <a:solidFill>
                  <a:schemeClr val="bg1"/>
                </a:solidFill>
                <a:latin typeface="Aller" panose="02000503030000020004" pitchFamily="2" charset="0"/>
                <a:ea typeface="+mn-ea"/>
              </a:rPr>
              <a:t>Goes Here</a:t>
            </a:r>
          </a:p>
        </p:txBody>
      </p:sp>
      <p:grpSp>
        <p:nvGrpSpPr>
          <p:cNvPr id="8" name="Group 9">
            <a:extLst>
              <a:ext uri="{FF2B5EF4-FFF2-40B4-BE49-F238E27FC236}">
                <a16:creationId xmlns:a16="http://schemas.microsoft.com/office/drawing/2014/main" xmlns="" id="{E18EDC19-03BB-4DAA-AB71-0F2C47852344}"/>
              </a:ext>
            </a:extLst>
          </p:cNvPr>
          <p:cNvGrpSpPr>
            <a:grpSpLocks/>
          </p:cNvGrpSpPr>
          <p:nvPr userDrawn="1"/>
        </p:nvGrpSpPr>
        <p:grpSpPr bwMode="auto">
          <a:xfrm>
            <a:off x="0" y="-33338"/>
            <a:ext cx="1343025" cy="1274763"/>
            <a:chOff x="0" y="-32726"/>
            <a:chExt cx="1790700" cy="1273509"/>
          </a:xfrm>
        </p:grpSpPr>
        <p:sp>
          <p:nvSpPr>
            <p:cNvPr id="9" name="Parallelogram 10">
              <a:extLst>
                <a:ext uri="{FF2B5EF4-FFF2-40B4-BE49-F238E27FC236}">
                  <a16:creationId xmlns:a16="http://schemas.microsoft.com/office/drawing/2014/main" xmlns="" id="{0AB519A1-9483-4FB5-9903-C7B27DA0DB65}"/>
                </a:ext>
              </a:extLst>
            </p:cNvPr>
            <p:cNvSpPr/>
            <p:nvPr userDrawn="1"/>
          </p:nvSpPr>
          <p:spPr>
            <a:xfrm>
              <a:off x="486833" y="-32726"/>
              <a:ext cx="1303867" cy="877024"/>
            </a:xfrm>
            <a:prstGeom prst="parallelogram">
              <a:avLst>
                <a:gd name="adj" fmla="val 99112"/>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sp>
          <p:nvSpPr>
            <p:cNvPr id="10" name="Freeform: Shape 11">
              <a:extLst>
                <a:ext uri="{FF2B5EF4-FFF2-40B4-BE49-F238E27FC236}">
                  <a16:creationId xmlns:a16="http://schemas.microsoft.com/office/drawing/2014/main" xmlns="" id="{E0D74422-A209-4222-B285-8DD43307378A}"/>
                </a:ext>
              </a:extLst>
            </p:cNvPr>
            <p:cNvSpPr/>
            <p:nvPr userDrawn="1"/>
          </p:nvSpPr>
          <p:spPr>
            <a:xfrm>
              <a:off x="0" y="404994"/>
              <a:ext cx="827617" cy="835789"/>
            </a:xfrm>
            <a:custGeom>
              <a:avLst/>
              <a:gdLst>
                <a:gd name="connsiteX0" fmla="*/ 392742 w 827882"/>
                <a:gd name="connsiteY0" fmla="*/ 0 h 835300"/>
                <a:gd name="connsiteX1" fmla="*/ 827882 w 827882"/>
                <a:gd name="connsiteY1" fmla="*/ 0 h 835300"/>
                <a:gd name="connsiteX2" fmla="*/ 0 w 827882"/>
                <a:gd name="connsiteY2" fmla="*/ 835300 h 835300"/>
                <a:gd name="connsiteX3" fmla="*/ 0 w 827882"/>
                <a:gd name="connsiteY3" fmla="*/ 396261 h 835300"/>
              </a:gdLst>
              <a:ahLst/>
              <a:cxnLst>
                <a:cxn ang="0">
                  <a:pos x="connsiteX0" y="connsiteY0"/>
                </a:cxn>
                <a:cxn ang="0">
                  <a:pos x="connsiteX1" y="connsiteY1"/>
                </a:cxn>
                <a:cxn ang="0">
                  <a:pos x="connsiteX2" y="connsiteY2"/>
                </a:cxn>
                <a:cxn ang="0">
                  <a:pos x="connsiteX3" y="connsiteY3"/>
                </a:cxn>
              </a:cxnLst>
              <a:rect l="l" t="t" r="r" b="b"/>
              <a:pathLst>
                <a:path w="827882" h="835300">
                  <a:moveTo>
                    <a:pt x="392742" y="0"/>
                  </a:moveTo>
                  <a:lnTo>
                    <a:pt x="827882" y="0"/>
                  </a:lnTo>
                  <a:lnTo>
                    <a:pt x="0" y="835300"/>
                  </a:lnTo>
                  <a:lnTo>
                    <a:pt x="0" y="396261"/>
                  </a:lnTo>
                  <a:close/>
                </a:path>
              </a:pathLst>
            </a:cu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grpSp>
      <p:sp>
        <p:nvSpPr>
          <p:cNvPr id="11" name="TextBox 12">
            <a:extLst>
              <a:ext uri="{FF2B5EF4-FFF2-40B4-BE49-F238E27FC236}">
                <a16:creationId xmlns:a16="http://schemas.microsoft.com/office/drawing/2014/main" xmlns="" id="{513BE48D-2E41-4C74-B74D-AC238A8F5FB5}"/>
              </a:ext>
            </a:extLst>
          </p:cNvPr>
          <p:cNvSpPr txBox="1"/>
          <p:nvPr userDrawn="1"/>
        </p:nvSpPr>
        <p:spPr>
          <a:xfrm>
            <a:off x="5116288" y="-636120"/>
            <a:ext cx="4080782" cy="2389116"/>
          </a:xfrm>
          <a:prstGeom prst="rect">
            <a:avLst/>
          </a:prstGeom>
          <a:noFill/>
        </p:spPr>
        <p:txBody>
          <a:bodyPr>
            <a:spAutoFit/>
          </a:bodyPr>
          <a:lstStyle/>
          <a:p>
            <a:pPr algn="r" eaLnBrk="1" fontAlgn="auto" hangingPunct="1">
              <a:spcBef>
                <a:spcPts val="0"/>
              </a:spcBef>
              <a:spcAft>
                <a:spcPts val="0"/>
              </a:spcAft>
              <a:defRPr/>
            </a:pPr>
            <a:fld id="{FE7AB62A-1D04-42F1-9225-DE12886D1CCA}" type="slidenum">
              <a:rPr lang="id-ID" sz="14925" b="1" spc="-225">
                <a:solidFill>
                  <a:srgbClr val="F7F7F7">
                    <a:alpha val="13000"/>
                  </a:srgbClr>
                </a:solidFill>
                <a:latin typeface="Aller Bold" panose="02000803040000020004" pitchFamily="2" charset="0"/>
                <a:ea typeface="Roboto Condensed Light" panose="02000000000000000000" pitchFamily="2" charset="0"/>
                <a:cs typeface="Lato Heavy" panose="020F0902020204030203" pitchFamily="34" charset="0"/>
              </a:rPr>
              <a:pPr algn="r" eaLnBrk="1" fontAlgn="auto" hangingPunct="1">
                <a:spcBef>
                  <a:spcPts val="0"/>
                </a:spcBef>
                <a:spcAft>
                  <a:spcPts val="0"/>
                </a:spcAft>
                <a:defRPr/>
              </a:pPr>
              <a:t>‹#›</a:t>
            </a:fld>
            <a:endParaRPr lang="id-ID" sz="14925" b="1" spc="-225" dirty="0">
              <a:solidFill>
                <a:srgbClr val="F7F7F7">
                  <a:alpha val="13000"/>
                </a:srgbClr>
              </a:solidFill>
              <a:latin typeface="Aller Bold" panose="02000803040000020004" pitchFamily="2" charset="0"/>
              <a:ea typeface="Roboto Condensed Light" panose="02000000000000000000" pitchFamily="2" charset="0"/>
              <a:cs typeface="Lato Heavy" panose="020F0902020204030203" pitchFamily="34" charset="0"/>
            </a:endParaRPr>
          </a:p>
        </p:txBody>
      </p:sp>
    </p:spTree>
    <p:extLst>
      <p:ext uri="{BB962C8B-B14F-4D97-AF65-F5344CB8AC3E}">
        <p14:creationId xmlns:p14="http://schemas.microsoft.com/office/powerpoint/2010/main" val="27290910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1.jpe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ags" Target="../tags/tag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ags" Target="../tags/tag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54.xml"/><Relationship Id="rId21" Type="http://schemas.openxmlformats.org/officeDocument/2006/relationships/slideLayout" Target="../slideLayouts/slideLayout49.xml"/><Relationship Id="rId42" Type="http://schemas.openxmlformats.org/officeDocument/2006/relationships/slideLayout" Target="../slideLayouts/slideLayout70.xml"/><Relationship Id="rId47" Type="http://schemas.openxmlformats.org/officeDocument/2006/relationships/slideLayout" Target="../slideLayouts/slideLayout75.xml"/><Relationship Id="rId63" Type="http://schemas.openxmlformats.org/officeDocument/2006/relationships/slideLayout" Target="../slideLayouts/slideLayout91.xml"/><Relationship Id="rId68" Type="http://schemas.openxmlformats.org/officeDocument/2006/relationships/slideLayout" Target="../slideLayouts/slideLayout96.xml"/><Relationship Id="rId84" Type="http://schemas.openxmlformats.org/officeDocument/2006/relationships/slideLayout" Target="../slideLayouts/slideLayout112.xml"/><Relationship Id="rId89" Type="http://schemas.openxmlformats.org/officeDocument/2006/relationships/image" Target="../media/image17.png"/><Relationship Id="rId16" Type="http://schemas.openxmlformats.org/officeDocument/2006/relationships/slideLayout" Target="../slideLayouts/slideLayout44.xml"/><Relationship Id="rId11" Type="http://schemas.openxmlformats.org/officeDocument/2006/relationships/slideLayout" Target="../slideLayouts/slideLayout39.xml"/><Relationship Id="rId32" Type="http://schemas.openxmlformats.org/officeDocument/2006/relationships/slideLayout" Target="../slideLayouts/slideLayout60.xml"/><Relationship Id="rId37" Type="http://schemas.openxmlformats.org/officeDocument/2006/relationships/slideLayout" Target="../slideLayouts/slideLayout65.xml"/><Relationship Id="rId53" Type="http://schemas.openxmlformats.org/officeDocument/2006/relationships/slideLayout" Target="../slideLayouts/slideLayout81.xml"/><Relationship Id="rId58" Type="http://schemas.openxmlformats.org/officeDocument/2006/relationships/slideLayout" Target="../slideLayouts/slideLayout86.xml"/><Relationship Id="rId74" Type="http://schemas.openxmlformats.org/officeDocument/2006/relationships/slideLayout" Target="../slideLayouts/slideLayout102.xml"/><Relationship Id="rId79" Type="http://schemas.openxmlformats.org/officeDocument/2006/relationships/slideLayout" Target="../slideLayouts/slideLayout107.xml"/><Relationship Id="rId5" Type="http://schemas.openxmlformats.org/officeDocument/2006/relationships/slideLayout" Target="../slideLayouts/slideLayout33.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slideLayout" Target="../slideLayouts/slideLayout63.xml"/><Relationship Id="rId43" Type="http://schemas.openxmlformats.org/officeDocument/2006/relationships/slideLayout" Target="../slideLayouts/slideLayout71.xml"/><Relationship Id="rId48" Type="http://schemas.openxmlformats.org/officeDocument/2006/relationships/slideLayout" Target="../slideLayouts/slideLayout76.xml"/><Relationship Id="rId56" Type="http://schemas.openxmlformats.org/officeDocument/2006/relationships/slideLayout" Target="../slideLayouts/slideLayout84.xml"/><Relationship Id="rId64" Type="http://schemas.openxmlformats.org/officeDocument/2006/relationships/slideLayout" Target="../slideLayouts/slideLayout92.xml"/><Relationship Id="rId69" Type="http://schemas.openxmlformats.org/officeDocument/2006/relationships/slideLayout" Target="../slideLayouts/slideLayout97.xml"/><Relationship Id="rId77" Type="http://schemas.openxmlformats.org/officeDocument/2006/relationships/slideLayout" Target="../slideLayouts/slideLayout105.xml"/><Relationship Id="rId8" Type="http://schemas.openxmlformats.org/officeDocument/2006/relationships/slideLayout" Target="../slideLayouts/slideLayout36.xml"/><Relationship Id="rId51" Type="http://schemas.openxmlformats.org/officeDocument/2006/relationships/slideLayout" Target="../slideLayouts/slideLayout79.xml"/><Relationship Id="rId72" Type="http://schemas.openxmlformats.org/officeDocument/2006/relationships/slideLayout" Target="../slideLayouts/slideLayout100.xml"/><Relationship Id="rId80" Type="http://schemas.openxmlformats.org/officeDocument/2006/relationships/slideLayout" Target="../slideLayouts/slideLayout108.xml"/><Relationship Id="rId85" Type="http://schemas.openxmlformats.org/officeDocument/2006/relationships/slideLayout" Target="../slideLayouts/slideLayout113.xml"/><Relationship Id="rId3" Type="http://schemas.openxmlformats.org/officeDocument/2006/relationships/slideLayout" Target="../slideLayouts/slideLayout31.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38" Type="http://schemas.openxmlformats.org/officeDocument/2006/relationships/slideLayout" Target="../slideLayouts/slideLayout66.xml"/><Relationship Id="rId46" Type="http://schemas.openxmlformats.org/officeDocument/2006/relationships/slideLayout" Target="../slideLayouts/slideLayout74.xml"/><Relationship Id="rId59" Type="http://schemas.openxmlformats.org/officeDocument/2006/relationships/slideLayout" Target="../slideLayouts/slideLayout87.xml"/><Relationship Id="rId67" Type="http://schemas.openxmlformats.org/officeDocument/2006/relationships/slideLayout" Target="../slideLayouts/slideLayout95.xml"/><Relationship Id="rId20" Type="http://schemas.openxmlformats.org/officeDocument/2006/relationships/slideLayout" Target="../slideLayouts/slideLayout48.xml"/><Relationship Id="rId41" Type="http://schemas.openxmlformats.org/officeDocument/2006/relationships/slideLayout" Target="../slideLayouts/slideLayout69.xml"/><Relationship Id="rId54" Type="http://schemas.openxmlformats.org/officeDocument/2006/relationships/slideLayout" Target="../slideLayouts/slideLayout82.xml"/><Relationship Id="rId62" Type="http://schemas.openxmlformats.org/officeDocument/2006/relationships/slideLayout" Target="../slideLayouts/slideLayout90.xml"/><Relationship Id="rId70" Type="http://schemas.openxmlformats.org/officeDocument/2006/relationships/slideLayout" Target="../slideLayouts/slideLayout98.xml"/><Relationship Id="rId75" Type="http://schemas.openxmlformats.org/officeDocument/2006/relationships/slideLayout" Target="../slideLayouts/slideLayout103.xml"/><Relationship Id="rId83" Type="http://schemas.openxmlformats.org/officeDocument/2006/relationships/slideLayout" Target="../slideLayouts/slideLayout111.xml"/><Relationship Id="rId88"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36" Type="http://schemas.openxmlformats.org/officeDocument/2006/relationships/slideLayout" Target="../slideLayouts/slideLayout64.xml"/><Relationship Id="rId49" Type="http://schemas.openxmlformats.org/officeDocument/2006/relationships/slideLayout" Target="../slideLayouts/slideLayout77.xml"/><Relationship Id="rId57" Type="http://schemas.openxmlformats.org/officeDocument/2006/relationships/slideLayout" Target="../slideLayouts/slideLayout85.xml"/><Relationship Id="rId10" Type="http://schemas.openxmlformats.org/officeDocument/2006/relationships/slideLayout" Target="../slideLayouts/slideLayout38.xml"/><Relationship Id="rId31" Type="http://schemas.openxmlformats.org/officeDocument/2006/relationships/slideLayout" Target="../slideLayouts/slideLayout59.xml"/><Relationship Id="rId44" Type="http://schemas.openxmlformats.org/officeDocument/2006/relationships/slideLayout" Target="../slideLayouts/slideLayout72.xml"/><Relationship Id="rId52" Type="http://schemas.openxmlformats.org/officeDocument/2006/relationships/slideLayout" Target="../slideLayouts/slideLayout80.xml"/><Relationship Id="rId60" Type="http://schemas.openxmlformats.org/officeDocument/2006/relationships/slideLayout" Target="../slideLayouts/slideLayout88.xml"/><Relationship Id="rId65" Type="http://schemas.openxmlformats.org/officeDocument/2006/relationships/slideLayout" Target="../slideLayouts/slideLayout93.xml"/><Relationship Id="rId73" Type="http://schemas.openxmlformats.org/officeDocument/2006/relationships/slideLayout" Target="../slideLayouts/slideLayout101.xml"/><Relationship Id="rId78" Type="http://schemas.openxmlformats.org/officeDocument/2006/relationships/slideLayout" Target="../slideLayouts/slideLayout106.xml"/><Relationship Id="rId81" Type="http://schemas.openxmlformats.org/officeDocument/2006/relationships/slideLayout" Target="../slideLayouts/slideLayout109.xml"/><Relationship Id="rId86" Type="http://schemas.openxmlformats.org/officeDocument/2006/relationships/slideLayout" Target="../slideLayouts/slideLayout114.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9" Type="http://schemas.openxmlformats.org/officeDocument/2006/relationships/slideLayout" Target="../slideLayouts/slideLayout67.xml"/><Relationship Id="rId34" Type="http://schemas.openxmlformats.org/officeDocument/2006/relationships/slideLayout" Target="../slideLayouts/slideLayout62.xml"/><Relationship Id="rId50" Type="http://schemas.openxmlformats.org/officeDocument/2006/relationships/slideLayout" Target="../slideLayouts/slideLayout78.xml"/><Relationship Id="rId55" Type="http://schemas.openxmlformats.org/officeDocument/2006/relationships/slideLayout" Target="../slideLayouts/slideLayout83.xml"/><Relationship Id="rId76" Type="http://schemas.openxmlformats.org/officeDocument/2006/relationships/slideLayout" Target="../slideLayouts/slideLayout104.xml"/><Relationship Id="rId7" Type="http://schemas.openxmlformats.org/officeDocument/2006/relationships/slideLayout" Target="../slideLayouts/slideLayout35.xml"/><Relationship Id="rId71" Type="http://schemas.openxmlformats.org/officeDocument/2006/relationships/slideLayout" Target="../slideLayouts/slideLayout99.xml"/><Relationship Id="rId2" Type="http://schemas.openxmlformats.org/officeDocument/2006/relationships/slideLayout" Target="../slideLayouts/slideLayout30.xml"/><Relationship Id="rId29" Type="http://schemas.openxmlformats.org/officeDocument/2006/relationships/slideLayout" Target="../slideLayouts/slideLayout57.xml"/><Relationship Id="rId24" Type="http://schemas.openxmlformats.org/officeDocument/2006/relationships/slideLayout" Target="../slideLayouts/slideLayout52.xml"/><Relationship Id="rId40" Type="http://schemas.openxmlformats.org/officeDocument/2006/relationships/slideLayout" Target="../slideLayouts/slideLayout68.xml"/><Relationship Id="rId45" Type="http://schemas.openxmlformats.org/officeDocument/2006/relationships/slideLayout" Target="../slideLayouts/slideLayout73.xml"/><Relationship Id="rId66" Type="http://schemas.openxmlformats.org/officeDocument/2006/relationships/slideLayout" Target="../slideLayouts/slideLayout94.xml"/><Relationship Id="rId87" Type="http://schemas.openxmlformats.org/officeDocument/2006/relationships/slideLayout" Target="../slideLayouts/slideLayout115.xml"/><Relationship Id="rId61" Type="http://schemas.openxmlformats.org/officeDocument/2006/relationships/slideLayout" Target="../slideLayouts/slideLayout89.xml"/><Relationship Id="rId82" Type="http://schemas.openxmlformats.org/officeDocument/2006/relationships/slideLayout" Target="../slideLayouts/slideLayout110.xml"/><Relationship Id="rId1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933521"/>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178" algn="ctr" rtl="0" fontAlgn="base">
        <a:spcBef>
          <a:spcPct val="0"/>
        </a:spcBef>
        <a:spcAft>
          <a:spcPct val="0"/>
        </a:spcAft>
        <a:defRPr sz="4400">
          <a:solidFill>
            <a:schemeClr val="tx2"/>
          </a:solidFill>
          <a:latin typeface="Arial" pitchFamily="34" charset="0"/>
          <a:ea typeface="宋体" pitchFamily="2" charset="-122"/>
        </a:defRPr>
      </a:lvl6pPr>
      <a:lvl7pPr marL="914355" algn="ctr" rtl="0" fontAlgn="base">
        <a:spcBef>
          <a:spcPct val="0"/>
        </a:spcBef>
        <a:spcAft>
          <a:spcPct val="0"/>
        </a:spcAft>
        <a:defRPr sz="4400">
          <a:solidFill>
            <a:schemeClr val="tx2"/>
          </a:solidFill>
          <a:latin typeface="Arial" pitchFamily="34" charset="0"/>
          <a:ea typeface="宋体" pitchFamily="2" charset="-122"/>
        </a:defRPr>
      </a:lvl7pPr>
      <a:lvl8pPr marL="1371532" algn="ctr" rtl="0" fontAlgn="base">
        <a:spcBef>
          <a:spcPct val="0"/>
        </a:spcBef>
        <a:spcAft>
          <a:spcPct val="0"/>
        </a:spcAft>
        <a:defRPr sz="4400">
          <a:solidFill>
            <a:schemeClr val="tx2"/>
          </a:solidFill>
          <a:latin typeface="Arial" pitchFamily="34" charset="0"/>
          <a:ea typeface="宋体" pitchFamily="2" charset="-122"/>
        </a:defRPr>
      </a:lvl8pPr>
      <a:lvl9pPr marL="1828709" algn="ctr" rtl="0" fontAlgn="base">
        <a:spcBef>
          <a:spcPct val="0"/>
        </a:spcBef>
        <a:spcAft>
          <a:spcPct val="0"/>
        </a:spcAft>
        <a:defRPr sz="4400">
          <a:solidFill>
            <a:schemeClr val="tx2"/>
          </a:solidFill>
          <a:latin typeface="Arial" pitchFamily="34" charset="0"/>
          <a:ea typeface="宋体" pitchFamily="2" charset="-122"/>
        </a:defRPr>
      </a:lvl9pPr>
    </p:titleStyle>
    <p:bodyStyle>
      <a:lvl1pPr marL="342884" indent="-342884" algn="l" rtl="0" eaLnBrk="0" fontAlgn="base" hangingPunct="0">
        <a:spcBef>
          <a:spcPct val="20000"/>
        </a:spcBef>
        <a:spcAft>
          <a:spcPct val="0"/>
        </a:spcAft>
        <a:buChar char="•"/>
        <a:defRPr sz="3200">
          <a:solidFill>
            <a:schemeClr val="tx1"/>
          </a:solidFill>
          <a:latin typeface="+mn-lt"/>
          <a:ea typeface="+mn-ea"/>
          <a:cs typeface="+mn-cs"/>
        </a:defRPr>
      </a:lvl1pPr>
      <a:lvl2pPr marL="742913" indent="-285736" algn="l" rtl="0" eaLnBrk="0" fontAlgn="base" hangingPunct="0">
        <a:spcBef>
          <a:spcPct val="20000"/>
        </a:spcBef>
        <a:spcAft>
          <a:spcPct val="0"/>
        </a:spcAft>
        <a:buChar char="–"/>
        <a:defRPr sz="2800">
          <a:solidFill>
            <a:schemeClr val="tx1"/>
          </a:solidFill>
          <a:latin typeface="+mn-lt"/>
          <a:ea typeface="+mn-ea"/>
        </a:defRPr>
      </a:lvl2pPr>
      <a:lvl3pPr marL="1142944" indent="-228588" algn="l" rtl="0" eaLnBrk="0" fontAlgn="base" hangingPunct="0">
        <a:spcBef>
          <a:spcPct val="20000"/>
        </a:spcBef>
        <a:spcAft>
          <a:spcPct val="0"/>
        </a:spcAft>
        <a:buChar char="•"/>
        <a:defRPr sz="2400">
          <a:solidFill>
            <a:schemeClr val="tx1"/>
          </a:solidFill>
          <a:latin typeface="+mn-lt"/>
          <a:ea typeface="+mn-ea"/>
        </a:defRPr>
      </a:lvl3pPr>
      <a:lvl4pPr marL="1600120" indent="-228588" algn="l" rtl="0" eaLnBrk="0" fontAlgn="base" hangingPunct="0">
        <a:spcBef>
          <a:spcPct val="20000"/>
        </a:spcBef>
        <a:spcAft>
          <a:spcPct val="0"/>
        </a:spcAft>
        <a:buChar char="–"/>
        <a:defRPr sz="2000">
          <a:solidFill>
            <a:schemeClr val="tx1"/>
          </a:solidFill>
          <a:latin typeface="+mn-lt"/>
          <a:ea typeface="+mn-ea"/>
        </a:defRPr>
      </a:lvl4pPr>
      <a:lvl5pPr marL="2057297" indent="-228588" algn="l" rtl="0" eaLnBrk="0" fontAlgn="base" hangingPunct="0">
        <a:spcBef>
          <a:spcPct val="20000"/>
        </a:spcBef>
        <a:spcAft>
          <a:spcPct val="0"/>
        </a:spcAft>
        <a:buChar char="»"/>
        <a:defRPr sz="2000">
          <a:solidFill>
            <a:schemeClr val="tx1"/>
          </a:solidFill>
          <a:latin typeface="+mn-lt"/>
          <a:ea typeface="+mn-ea"/>
        </a:defRPr>
      </a:lvl5pPr>
      <a:lvl6pPr marL="2514474" indent="-228588" algn="l" rtl="0" eaLnBrk="0" fontAlgn="base" hangingPunct="0">
        <a:spcBef>
          <a:spcPct val="20000"/>
        </a:spcBef>
        <a:spcAft>
          <a:spcPct val="0"/>
        </a:spcAft>
        <a:buChar char="»"/>
        <a:defRPr sz="2000">
          <a:solidFill>
            <a:schemeClr val="tx1"/>
          </a:solidFill>
          <a:latin typeface="+mn-lt"/>
          <a:ea typeface="+mn-ea"/>
        </a:defRPr>
      </a:lvl6pPr>
      <a:lvl7pPr marL="2971652" indent="-228588" algn="l" rtl="0" eaLnBrk="0" fontAlgn="base" hangingPunct="0">
        <a:spcBef>
          <a:spcPct val="20000"/>
        </a:spcBef>
        <a:spcAft>
          <a:spcPct val="0"/>
        </a:spcAft>
        <a:buChar char="»"/>
        <a:defRPr sz="2000">
          <a:solidFill>
            <a:schemeClr val="tx1"/>
          </a:solidFill>
          <a:latin typeface="+mn-lt"/>
          <a:ea typeface="+mn-ea"/>
        </a:defRPr>
      </a:lvl7pPr>
      <a:lvl8pPr marL="3428829" indent="-228588" algn="l" rtl="0" eaLnBrk="0" fontAlgn="base" hangingPunct="0">
        <a:spcBef>
          <a:spcPct val="20000"/>
        </a:spcBef>
        <a:spcAft>
          <a:spcPct val="0"/>
        </a:spcAft>
        <a:buChar char="»"/>
        <a:defRPr sz="2000">
          <a:solidFill>
            <a:schemeClr val="tx1"/>
          </a:solidFill>
          <a:latin typeface="+mn-lt"/>
          <a:ea typeface="+mn-ea"/>
        </a:defRPr>
      </a:lvl8pPr>
      <a:lvl9pPr marL="3886006" indent="-228588"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cstate="print">
            <a:lum/>
          </a:blip>
          <a:srcRect/>
          <a:stretch>
            <a:fillRect/>
          </a:stretch>
        </a:blipFill>
        <a:effectLst/>
      </p:bgPr>
    </p:bg>
    <p:spTree>
      <p:nvGrpSpPr>
        <p:cNvPr id="1" name=""/>
        <p:cNvGrpSpPr/>
        <p:nvPr/>
      </p:nvGrpSpPr>
      <p:grpSpPr>
        <a:xfrm>
          <a:off x="0" y="0"/>
          <a:ext cx="0" cy="0"/>
          <a:chOff x="0" y="0"/>
          <a:chExt cx="0" cy="0"/>
        </a:xfrm>
      </p:grpSpPr>
      <p:grpSp>
        <p:nvGrpSpPr>
          <p:cNvPr id="15" name="Background grid" hidden="1"/>
          <p:cNvGrpSpPr>
            <a:grpSpLocks/>
          </p:cNvGrpSpPr>
          <p:nvPr>
            <p:custDataLst>
              <p:tags r:id="rId19"/>
            </p:custDataLst>
          </p:nvPr>
        </p:nvGrpSpPr>
        <p:grpSpPr bwMode="gray">
          <a:xfrm>
            <a:off x="508159" y="294393"/>
            <a:ext cx="8130489" cy="6399899"/>
            <a:chOff x="363" y="196"/>
            <a:chExt cx="5808" cy="4261"/>
          </a:xfrm>
        </p:grpSpPr>
        <p:sp>
          <p:nvSpPr>
            <p:cNvPr id="16" name="Rectangle 443" hidden="1"/>
            <p:cNvSpPr>
              <a:spLocks noChangeArrowheads="1"/>
            </p:cNvSpPr>
            <p:nvPr userDrawn="1"/>
          </p:nvSpPr>
          <p:spPr bwMode="gray">
            <a:xfrm>
              <a:off x="363" y="4279"/>
              <a:ext cx="2044" cy="178"/>
            </a:xfrm>
            <a:prstGeom prst="rect">
              <a:avLst/>
            </a:prstGeom>
            <a:noFill/>
            <a:ln w="9525">
              <a:solidFill>
                <a:srgbClr val="A5A6A9"/>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t">
              <a:noAutofit/>
            </a:bodyPr>
            <a:lstStyle/>
            <a:p>
              <a:pPr algn="l" defTabSz="825192" eaLnBrk="1" fontAlgn="base" hangingPunct="0">
                <a:lnSpc>
                  <a:spcPct val="100000"/>
                </a:lnSpc>
                <a:spcBef>
                  <a:spcPts val="0"/>
                </a:spcBef>
                <a:spcAft>
                  <a:spcPts val="0"/>
                </a:spcAft>
              </a:pPr>
              <a:r>
                <a:rPr lang="en-US" altLang="zh-CN" sz="900" b="0" i="0" baseline="0" dirty="0">
                  <a:solidFill>
                    <a:srgbClr val="A5A6A9"/>
                  </a:solidFill>
                  <a:latin typeface="Arial"/>
                  <a:ea typeface="SimHei"/>
                </a:rPr>
                <a:t>Delete grid from slide master prior to printing</a:t>
              </a:r>
            </a:p>
            <a:p>
              <a:pPr algn="l" defTabSz="825192" eaLnBrk="1" fontAlgn="base" hangingPunct="0">
                <a:lnSpc>
                  <a:spcPct val="100000"/>
                </a:lnSpc>
                <a:spcBef>
                  <a:spcPts val="0"/>
                </a:spcBef>
                <a:spcAft>
                  <a:spcPts val="0"/>
                </a:spcAft>
              </a:pPr>
              <a:r>
                <a:rPr lang="en-US" altLang="zh-CN" sz="900" b="1" i="0" baseline="0" dirty="0">
                  <a:solidFill>
                    <a:srgbClr val="A5A6A9"/>
                  </a:solidFill>
                  <a:latin typeface="Arial"/>
                  <a:ea typeface="SimHei"/>
                </a:rPr>
                <a:t>In 2010</a:t>
              </a:r>
              <a:r>
                <a:rPr lang="zh-CN" altLang="en-US" sz="900" b="0" i="0" baseline="0" dirty="0">
                  <a:solidFill>
                    <a:srgbClr val="A5A6A9"/>
                  </a:solidFill>
                  <a:latin typeface="Arial"/>
                  <a:ea typeface="SimHei"/>
                </a:rPr>
                <a:t> </a:t>
              </a:r>
              <a:r>
                <a:rPr lang="en-US" altLang="zh-CN" sz="900" b="0" i="0" baseline="0" dirty="0">
                  <a:solidFill>
                    <a:srgbClr val="A5A6A9"/>
                  </a:solidFill>
                  <a:latin typeface="Arial"/>
                  <a:ea typeface="SimHei"/>
                </a:rPr>
                <a:t>select </a:t>
              </a:r>
              <a:r>
                <a:rPr lang="en-US" altLang="zh-CN" sz="900" b="1" i="0" baseline="0" dirty="0">
                  <a:solidFill>
                    <a:srgbClr val="A5A6A9"/>
                  </a:solidFill>
                  <a:latin typeface="Arial"/>
                  <a:ea typeface="SimHei"/>
                </a:rPr>
                <a:t>View &gt; Slide Master</a:t>
              </a:r>
              <a:r>
                <a:rPr lang="zh-CN" altLang="en-US" sz="900" b="0" i="0" baseline="0" dirty="0">
                  <a:solidFill>
                    <a:srgbClr val="A5A6A9"/>
                  </a:solidFill>
                  <a:latin typeface="Arial"/>
                  <a:ea typeface="SimHei"/>
                </a:rPr>
                <a:t> </a:t>
              </a:r>
              <a:r>
                <a:rPr lang="en-US" altLang="zh-CN" sz="900" b="0" i="0" u="sng" baseline="0" dirty="0">
                  <a:solidFill>
                    <a:srgbClr val="A5A6A9"/>
                  </a:solidFill>
                  <a:latin typeface="Arial"/>
                  <a:ea typeface="SimHei"/>
                </a:rPr>
                <a:t>TWICE</a:t>
              </a:r>
              <a:r>
                <a:rPr lang="zh-CN" altLang="en-US" sz="900" b="0" i="0" baseline="0" dirty="0">
                  <a:solidFill>
                    <a:srgbClr val="A5A6A9"/>
                  </a:solidFill>
                  <a:latin typeface="Arial"/>
                  <a:ea typeface="SimHei"/>
                </a:rPr>
                <a:t> </a:t>
              </a:r>
              <a:r>
                <a:rPr lang="en-US" altLang="zh-CN" sz="900" b="0" i="0" baseline="0" dirty="0">
                  <a:solidFill>
                    <a:srgbClr val="A5A6A9"/>
                  </a:solidFill>
                  <a:latin typeface="Arial"/>
                  <a:ea typeface="SimHei"/>
                </a:rPr>
                <a:t>to select/delete grid</a:t>
              </a:r>
              <a:endParaRPr lang="zh-CN" altLang="en-US" sz="900" b="0" i="0" baseline="0" dirty="0">
                <a:solidFill>
                  <a:srgbClr val="A5A6A9"/>
                </a:solidFill>
                <a:latin typeface="Arial"/>
                <a:ea typeface="SimHei"/>
              </a:endParaRPr>
            </a:p>
          </p:txBody>
        </p:sp>
        <p:sp>
          <p:nvSpPr>
            <p:cNvPr id="17" name="Rectangle 8" hidden="1"/>
            <p:cNvSpPr>
              <a:spLocks noChangeArrowheads="1"/>
            </p:cNvSpPr>
            <p:nvPr userDrawn="1"/>
          </p:nvSpPr>
          <p:spPr bwMode="gray">
            <a:xfrm>
              <a:off x="363" y="877"/>
              <a:ext cx="2858" cy="1587"/>
            </a:xfrm>
            <a:prstGeom prst="rect">
              <a:avLst/>
            </a:prstGeom>
            <a:noFill/>
            <a:ln w="6350" algn="ctr">
              <a:solidFill>
                <a:srgbClr val="A5A6A9"/>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249" tIns="44124" rIns="88249" bIns="44124" anchor="ctr"/>
            <a:lstStyle/>
            <a:p>
              <a:pPr algn="ctr" defTabSz="901366" eaLnBrk="1" hangingPunct="0">
                <a:spcBef>
                  <a:spcPct val="50000"/>
                </a:spcBef>
              </a:pPr>
              <a:endParaRPr lang="zh-CN" altLang="en-US" sz="700" baseline="0" dirty="0">
                <a:latin typeface="Arial"/>
                <a:ea typeface="SimHei"/>
              </a:endParaRPr>
            </a:p>
          </p:txBody>
        </p:sp>
        <p:sp>
          <p:nvSpPr>
            <p:cNvPr id="18" name="Rectangle 9" hidden="1"/>
            <p:cNvSpPr>
              <a:spLocks noChangeArrowheads="1"/>
            </p:cNvSpPr>
            <p:nvPr userDrawn="1"/>
          </p:nvSpPr>
          <p:spPr bwMode="gray">
            <a:xfrm>
              <a:off x="363" y="2555"/>
              <a:ext cx="2859" cy="1588"/>
            </a:xfrm>
            <a:prstGeom prst="rect">
              <a:avLst/>
            </a:prstGeom>
            <a:noFill/>
            <a:ln w="6350" algn="ctr">
              <a:solidFill>
                <a:srgbClr val="A5A6A9"/>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01366" eaLnBrk="1" hangingPunct="0">
                <a:spcBef>
                  <a:spcPct val="50000"/>
                </a:spcBef>
              </a:pPr>
              <a:endParaRPr lang="zh-CN" altLang="en-US" sz="700" baseline="0" dirty="0">
                <a:latin typeface="Arial"/>
                <a:ea typeface="SimHei"/>
              </a:endParaRPr>
            </a:p>
          </p:txBody>
        </p:sp>
        <p:sp>
          <p:nvSpPr>
            <p:cNvPr id="19" name="Rectangle 446" hidden="1"/>
            <p:cNvSpPr>
              <a:spLocks noChangeArrowheads="1"/>
            </p:cNvSpPr>
            <p:nvPr userDrawn="1"/>
          </p:nvSpPr>
          <p:spPr bwMode="gray">
            <a:xfrm>
              <a:off x="5465" y="196"/>
              <a:ext cx="706" cy="363"/>
            </a:xfrm>
            <a:prstGeom prst="rect">
              <a:avLst/>
            </a:prstGeom>
            <a:noFill/>
            <a:ln w="3175">
              <a:solidFill>
                <a:srgbClr val="A5A6A9"/>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noAutofit/>
            </a:bodyPr>
            <a:lstStyle/>
            <a:p>
              <a:pPr algn="ctr" defTabSz="901366" eaLnBrk="1" fontAlgn="base" hangingPunct="0">
                <a:lnSpc>
                  <a:spcPct val="100000"/>
                </a:lnSpc>
                <a:spcBef>
                  <a:spcPts val="0"/>
                </a:spcBef>
                <a:spcAft>
                  <a:spcPts val="0"/>
                </a:spcAft>
              </a:pPr>
              <a:r>
                <a:rPr lang="en-US" altLang="zh-CN" sz="700" b="1" i="0" baseline="0" dirty="0">
                  <a:solidFill>
                    <a:srgbClr val="A6A6A6"/>
                  </a:solidFill>
                  <a:latin typeface="Arial"/>
                  <a:ea typeface="SimHei"/>
                </a:rPr>
                <a:t>Third party logo</a:t>
              </a:r>
              <a:endParaRPr lang="zh-CN" altLang="en-US" sz="700" b="1" i="0" baseline="0" dirty="0">
                <a:solidFill>
                  <a:srgbClr val="A6A6A6"/>
                </a:solidFill>
                <a:latin typeface="Arial"/>
                <a:ea typeface="SimHei"/>
              </a:endParaRPr>
            </a:p>
          </p:txBody>
        </p:sp>
        <p:sp>
          <p:nvSpPr>
            <p:cNvPr id="20" name="Rectangle 11" hidden="1"/>
            <p:cNvSpPr>
              <a:spLocks noChangeArrowheads="1"/>
            </p:cNvSpPr>
            <p:nvPr userDrawn="1"/>
          </p:nvSpPr>
          <p:spPr bwMode="gray">
            <a:xfrm>
              <a:off x="3311" y="877"/>
              <a:ext cx="2858" cy="1587"/>
            </a:xfrm>
            <a:prstGeom prst="rect">
              <a:avLst/>
            </a:prstGeom>
            <a:noFill/>
            <a:ln w="6350" algn="ctr">
              <a:solidFill>
                <a:srgbClr val="A5A6A9"/>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249" tIns="44124" rIns="88249" bIns="44124" anchor="ctr"/>
            <a:lstStyle/>
            <a:p>
              <a:pPr defTabSz="901366" eaLnBrk="1" hangingPunct="0">
                <a:spcBef>
                  <a:spcPct val="50000"/>
                </a:spcBef>
              </a:pPr>
              <a:endParaRPr lang="zh-CN" altLang="en-US" sz="700" baseline="0" dirty="0">
                <a:latin typeface="Arial"/>
                <a:ea typeface="SimHei"/>
              </a:endParaRPr>
            </a:p>
          </p:txBody>
        </p:sp>
        <p:sp>
          <p:nvSpPr>
            <p:cNvPr id="21" name="Rectangle 12" hidden="1"/>
            <p:cNvSpPr>
              <a:spLocks noChangeArrowheads="1"/>
            </p:cNvSpPr>
            <p:nvPr userDrawn="1"/>
          </p:nvSpPr>
          <p:spPr bwMode="gray">
            <a:xfrm>
              <a:off x="3310" y="2555"/>
              <a:ext cx="2859" cy="1588"/>
            </a:xfrm>
            <a:prstGeom prst="rect">
              <a:avLst/>
            </a:prstGeom>
            <a:noFill/>
            <a:ln w="6350" algn="ctr">
              <a:solidFill>
                <a:srgbClr val="A5A6A9"/>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01366" eaLnBrk="1" hangingPunct="0">
                <a:spcBef>
                  <a:spcPct val="50000"/>
                </a:spcBef>
              </a:pPr>
              <a:endParaRPr lang="zh-CN" altLang="en-US" sz="700" baseline="0" dirty="0">
                <a:latin typeface="Arial"/>
                <a:ea typeface="SimHei"/>
              </a:endParaRPr>
            </a:p>
          </p:txBody>
        </p:sp>
      </p:grpSp>
      <p:sp>
        <p:nvSpPr>
          <p:cNvPr id="24" name="GPS number" hidden="1"/>
          <p:cNvSpPr txBox="1">
            <a:spLocks noChangeArrowheads="1"/>
          </p:cNvSpPr>
          <p:nvPr>
            <p:custDataLst>
              <p:tags r:id="rId20"/>
            </p:custDataLst>
          </p:nvPr>
        </p:nvSpPr>
        <p:spPr bwMode="gray">
          <a:xfrm rot="16200000">
            <a:off x="8610363" y="769426"/>
            <a:ext cx="914699" cy="93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nchor="b">
            <a:noAutofit/>
          </a:bodyPr>
          <a:lstStyle>
            <a:lvl1pPr defTabSz="901700">
              <a:spcBef>
                <a:spcPct val="50000"/>
              </a:spcBef>
              <a:defRPr sz="600" b="1" i="1">
                <a:solidFill>
                  <a:schemeClr val="tx1"/>
                </a:solidFill>
                <a:latin typeface="Arial" charset="0"/>
                <a:cs typeface="Arial" charset="0"/>
              </a:defRPr>
            </a:lvl1pPr>
            <a:lvl2pPr marL="781050" indent="-300038" defTabSz="901700">
              <a:spcBef>
                <a:spcPct val="50000"/>
              </a:spcBef>
              <a:defRPr sz="600" b="1" i="1">
                <a:solidFill>
                  <a:schemeClr val="tx1"/>
                </a:solidFill>
                <a:latin typeface="Arial" charset="0"/>
                <a:cs typeface="Arial" charset="0"/>
              </a:defRPr>
            </a:lvl2pPr>
            <a:lvl3pPr marL="1201738" indent="-241300" defTabSz="901700">
              <a:spcBef>
                <a:spcPct val="50000"/>
              </a:spcBef>
              <a:defRPr sz="600" b="1" i="1">
                <a:solidFill>
                  <a:schemeClr val="tx1"/>
                </a:solidFill>
                <a:latin typeface="Arial" charset="0"/>
                <a:cs typeface="Arial" charset="0"/>
              </a:defRPr>
            </a:lvl3pPr>
            <a:lvl4pPr marL="1682750" indent="-241300" defTabSz="901700">
              <a:spcBef>
                <a:spcPct val="50000"/>
              </a:spcBef>
              <a:defRPr sz="600" b="1" i="1">
                <a:solidFill>
                  <a:schemeClr val="tx1"/>
                </a:solidFill>
                <a:latin typeface="Arial" charset="0"/>
                <a:cs typeface="Arial" charset="0"/>
              </a:defRPr>
            </a:lvl4pPr>
            <a:lvl5pPr marL="2162175" indent="-241300" defTabSz="901700">
              <a:spcBef>
                <a:spcPct val="50000"/>
              </a:spcBef>
              <a:defRPr sz="600" b="1" i="1">
                <a:solidFill>
                  <a:schemeClr val="tx1"/>
                </a:solidFill>
                <a:latin typeface="Arial" charset="0"/>
                <a:cs typeface="Arial" charset="0"/>
              </a:defRPr>
            </a:lvl5pPr>
            <a:lvl6pPr marL="2619375" indent="-241300" algn="ctr" defTabSz="901700" eaLnBrk="0" fontAlgn="base" hangingPunct="0">
              <a:spcBef>
                <a:spcPct val="50000"/>
              </a:spcBef>
              <a:spcAft>
                <a:spcPct val="0"/>
              </a:spcAft>
              <a:defRPr sz="600" b="1" i="1">
                <a:solidFill>
                  <a:schemeClr val="tx1"/>
                </a:solidFill>
                <a:latin typeface="Arial" charset="0"/>
                <a:cs typeface="Arial" charset="0"/>
              </a:defRPr>
            </a:lvl6pPr>
            <a:lvl7pPr marL="3076575" indent="-241300" algn="ctr" defTabSz="901700" eaLnBrk="0" fontAlgn="base" hangingPunct="0">
              <a:spcBef>
                <a:spcPct val="50000"/>
              </a:spcBef>
              <a:spcAft>
                <a:spcPct val="0"/>
              </a:spcAft>
              <a:defRPr sz="600" b="1" i="1">
                <a:solidFill>
                  <a:schemeClr val="tx1"/>
                </a:solidFill>
                <a:latin typeface="Arial" charset="0"/>
                <a:cs typeface="Arial" charset="0"/>
              </a:defRPr>
            </a:lvl7pPr>
            <a:lvl8pPr marL="3533775" indent="-241300" algn="ctr" defTabSz="901700" eaLnBrk="0" fontAlgn="base" hangingPunct="0">
              <a:spcBef>
                <a:spcPct val="50000"/>
              </a:spcBef>
              <a:spcAft>
                <a:spcPct val="0"/>
              </a:spcAft>
              <a:defRPr sz="600" b="1" i="1">
                <a:solidFill>
                  <a:schemeClr val="tx1"/>
                </a:solidFill>
                <a:latin typeface="Arial" charset="0"/>
                <a:cs typeface="Arial" charset="0"/>
              </a:defRPr>
            </a:lvl8pPr>
            <a:lvl9pPr marL="3990975" indent="-241300" algn="ctr" defTabSz="901700" eaLnBrk="0" fontAlgn="base" hangingPunct="0">
              <a:spcBef>
                <a:spcPct val="50000"/>
              </a:spcBef>
              <a:spcAft>
                <a:spcPct val="0"/>
              </a:spcAft>
              <a:defRPr sz="600" b="1" i="1">
                <a:solidFill>
                  <a:schemeClr val="tx1"/>
                </a:solidFill>
                <a:latin typeface="Arial" charset="0"/>
                <a:cs typeface="Arial" charset="0"/>
              </a:defRPr>
            </a:lvl9pPr>
          </a:lstStyle>
          <a:p>
            <a:pPr algn="r" eaLnBrk="1" fontAlgn="base">
              <a:lnSpc>
                <a:spcPct val="100000"/>
              </a:lnSpc>
              <a:spcBef>
                <a:spcPts val="0"/>
              </a:spcBef>
              <a:spcAft>
                <a:spcPts val="0"/>
              </a:spcAft>
            </a:pPr>
            <a:r>
              <a:rPr lang="en-US" altLang="zh-CN" sz="700" b="0" i="0" dirty="0">
                <a:solidFill>
                  <a:srgbClr val="A6A6A6"/>
                </a:solidFill>
                <a:latin typeface="Arial"/>
                <a:ea typeface="SimHei"/>
              </a:rPr>
              <a:t>Insert GPS number here</a:t>
            </a:r>
            <a:endParaRPr lang="zh-CN" altLang="en-US" sz="700" b="0" i="0" dirty="0">
              <a:solidFill>
                <a:srgbClr val="A6A6A6"/>
              </a:solidFill>
              <a:latin typeface="Arial"/>
              <a:ea typeface="SimHei"/>
            </a:endParaRPr>
          </a:p>
        </p:txBody>
      </p:sp>
      <p:sp>
        <p:nvSpPr>
          <p:cNvPr id="23" name="Red box"/>
          <p:cNvSpPr>
            <a:spLocks noChangeArrowheads="1"/>
          </p:cNvSpPr>
          <p:nvPr/>
        </p:nvSpPr>
        <p:spPr bwMode="gray">
          <a:xfrm>
            <a:off x="190389" y="294387"/>
            <a:ext cx="127389" cy="545216"/>
          </a:xfrm>
          <a:prstGeom prst="rect">
            <a:avLst/>
          </a:prstGeom>
          <a:noFill/>
          <a:ln>
            <a:noFill/>
          </a:ln>
          <a:effectLst/>
          <a:extLst/>
        </p:spPr>
        <p:txBody>
          <a:bodyPr wrap="none" lIns="96052" tIns="48028" rIns="96052" bIns="48028" anchor="ctr"/>
          <a:lstStyle/>
          <a:p>
            <a:pPr defTabSz="901366" eaLnBrk="1">
              <a:spcBef>
                <a:spcPct val="50000"/>
              </a:spcBef>
            </a:pPr>
            <a:endParaRPr lang="zh-CN" altLang="en-US" sz="700" b="0" i="1" baseline="0" dirty="0">
              <a:latin typeface="Arial"/>
              <a:ea typeface="SimHei"/>
            </a:endParaRPr>
          </a:p>
        </p:txBody>
      </p:sp>
      <p:sp>
        <p:nvSpPr>
          <p:cNvPr id="3" name="Master text placeholder"/>
          <p:cNvSpPr>
            <a:spLocks noGrp="1"/>
          </p:cNvSpPr>
          <p:nvPr>
            <p:ph type="body" idx="1"/>
          </p:nvPr>
        </p:nvSpPr>
        <p:spPr bwMode="gray">
          <a:xfrm>
            <a:off x="508044" y="1316959"/>
            <a:ext cx="8127914" cy="4905386"/>
          </a:xfrm>
          <a:prstGeom prst="rect">
            <a:avLst/>
          </a:prstGeom>
        </p:spPr>
        <p:txBody>
          <a:bodyPr vert="horz" lIns="0" tIns="0" rIns="0" bIns="0" rtlCol="0">
            <a:normAutofit/>
          </a:bodyPr>
          <a:lstStyle/>
          <a:p>
            <a:pPr marR="0" lvl="0" eaLnBrk="1" latinLnBrk="0" hangingPunct="1">
              <a:lnSpc>
                <a:spcPct val="100000"/>
              </a:lnSpc>
              <a:buSzTx/>
              <a:tabLst/>
            </a:pPr>
            <a:r>
              <a:rPr lang="en-US" altLang="zh-CN" dirty="0"/>
              <a:t>Click to edit Master text styles</a:t>
            </a:r>
          </a:p>
          <a:p>
            <a:pPr marL="230104" lvl="1" indent="-230104" eaLnBrk="1" hangingPunct="1">
              <a:lnSpc>
                <a:spcPct val="100000"/>
              </a:lnSpc>
            </a:pPr>
            <a:r>
              <a:rPr lang="en-US" altLang="zh-CN" dirty="0"/>
              <a:t>Second level</a:t>
            </a:r>
          </a:p>
          <a:p>
            <a:pPr marL="461790" lvl="2" indent="-231690" eaLnBrk="1" hangingPunct="1">
              <a:lnSpc>
                <a:spcPct val="100000"/>
              </a:lnSpc>
            </a:pPr>
            <a:r>
              <a:rPr lang="en-US" altLang="zh-CN" dirty="0"/>
              <a:t>Third level</a:t>
            </a:r>
          </a:p>
          <a:p>
            <a:pPr marL="683960" lvl="3" indent="-222169" eaLnBrk="1" hangingPunct="1">
              <a:lnSpc>
                <a:spcPct val="100000"/>
              </a:lnSpc>
            </a:pPr>
            <a:r>
              <a:rPr lang="en-US" altLang="zh-CN" dirty="0"/>
              <a:t>Fourth level</a:t>
            </a:r>
          </a:p>
          <a:p>
            <a:pPr lvl="4" indent="-230104" defTabSz="901366" eaLnBrk="1" hangingPunct="1">
              <a:lnSpc>
                <a:spcPct val="100000"/>
              </a:lnSpc>
            </a:pPr>
            <a:r>
              <a:rPr lang="en-US" altLang="zh-CN" dirty="0"/>
              <a:t>Fifth level</a:t>
            </a:r>
            <a:endParaRPr lang="zh-CN" altLang="en-US" dirty="0"/>
          </a:p>
        </p:txBody>
      </p:sp>
      <p:sp>
        <p:nvSpPr>
          <p:cNvPr id="26" name="Slide title"/>
          <p:cNvSpPr>
            <a:spLocks noGrp="1" noChangeArrowheads="1"/>
          </p:cNvSpPr>
          <p:nvPr>
            <p:ph type="title"/>
          </p:nvPr>
        </p:nvSpPr>
        <p:spPr bwMode="gray">
          <a:xfrm>
            <a:off x="508161" y="294394"/>
            <a:ext cx="8127689" cy="6818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17993" numCol="1" anchor="t" anchorCtr="0" compatLnSpc="1">
            <a:prstTxWarp prst="textNoShape">
              <a:avLst/>
            </a:prstTxWarp>
          </a:bodyPr>
          <a:lstStyle/>
          <a:p>
            <a:pPr lvl="0"/>
            <a:r>
              <a:rPr lang="en-US" altLang="zh-CN" dirty="0"/>
              <a:t>Click to edit Master title style</a:t>
            </a:r>
            <a:endParaRPr lang="zh-CN" altLang="en-US" dirty="0"/>
          </a:p>
        </p:txBody>
      </p:sp>
      <p:sp>
        <p:nvSpPr>
          <p:cNvPr id="2" name="Footer Placeholder 1"/>
          <p:cNvSpPr>
            <a:spLocks noGrp="1"/>
          </p:cNvSpPr>
          <p:nvPr>
            <p:ph type="ftr" sz="quarter" idx="3"/>
          </p:nvPr>
        </p:nvSpPr>
        <p:spPr>
          <a:xfrm>
            <a:off x="6620022" y="6404005"/>
            <a:ext cx="2015824" cy="172951"/>
          </a:xfrm>
          <a:prstGeom prst="rect">
            <a:avLst/>
          </a:prstGeom>
        </p:spPr>
        <p:txBody>
          <a:bodyPr vert="horz" wrap="square" lIns="0" tIns="0" rIns="0" bIns="0" rtlCol="0" anchor="ctr">
            <a:noAutofit/>
          </a:bodyPr>
          <a:lstStyle>
            <a:lvl1pPr algn="r" fontAlgn="base">
              <a:lnSpc>
                <a:spcPct val="100000"/>
              </a:lnSpc>
              <a:spcBef>
                <a:spcPts val="0"/>
              </a:spcBef>
              <a:spcAft>
                <a:spcPts val="0"/>
              </a:spcAft>
              <a:defRPr sz="1100" b="1" i="0" u="none">
                <a:solidFill>
                  <a:srgbClr val="A6A6A6"/>
                </a:solidFill>
                <a:latin typeface="Arial"/>
                <a:ea typeface="SimHei"/>
              </a:defRPr>
            </a:lvl1pPr>
          </a:lstStyle>
          <a:p>
            <a:endParaRPr lang="en-US" dirty="0"/>
          </a:p>
        </p:txBody>
      </p:sp>
    </p:spTree>
    <p:extLst>
      <p:ext uri="{BB962C8B-B14F-4D97-AF65-F5344CB8AC3E}">
        <p14:creationId xmlns:p14="http://schemas.microsoft.com/office/powerpoint/2010/main" val="4050695480"/>
      </p:ext>
    </p:extLst>
  </p:cSld>
  <p:clrMap bg1="lt1" tx1="dk1" bg2="lt2" tx2="dk2" accent1="accent1" accent2="accent2" accent3="accent3" accent4="accent4" accent5="accent5" accent6="accent6" hlink="hlink" folHlink="folHlink"/>
  <p:sldLayoutIdLst>
    <p:sldLayoutId id="2147485524" r:id="rId1"/>
    <p:sldLayoutId id="2147485525" r:id="rId2"/>
    <p:sldLayoutId id="2147485526" r:id="rId3"/>
    <p:sldLayoutId id="2147485527" r:id="rId4"/>
    <p:sldLayoutId id="2147485528" r:id="rId5"/>
    <p:sldLayoutId id="2147485529" r:id="rId6"/>
    <p:sldLayoutId id="2147485530" r:id="rId7"/>
    <p:sldLayoutId id="2147485531" r:id="rId8"/>
    <p:sldLayoutId id="2147485532" r:id="rId9"/>
    <p:sldLayoutId id="2147485533" r:id="rId10"/>
    <p:sldLayoutId id="2147485534" r:id="rId11"/>
    <p:sldLayoutId id="2147485535" r:id="rId12"/>
    <p:sldLayoutId id="2147485536" r:id="rId13"/>
    <p:sldLayoutId id="2147485537" r:id="rId14"/>
    <p:sldLayoutId id="2147485538" r:id="rId15"/>
    <p:sldLayoutId id="2147485539" r:id="rId16"/>
    <p:sldLayoutId id="2147485540" r:id="rId17"/>
  </p:sldLayoutIdLst>
  <mc:AlternateContent xmlns:mc="http://schemas.openxmlformats.org/markup-compatibility/2006" xmlns:p14="http://schemas.microsoft.com/office/powerpoint/2010/main">
    <mc:Choice Requires="p14">
      <p:transition p14:dur="10"/>
    </mc:Choice>
    <mc:Fallback xmlns="">
      <p:transition/>
    </mc:Fallback>
  </mc:AlternateContent>
  <p:hf sldNum="0" hdr="0" dt="0"/>
  <p:txStyles>
    <p:titleStyle>
      <a:lvl1pPr algn="l" defTabSz="1164794" rtl="0" eaLnBrk="1" fontAlgn="base" hangingPunct="0">
        <a:lnSpc>
          <a:spcPct val="90000"/>
        </a:lnSpc>
        <a:spcBef>
          <a:spcPct val="0"/>
        </a:spcBef>
        <a:spcAft>
          <a:spcPct val="0"/>
        </a:spcAft>
        <a:defRPr sz="2200" baseline="0">
          <a:solidFill>
            <a:schemeClr val="tx1"/>
          </a:solidFill>
          <a:latin typeface="Arial"/>
          <a:ea typeface="SimHei"/>
          <a:cs typeface="+mj-cs"/>
        </a:defRPr>
      </a:lvl1pPr>
      <a:lvl2pPr algn="l" defTabSz="1164794" rtl="0" eaLnBrk="0" fontAlgn="base" hangingPunct="0">
        <a:lnSpc>
          <a:spcPct val="90000"/>
        </a:lnSpc>
        <a:spcBef>
          <a:spcPct val="0"/>
        </a:spcBef>
        <a:spcAft>
          <a:spcPct val="0"/>
        </a:spcAft>
        <a:defRPr sz="2200">
          <a:solidFill>
            <a:schemeClr val="tx2"/>
          </a:solidFill>
          <a:latin typeface="Arial" charset="0"/>
          <a:cs typeface="Arial" charset="0"/>
        </a:defRPr>
      </a:lvl2pPr>
      <a:lvl3pPr algn="l" defTabSz="1164794" rtl="0" eaLnBrk="0" fontAlgn="base" hangingPunct="0">
        <a:lnSpc>
          <a:spcPct val="90000"/>
        </a:lnSpc>
        <a:spcBef>
          <a:spcPct val="0"/>
        </a:spcBef>
        <a:spcAft>
          <a:spcPct val="0"/>
        </a:spcAft>
        <a:defRPr sz="2200">
          <a:solidFill>
            <a:schemeClr val="tx2"/>
          </a:solidFill>
          <a:latin typeface="Arial" charset="0"/>
          <a:cs typeface="Arial" charset="0"/>
        </a:defRPr>
      </a:lvl3pPr>
      <a:lvl4pPr algn="l" defTabSz="1164794" rtl="0" eaLnBrk="0" fontAlgn="base" hangingPunct="0">
        <a:lnSpc>
          <a:spcPct val="90000"/>
        </a:lnSpc>
        <a:spcBef>
          <a:spcPct val="0"/>
        </a:spcBef>
        <a:spcAft>
          <a:spcPct val="0"/>
        </a:spcAft>
        <a:defRPr sz="2200">
          <a:solidFill>
            <a:schemeClr val="tx2"/>
          </a:solidFill>
          <a:latin typeface="Arial" charset="0"/>
          <a:cs typeface="Arial" charset="0"/>
        </a:defRPr>
      </a:lvl4pPr>
      <a:lvl5pPr algn="l" defTabSz="1164794" rtl="0" eaLnBrk="0" fontAlgn="base" hangingPunct="0">
        <a:lnSpc>
          <a:spcPct val="90000"/>
        </a:lnSpc>
        <a:spcBef>
          <a:spcPct val="0"/>
        </a:spcBef>
        <a:spcAft>
          <a:spcPct val="0"/>
        </a:spcAft>
        <a:defRPr sz="2200">
          <a:solidFill>
            <a:schemeClr val="tx2"/>
          </a:solidFill>
          <a:latin typeface="Arial" charset="0"/>
          <a:cs typeface="Arial" charset="0"/>
        </a:defRPr>
      </a:lvl5pPr>
      <a:lvl6pPr marL="457030" algn="l" defTabSz="1109252" rtl="0" fontAlgn="base">
        <a:spcBef>
          <a:spcPct val="0"/>
        </a:spcBef>
        <a:spcAft>
          <a:spcPct val="0"/>
        </a:spcAft>
        <a:defRPr sz="2400">
          <a:solidFill>
            <a:schemeClr val="accent1"/>
          </a:solidFill>
          <a:latin typeface="Arial" charset="0"/>
          <a:cs typeface="Arial" charset="0"/>
        </a:defRPr>
      </a:lvl6pPr>
      <a:lvl7pPr marL="914062" algn="l" defTabSz="1109252" rtl="0" fontAlgn="base">
        <a:spcBef>
          <a:spcPct val="0"/>
        </a:spcBef>
        <a:spcAft>
          <a:spcPct val="0"/>
        </a:spcAft>
        <a:defRPr sz="2400">
          <a:solidFill>
            <a:schemeClr val="accent1"/>
          </a:solidFill>
          <a:latin typeface="Arial" charset="0"/>
          <a:cs typeface="Arial" charset="0"/>
        </a:defRPr>
      </a:lvl7pPr>
      <a:lvl8pPr marL="1371092" algn="l" defTabSz="1109252" rtl="0" fontAlgn="base">
        <a:spcBef>
          <a:spcPct val="0"/>
        </a:spcBef>
        <a:spcAft>
          <a:spcPct val="0"/>
        </a:spcAft>
        <a:defRPr sz="2400">
          <a:solidFill>
            <a:schemeClr val="accent1"/>
          </a:solidFill>
          <a:latin typeface="Arial" charset="0"/>
          <a:cs typeface="Arial" charset="0"/>
        </a:defRPr>
      </a:lvl8pPr>
      <a:lvl9pPr marL="1828124" algn="l" defTabSz="1109252" rtl="0" fontAlgn="base">
        <a:spcBef>
          <a:spcPct val="0"/>
        </a:spcBef>
        <a:spcAft>
          <a:spcPct val="0"/>
        </a:spcAft>
        <a:defRPr sz="2400">
          <a:solidFill>
            <a:schemeClr val="accent1"/>
          </a:solidFill>
          <a:latin typeface="Arial" charset="0"/>
          <a:cs typeface="Arial" charset="0"/>
        </a:defRPr>
      </a:lvl9pPr>
    </p:titleStyle>
    <p:bodyStyle>
      <a:lvl1pPr marL="0" indent="0" algn="l" defTabSz="901366" rtl="0" eaLnBrk="1" fontAlgn="base" hangingPunct="0">
        <a:spcBef>
          <a:spcPts val="200"/>
        </a:spcBef>
        <a:spcAft>
          <a:spcPct val="0"/>
        </a:spcAft>
        <a:buClr>
          <a:schemeClr val="tx2"/>
        </a:buClr>
        <a:buFont typeface="Symbol" pitchFamily="18" charset="2"/>
        <a:buNone/>
        <a:defRPr lang="en-GB" altLang="zh-TW" sz="1700" baseline="0" dirty="0" smtClean="0">
          <a:solidFill>
            <a:schemeClr val="tx1"/>
          </a:solidFill>
          <a:latin typeface="Arial"/>
          <a:ea typeface="SimHei"/>
          <a:cs typeface="+mn-cs"/>
        </a:defRPr>
      </a:lvl1pPr>
      <a:lvl2pPr marL="226928" indent="-226928" algn="l" defTabSz="901366" rtl="0" eaLnBrk="1" fontAlgn="base" hangingPunct="0">
        <a:spcBef>
          <a:spcPts val="200"/>
        </a:spcBef>
        <a:spcAft>
          <a:spcPct val="0"/>
        </a:spcAft>
        <a:buClr>
          <a:srgbClr val="003874"/>
        </a:buClr>
        <a:buSzPct val="100000"/>
        <a:buFont typeface="Symbol" pitchFamily="18" charset="2"/>
        <a:buChar char="·"/>
        <a:defRPr lang="en-GB" altLang="zh-TW" sz="1700" baseline="0" dirty="0" smtClean="0">
          <a:solidFill>
            <a:schemeClr val="tx1"/>
          </a:solidFill>
          <a:latin typeface="Arial"/>
          <a:ea typeface="SimHei"/>
          <a:cs typeface="+mn-cs"/>
        </a:defRPr>
      </a:lvl2pPr>
      <a:lvl3pPr marL="460205" indent="-233278" algn="l" defTabSz="901366" rtl="0" eaLnBrk="1" fontAlgn="base" hangingPunct="0">
        <a:spcBef>
          <a:spcPts val="200"/>
        </a:spcBef>
        <a:spcAft>
          <a:spcPct val="0"/>
        </a:spcAft>
        <a:buClr>
          <a:srgbClr val="003874"/>
        </a:buClr>
        <a:buSzPct val="100000"/>
        <a:buChar char="–"/>
        <a:defRPr lang="en-GB" altLang="zh-TW" sz="1400" baseline="0" dirty="0" smtClean="0">
          <a:solidFill>
            <a:schemeClr val="tx1"/>
          </a:solidFill>
          <a:latin typeface="Arial"/>
          <a:ea typeface="SimHei"/>
          <a:cs typeface="+mn-cs"/>
        </a:defRPr>
      </a:lvl3pPr>
      <a:lvl4pPr marL="687134" indent="-226928" algn="l" defTabSz="901366" rtl="0" eaLnBrk="1" fontAlgn="base" hangingPunct="0">
        <a:spcBef>
          <a:spcPts val="200"/>
        </a:spcBef>
        <a:spcAft>
          <a:spcPct val="0"/>
        </a:spcAft>
        <a:buClr>
          <a:srgbClr val="003874"/>
        </a:buClr>
        <a:buSzPct val="100000"/>
        <a:buChar char="–"/>
        <a:defRPr lang="en-GB" altLang="zh-TW" sz="1200" baseline="0" dirty="0" smtClean="0">
          <a:solidFill>
            <a:schemeClr val="tx1"/>
          </a:solidFill>
          <a:latin typeface="Arial"/>
          <a:ea typeface="SimHei"/>
          <a:cs typeface="+mn-cs"/>
        </a:defRPr>
      </a:lvl4pPr>
      <a:lvl5pPr marL="914062" indent="-226928" algn="l" defTabSz="1164794" rtl="0" eaLnBrk="1" fontAlgn="base" hangingPunct="0">
        <a:spcBef>
          <a:spcPts val="200"/>
        </a:spcBef>
        <a:spcAft>
          <a:spcPct val="0"/>
        </a:spcAft>
        <a:buClr>
          <a:srgbClr val="003874"/>
        </a:buClr>
        <a:buSzPct val="100000"/>
        <a:buFont typeface="Times New Roman" pitchFamily="18" charset="0"/>
        <a:buChar char="–"/>
        <a:defRPr lang="en-GB" altLang="zh-TW" sz="1000" dirty="0">
          <a:solidFill>
            <a:schemeClr val="tx1"/>
          </a:solidFill>
          <a:latin typeface="Arial"/>
          <a:ea typeface="SimHei"/>
          <a:cs typeface="+mn-cs"/>
        </a:defRPr>
      </a:lvl5pPr>
      <a:lvl6pPr marL="1544068" indent="-212645" algn="l" defTabSz="1109252" rtl="0" eaLnBrk="0" fontAlgn="base" hangingPunct="0">
        <a:spcBef>
          <a:spcPct val="20000"/>
        </a:spcBef>
        <a:spcAft>
          <a:spcPct val="0"/>
        </a:spcAft>
        <a:buClr>
          <a:schemeClr val="accent1"/>
        </a:buClr>
        <a:buFont typeface="Times New Roman" pitchFamily="18" charset="0"/>
        <a:buChar char="–"/>
        <a:defRPr sz="800">
          <a:solidFill>
            <a:schemeClr val="tx1"/>
          </a:solidFill>
          <a:latin typeface="+mn-lt"/>
          <a:cs typeface="+mn-cs"/>
        </a:defRPr>
      </a:lvl6pPr>
      <a:lvl7pPr marL="2001097" indent="-212645" algn="l" defTabSz="1109252" rtl="0" eaLnBrk="0" fontAlgn="base" hangingPunct="0">
        <a:spcBef>
          <a:spcPct val="20000"/>
        </a:spcBef>
        <a:spcAft>
          <a:spcPct val="0"/>
        </a:spcAft>
        <a:buClr>
          <a:schemeClr val="accent1"/>
        </a:buClr>
        <a:buFont typeface="Times New Roman" pitchFamily="18" charset="0"/>
        <a:buChar char="–"/>
        <a:defRPr sz="800">
          <a:solidFill>
            <a:schemeClr val="tx1"/>
          </a:solidFill>
          <a:latin typeface="+mn-lt"/>
          <a:cs typeface="+mn-cs"/>
        </a:defRPr>
      </a:lvl7pPr>
      <a:lvl8pPr marL="2458129" indent="-212645" algn="l" defTabSz="1109252" rtl="0" eaLnBrk="0" fontAlgn="base" hangingPunct="0">
        <a:spcBef>
          <a:spcPct val="20000"/>
        </a:spcBef>
        <a:spcAft>
          <a:spcPct val="0"/>
        </a:spcAft>
        <a:buClr>
          <a:schemeClr val="accent1"/>
        </a:buClr>
        <a:buFont typeface="Times New Roman" pitchFamily="18" charset="0"/>
        <a:buChar char="–"/>
        <a:defRPr sz="800">
          <a:solidFill>
            <a:schemeClr val="tx1"/>
          </a:solidFill>
          <a:latin typeface="+mn-lt"/>
          <a:cs typeface="+mn-cs"/>
        </a:defRPr>
      </a:lvl8pPr>
      <a:lvl9pPr marL="2915160" indent="-212645" algn="l" defTabSz="1109252" rtl="0" eaLnBrk="0" fontAlgn="base" hangingPunct="0">
        <a:spcBef>
          <a:spcPct val="20000"/>
        </a:spcBef>
        <a:spcAft>
          <a:spcPct val="0"/>
        </a:spcAft>
        <a:buClr>
          <a:schemeClr val="accent1"/>
        </a:buClr>
        <a:buFont typeface="Times New Roman" pitchFamily="18" charset="0"/>
        <a:buChar char="–"/>
        <a:defRPr sz="800">
          <a:solidFill>
            <a:schemeClr val="tx1"/>
          </a:solidFill>
          <a:latin typeface="+mn-lt"/>
          <a:cs typeface="+mn-cs"/>
        </a:defRPr>
      </a:lvl9pPr>
    </p:bodyStyle>
    <p:otherStyle>
      <a:defPPr>
        <a:defRPr lang="en-US"/>
      </a:defPPr>
      <a:lvl1pPr marL="0" algn="l" defTabSz="914062" rtl="0" eaLnBrk="1" latinLnBrk="0" hangingPunct="1">
        <a:defRPr sz="1800" kern="1200">
          <a:solidFill>
            <a:schemeClr val="tx1"/>
          </a:solidFill>
          <a:latin typeface="+mn-lt"/>
          <a:ea typeface="+mn-ea"/>
          <a:cs typeface="+mn-cs"/>
        </a:defRPr>
      </a:lvl1pPr>
      <a:lvl2pPr marL="457030" algn="l" defTabSz="914062" rtl="0" eaLnBrk="1" latinLnBrk="0" hangingPunct="1">
        <a:defRPr sz="1800" kern="1200">
          <a:solidFill>
            <a:schemeClr val="tx1"/>
          </a:solidFill>
          <a:latin typeface="+mn-lt"/>
          <a:ea typeface="+mn-ea"/>
          <a:cs typeface="+mn-cs"/>
        </a:defRPr>
      </a:lvl2pPr>
      <a:lvl3pPr marL="914062" algn="l" defTabSz="914062" rtl="0" eaLnBrk="1" latinLnBrk="0" hangingPunct="1">
        <a:defRPr sz="1800" kern="1200">
          <a:solidFill>
            <a:schemeClr val="tx1"/>
          </a:solidFill>
          <a:latin typeface="+mn-lt"/>
          <a:ea typeface="+mn-ea"/>
          <a:cs typeface="+mn-cs"/>
        </a:defRPr>
      </a:lvl3pPr>
      <a:lvl4pPr marL="1371092" algn="l" defTabSz="914062" rtl="0" eaLnBrk="1" latinLnBrk="0" hangingPunct="1">
        <a:defRPr sz="1800" kern="1200">
          <a:solidFill>
            <a:schemeClr val="tx1"/>
          </a:solidFill>
          <a:latin typeface="+mn-lt"/>
          <a:ea typeface="+mn-ea"/>
          <a:cs typeface="+mn-cs"/>
        </a:defRPr>
      </a:lvl4pPr>
      <a:lvl5pPr marL="1828124" algn="l" defTabSz="914062" rtl="0" eaLnBrk="1" latinLnBrk="0" hangingPunct="1">
        <a:defRPr sz="1800" kern="1200">
          <a:solidFill>
            <a:schemeClr val="tx1"/>
          </a:solidFill>
          <a:latin typeface="+mn-lt"/>
          <a:ea typeface="+mn-ea"/>
          <a:cs typeface="+mn-cs"/>
        </a:defRPr>
      </a:lvl5pPr>
      <a:lvl6pPr marL="2285154" algn="l" defTabSz="914062" rtl="0" eaLnBrk="1" latinLnBrk="0" hangingPunct="1">
        <a:defRPr sz="1800" kern="1200">
          <a:solidFill>
            <a:schemeClr val="tx1"/>
          </a:solidFill>
          <a:latin typeface="+mn-lt"/>
          <a:ea typeface="+mn-ea"/>
          <a:cs typeface="+mn-cs"/>
        </a:defRPr>
      </a:lvl6pPr>
      <a:lvl7pPr marL="2742184" algn="l" defTabSz="914062" rtl="0" eaLnBrk="1" latinLnBrk="0" hangingPunct="1">
        <a:defRPr sz="1800" kern="1200">
          <a:solidFill>
            <a:schemeClr val="tx1"/>
          </a:solidFill>
          <a:latin typeface="+mn-lt"/>
          <a:ea typeface="+mn-ea"/>
          <a:cs typeface="+mn-cs"/>
        </a:defRPr>
      </a:lvl7pPr>
      <a:lvl8pPr marL="3199215" algn="l" defTabSz="914062" rtl="0" eaLnBrk="1" latinLnBrk="0" hangingPunct="1">
        <a:defRPr sz="1800" kern="1200">
          <a:solidFill>
            <a:schemeClr val="tx1"/>
          </a:solidFill>
          <a:latin typeface="+mn-lt"/>
          <a:ea typeface="+mn-ea"/>
          <a:cs typeface="+mn-cs"/>
        </a:defRPr>
      </a:lvl8pPr>
      <a:lvl9pPr marL="3656247" algn="l" defTabSz="91406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C4027F07-0754-47DF-AEAA-7C9ED42753F3}"/>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endParaRPr lang="en-US" altLang="zh-CN"/>
          </a:p>
        </p:txBody>
      </p:sp>
      <p:sp>
        <p:nvSpPr>
          <p:cNvPr id="1027" name="Text Placeholder 2">
            <a:extLst>
              <a:ext uri="{FF2B5EF4-FFF2-40B4-BE49-F238E27FC236}">
                <a16:creationId xmlns:a16="http://schemas.microsoft.com/office/drawing/2014/main" xmlns="" id="{7AD59B35-0C77-4213-8502-A765D2C6EC12}"/>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zh-CN"/>
          </a:p>
        </p:txBody>
      </p:sp>
      <p:sp>
        <p:nvSpPr>
          <p:cNvPr id="4" name="Date Placeholder 3">
            <a:extLst>
              <a:ext uri="{FF2B5EF4-FFF2-40B4-BE49-F238E27FC236}">
                <a16:creationId xmlns:a16="http://schemas.microsoft.com/office/drawing/2014/main" xmlns="" id="{32207958-4DE9-4A16-A29D-28184F68E3AB}"/>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dirty="0">
                <a:solidFill>
                  <a:schemeClr val="tx1">
                    <a:tint val="75000"/>
                  </a:schemeClr>
                </a:solidFill>
                <a:latin typeface="+mn-lt"/>
                <a:ea typeface="+mn-ea"/>
              </a:defRPr>
            </a:lvl1pPr>
          </a:lstStyle>
          <a:p>
            <a:pPr>
              <a:defRPr/>
            </a:pPr>
            <a:fld id="{F520463E-8A0F-4CE3-8FA9-A5F68A07D2CB}" type="datetimeFigureOut">
              <a:rPr lang="en-US"/>
              <a:pPr>
                <a:defRPr/>
              </a:pPr>
              <a:t>3/25/2019</a:t>
            </a:fld>
            <a:endParaRPr lang="en-US"/>
          </a:p>
        </p:txBody>
      </p:sp>
      <p:sp>
        <p:nvSpPr>
          <p:cNvPr id="5" name="Footer Placeholder 4">
            <a:extLst>
              <a:ext uri="{FF2B5EF4-FFF2-40B4-BE49-F238E27FC236}">
                <a16:creationId xmlns:a16="http://schemas.microsoft.com/office/drawing/2014/main" xmlns="" id="{559013B2-A082-4208-BD16-EBDF045890E6}"/>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xmlns="" id="{DAFBC10E-0604-408C-90B7-4ED201C64FD3}"/>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dirty="0">
                <a:solidFill>
                  <a:schemeClr val="tx1">
                    <a:tint val="75000"/>
                  </a:schemeClr>
                </a:solidFill>
                <a:latin typeface="+mn-lt"/>
                <a:ea typeface="+mn-ea"/>
              </a:defRPr>
            </a:lvl1pPr>
          </a:lstStyle>
          <a:p>
            <a:pPr>
              <a:defRPr/>
            </a:pPr>
            <a:fld id="{0111F1A0-F3BA-481A-B650-A79E474B6484}" type="slidenum">
              <a:rPr lang="en-US"/>
              <a:pPr>
                <a:defRPr/>
              </a:pPr>
              <a:t>‹#›</a:t>
            </a:fld>
            <a:endParaRPr lang="en-US"/>
          </a:p>
        </p:txBody>
      </p:sp>
      <p:pic>
        <p:nvPicPr>
          <p:cNvPr id="1031" name="图片 9">
            <a:extLst>
              <a:ext uri="{FF2B5EF4-FFF2-40B4-BE49-F238E27FC236}">
                <a16:creationId xmlns:a16="http://schemas.microsoft.com/office/drawing/2014/main" xmlns="" id="{6DFF5E32-AADF-4B8C-B7AB-A13B8E1AD8DA}"/>
              </a:ext>
            </a:extLst>
          </p:cNvPr>
          <p:cNvPicPr>
            <a:picLocks noChangeAspect="1" noChangeArrowheads="1"/>
          </p:cNvPicPr>
          <p:nvPr userDrawn="1"/>
        </p:nvPicPr>
        <p:blipFill>
          <a:blip r:embed="rId89" cstate="print">
            <a:extLst>
              <a:ext uri="{28A0092B-C50C-407E-A947-70E740481C1C}">
                <a14:useLocalDpi xmlns:a14="http://schemas.microsoft.com/office/drawing/2010/main" val="0"/>
              </a:ext>
            </a:extLst>
          </a:blip>
          <a:srcRect/>
          <a:stretch>
            <a:fillRect/>
          </a:stretch>
        </p:blipFill>
        <p:spPr bwMode="auto">
          <a:xfrm>
            <a:off x="0" y="0"/>
            <a:ext cx="14097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3987004"/>
      </p:ext>
    </p:extLst>
  </p:cSld>
  <p:clrMap bg1="lt1" tx1="dk1" bg2="lt2" tx2="dk2" accent1="accent1" accent2="accent2" accent3="accent3" accent4="accent4" accent5="accent5" accent6="accent6" hlink="hlink" folHlink="folHlink"/>
  <p:sldLayoutIdLst>
    <p:sldLayoutId id="2147485543" r:id="rId1"/>
    <p:sldLayoutId id="2147485544" r:id="rId2"/>
    <p:sldLayoutId id="2147485545" r:id="rId3"/>
    <p:sldLayoutId id="2147485546" r:id="rId4"/>
    <p:sldLayoutId id="2147485547" r:id="rId5"/>
    <p:sldLayoutId id="2147485548" r:id="rId6"/>
    <p:sldLayoutId id="2147485549" r:id="rId7"/>
    <p:sldLayoutId id="2147485550" r:id="rId8"/>
    <p:sldLayoutId id="2147485551" r:id="rId9"/>
    <p:sldLayoutId id="2147485552" r:id="rId10"/>
    <p:sldLayoutId id="2147485553" r:id="rId11"/>
    <p:sldLayoutId id="2147485554" r:id="rId12"/>
    <p:sldLayoutId id="2147485558" r:id="rId13"/>
    <p:sldLayoutId id="2147485559" r:id="rId14"/>
    <p:sldLayoutId id="2147485560" r:id="rId15"/>
    <p:sldLayoutId id="2147485561" r:id="rId16"/>
    <p:sldLayoutId id="2147485562" r:id="rId17"/>
    <p:sldLayoutId id="2147485563" r:id="rId18"/>
    <p:sldLayoutId id="2147485564" r:id="rId19"/>
    <p:sldLayoutId id="2147485565" r:id="rId20"/>
    <p:sldLayoutId id="2147485566" r:id="rId21"/>
    <p:sldLayoutId id="2147485567" r:id="rId22"/>
    <p:sldLayoutId id="2147485568" r:id="rId23"/>
    <p:sldLayoutId id="2147485569" r:id="rId24"/>
    <p:sldLayoutId id="2147485570" r:id="rId25"/>
    <p:sldLayoutId id="2147485571" r:id="rId26"/>
    <p:sldLayoutId id="2147485572" r:id="rId27"/>
    <p:sldLayoutId id="2147485573" r:id="rId28"/>
    <p:sldLayoutId id="2147485574" r:id="rId29"/>
    <p:sldLayoutId id="2147485575" r:id="rId30"/>
    <p:sldLayoutId id="2147485576" r:id="rId31"/>
    <p:sldLayoutId id="2147485577" r:id="rId32"/>
    <p:sldLayoutId id="2147485578" r:id="rId33"/>
    <p:sldLayoutId id="2147485579" r:id="rId34"/>
    <p:sldLayoutId id="2147485580" r:id="rId35"/>
    <p:sldLayoutId id="2147485581" r:id="rId36"/>
    <p:sldLayoutId id="2147485582" r:id="rId37"/>
    <p:sldLayoutId id="2147485583" r:id="rId38"/>
    <p:sldLayoutId id="2147485584" r:id="rId39"/>
    <p:sldLayoutId id="2147485585" r:id="rId40"/>
    <p:sldLayoutId id="2147485586" r:id="rId41"/>
    <p:sldLayoutId id="2147485587" r:id="rId42"/>
    <p:sldLayoutId id="2147485588" r:id="rId43"/>
    <p:sldLayoutId id="2147485589" r:id="rId44"/>
    <p:sldLayoutId id="2147485590" r:id="rId45"/>
    <p:sldLayoutId id="2147485591" r:id="rId46"/>
    <p:sldLayoutId id="2147485592" r:id="rId47"/>
    <p:sldLayoutId id="2147485593" r:id="rId48"/>
    <p:sldLayoutId id="2147485594" r:id="rId49"/>
    <p:sldLayoutId id="2147485595" r:id="rId50"/>
    <p:sldLayoutId id="2147485596" r:id="rId51"/>
    <p:sldLayoutId id="2147485597" r:id="rId52"/>
    <p:sldLayoutId id="2147485598" r:id="rId53"/>
    <p:sldLayoutId id="2147485599" r:id="rId54"/>
    <p:sldLayoutId id="2147485600" r:id="rId55"/>
    <p:sldLayoutId id="2147485601" r:id="rId56"/>
    <p:sldLayoutId id="2147485602" r:id="rId57"/>
    <p:sldLayoutId id="2147485603" r:id="rId58"/>
    <p:sldLayoutId id="2147485604" r:id="rId59"/>
    <p:sldLayoutId id="2147485605" r:id="rId60"/>
    <p:sldLayoutId id="2147485606" r:id="rId61"/>
    <p:sldLayoutId id="2147485607" r:id="rId62"/>
    <p:sldLayoutId id="2147485608" r:id="rId63"/>
    <p:sldLayoutId id="2147485609" r:id="rId64"/>
    <p:sldLayoutId id="2147485610" r:id="rId65"/>
    <p:sldLayoutId id="2147485611" r:id="rId66"/>
    <p:sldLayoutId id="2147485612" r:id="rId67"/>
    <p:sldLayoutId id="2147485613" r:id="rId68"/>
    <p:sldLayoutId id="2147485614" r:id="rId69"/>
    <p:sldLayoutId id="2147485615" r:id="rId70"/>
    <p:sldLayoutId id="2147485616" r:id="rId71"/>
    <p:sldLayoutId id="2147485617" r:id="rId72"/>
    <p:sldLayoutId id="2147485618" r:id="rId73"/>
    <p:sldLayoutId id="2147485619" r:id="rId74"/>
    <p:sldLayoutId id="2147485620" r:id="rId75"/>
    <p:sldLayoutId id="2147485621" r:id="rId76"/>
    <p:sldLayoutId id="2147485622" r:id="rId77"/>
    <p:sldLayoutId id="2147485623" r:id="rId78"/>
    <p:sldLayoutId id="2147485624" r:id="rId79"/>
    <p:sldLayoutId id="2147485625" r:id="rId80"/>
    <p:sldLayoutId id="2147485626" r:id="rId81"/>
    <p:sldLayoutId id="2147485627" r:id="rId82"/>
    <p:sldLayoutId id="2147485628" r:id="rId83"/>
    <p:sldLayoutId id="2147485629" r:id="rId84"/>
    <p:sldLayoutId id="2147485630" r:id="rId85"/>
    <p:sldLayoutId id="2147485631" r:id="rId86"/>
    <p:sldLayoutId id="2147485632" r:id="rId87"/>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115.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40.xml"/><Relationship Id="rId4" Type="http://schemas.openxmlformats.org/officeDocument/2006/relationships/image" Target="../media/image32.jpeg"/></Relationships>
</file>

<file path=ppt/slides/_rels/slide10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emf"/><Relationship Id="rId1" Type="http://schemas.openxmlformats.org/officeDocument/2006/relationships/slideLayout" Target="../slideLayouts/slideLayout35.xml"/><Relationship Id="rId4" Type="http://schemas.openxmlformats.org/officeDocument/2006/relationships/image" Target="../media/image98.jpe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40.xml"/><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40.xml"/><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40.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15.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40.xml"/><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40.xml"/><Relationship Id="rId5" Type="http://schemas.openxmlformats.org/officeDocument/2006/relationships/image" Target="../media/image48.jpe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40.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40.xml"/><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40.xml"/><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40.xml"/><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40.xml"/><Relationship Id="rId4" Type="http://schemas.openxmlformats.org/officeDocument/2006/relationships/image" Target="../media/image60.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40.xml"/><Relationship Id="rId5" Type="http://schemas.openxmlformats.org/officeDocument/2006/relationships/image" Target="../media/image29.jpeg"/><Relationship Id="rId4" Type="http://schemas.openxmlformats.org/officeDocument/2006/relationships/image" Target="../media/image28.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1.xml"/><Relationship Id="rId1" Type="http://schemas.openxmlformats.org/officeDocument/2006/relationships/slideLayout" Target="../slideLayouts/slideLayout40.xml"/><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7.xml"/><Relationship Id="rId1" Type="http://schemas.openxmlformats.org/officeDocument/2006/relationships/slideLayout" Target="../slideLayouts/slideLayout40.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9.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40.xml"/><Relationship Id="rId5" Type="http://schemas.openxmlformats.org/officeDocument/2006/relationships/image" Target="../media/image29.jpeg"/><Relationship Id="rId4" Type="http://schemas.openxmlformats.org/officeDocument/2006/relationships/image" Target="../media/image28.jpeg"/></Relationships>
</file>

<file path=ppt/slides/_rels/slide5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40.xml"/><Relationship Id="rId4" Type="http://schemas.openxmlformats.org/officeDocument/2006/relationships/image" Target="../media/image72.jpeg"/></Relationships>
</file>

<file path=ppt/slides/_rels/slide5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0.xml"/><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1.xml"/><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3.xml"/><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5.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6.xml"/><Relationship Id="rId1" Type="http://schemas.openxmlformats.org/officeDocument/2006/relationships/slideLayout" Target="../slideLayouts/slideLayout40.xml"/><Relationship Id="rId4" Type="http://schemas.openxmlformats.org/officeDocument/2006/relationships/image" Target="../media/image83.jpeg"/></Relationships>
</file>

<file path=ppt/slides/_rels/slide6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7.xml"/><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0.xml"/></Relationships>
</file>

<file path=ppt/slides/_rels/slide6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0.xml"/></Relationships>
</file>

<file path=ppt/slides/_rels/slide7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8.xml"/><Relationship Id="rId1" Type="http://schemas.openxmlformats.org/officeDocument/2006/relationships/slideLayout" Target="../slideLayouts/slideLayout40.xml"/><Relationship Id="rId4" Type="http://schemas.openxmlformats.org/officeDocument/2006/relationships/image" Target="../media/image87.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0.xml"/></Relationships>
</file>

<file path=ppt/slides/_rels/slide8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6.xml"/><Relationship Id="rId1" Type="http://schemas.openxmlformats.org/officeDocument/2006/relationships/slideLayout" Target="../slideLayouts/slideLayout40.xml"/><Relationship Id="rId4" Type="http://schemas.openxmlformats.org/officeDocument/2006/relationships/image" Target="../media/image89.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9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2.xml"/><Relationship Id="rId1" Type="http://schemas.openxmlformats.org/officeDocument/2006/relationships/slideLayout" Target="../slideLayouts/slideLayout4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0.xml"/></Relationships>
</file>

<file path=ppt/slides/_rels/slide9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4.xml"/><Relationship Id="rId1" Type="http://schemas.openxmlformats.org/officeDocument/2006/relationships/slideLayout" Target="../slideLayouts/slideLayout40.xml"/></Relationships>
</file>

<file path=ppt/slides/_rels/slide9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5.xml"/><Relationship Id="rId1" Type="http://schemas.openxmlformats.org/officeDocument/2006/relationships/slideLayout" Target="../slideLayouts/slideLayout4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0.xml"/></Relationships>
</file>

<file path=ppt/slides/_rels/slide9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8.xml"/><Relationship Id="rId1" Type="http://schemas.openxmlformats.org/officeDocument/2006/relationships/slideLayout" Target="../slideLayouts/slideLayout4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0.xml"/></Relationships>
</file>

<file path=ppt/slides/_rels/slide9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0.xml"/><Relationship Id="rId1" Type="http://schemas.openxmlformats.org/officeDocument/2006/relationships/slideLayout" Target="../slideLayouts/slideLayout40.xml"/><Relationship Id="rId4" Type="http://schemas.openxmlformats.org/officeDocument/2006/relationships/image" Target="../media/image95.png"/></Relationships>
</file>

<file path=ppt/slides/_rels/slide9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1.xml"/><Relationship Id="rId1" Type="http://schemas.openxmlformats.org/officeDocument/2006/relationships/slideLayout" Target="../slideLayouts/slideLayout40.xml"/><Relationship Id="rId4" Type="http://schemas.openxmlformats.org/officeDocument/2006/relationships/image" Target="../media/image9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52" y="-692375"/>
            <a:ext cx="9166496" cy="3927648"/>
          </a:xfrm>
          <a:prstGeom prst="rect">
            <a:avLst/>
          </a:prstGeom>
        </p:spPr>
      </p:pic>
      <p:grpSp>
        <p:nvGrpSpPr>
          <p:cNvPr id="2" name="组合 20"/>
          <p:cNvGrpSpPr/>
          <p:nvPr/>
        </p:nvGrpSpPr>
        <p:grpSpPr>
          <a:xfrm>
            <a:off x="-28552" y="2695218"/>
            <a:ext cx="9172552" cy="3449466"/>
            <a:chOff x="-1179512" y="2289200"/>
            <a:chExt cx="9177808" cy="3294191"/>
          </a:xfrm>
        </p:grpSpPr>
        <p:grpSp>
          <p:nvGrpSpPr>
            <p:cNvPr id="3" name="原创设计师QQ69613753    _2"/>
            <p:cNvGrpSpPr/>
            <p:nvPr/>
          </p:nvGrpSpPr>
          <p:grpSpPr>
            <a:xfrm>
              <a:off x="-1179512" y="2289200"/>
              <a:ext cx="7971059" cy="3294188"/>
              <a:chOff x="-18730" y="2465749"/>
              <a:chExt cx="10628079" cy="4392251"/>
            </a:xfrm>
            <a:solidFill>
              <a:srgbClr val="0070C0"/>
            </a:solidFill>
          </p:grpSpPr>
          <p:sp>
            <p:nvSpPr>
              <p:cNvPr id="4" name="Shape 156"/>
              <p:cNvSpPr/>
              <p:nvPr/>
            </p:nvSpPr>
            <p:spPr>
              <a:xfrm>
                <a:off x="-18730" y="2868215"/>
                <a:ext cx="10628079" cy="3989785"/>
              </a:xfrm>
              <a:custGeom>
                <a:avLst/>
                <a:gdLst/>
                <a:ahLst/>
                <a:cxnLst>
                  <a:cxn ang="0">
                    <a:pos x="wd2" y="hd2"/>
                  </a:cxn>
                  <a:cxn ang="5400000">
                    <a:pos x="wd2" y="hd2"/>
                  </a:cxn>
                  <a:cxn ang="10800000">
                    <a:pos x="wd2" y="hd2"/>
                  </a:cxn>
                  <a:cxn ang="16200000">
                    <a:pos x="wd2" y="hd2"/>
                  </a:cxn>
                </a:cxnLst>
                <a:rect l="0" t="0" r="r" b="b"/>
                <a:pathLst>
                  <a:path w="20811" h="18162" extrusionOk="0">
                    <a:moveTo>
                      <a:pt x="0" y="2007"/>
                    </a:moveTo>
                    <a:lnTo>
                      <a:pt x="0" y="18162"/>
                    </a:lnTo>
                    <a:lnTo>
                      <a:pt x="20728" y="18162"/>
                    </a:lnTo>
                    <a:cubicBezTo>
                      <a:pt x="21600" y="2933"/>
                      <a:pt x="15438" y="9748"/>
                      <a:pt x="11751" y="2674"/>
                    </a:cubicBezTo>
                    <a:cubicBezTo>
                      <a:pt x="8567" y="-3438"/>
                      <a:pt x="6374" y="2667"/>
                      <a:pt x="4197" y="3937"/>
                    </a:cubicBezTo>
                    <a:cubicBezTo>
                      <a:pt x="1396" y="5570"/>
                      <a:pt x="0" y="2007"/>
                      <a:pt x="0" y="2007"/>
                    </a:cubicBezTo>
                    <a:close/>
                  </a:path>
                </a:pathLst>
              </a:custGeom>
              <a:grpFill/>
              <a:ln w="12700">
                <a:miter lim="400000"/>
              </a:ln>
            </p:spPr>
            <p:txBody>
              <a:bodyPr lIns="0" tIns="0" rIns="0" bIns="0" anchor="ctr"/>
              <a:lstStyle/>
              <a:p>
                <a:pPr>
                  <a:defRPr/>
                </a:pPr>
                <a:endParaRPr kern="0">
                  <a:solidFill>
                    <a:sysClr val="windowText" lastClr="000000"/>
                  </a:solidFill>
                </a:endParaRPr>
              </a:p>
            </p:txBody>
          </p:sp>
          <p:sp>
            <p:nvSpPr>
              <p:cNvPr id="5" name="Shape 157"/>
              <p:cNvSpPr/>
              <p:nvPr/>
            </p:nvSpPr>
            <p:spPr>
              <a:xfrm>
                <a:off x="-13092" y="2465749"/>
                <a:ext cx="3288509" cy="1375318"/>
              </a:xfrm>
              <a:custGeom>
                <a:avLst/>
                <a:gdLst/>
                <a:ahLst/>
                <a:cxnLst>
                  <a:cxn ang="0">
                    <a:pos x="wd2" y="hd2"/>
                  </a:cxn>
                  <a:cxn ang="5400000">
                    <a:pos x="wd2" y="hd2"/>
                  </a:cxn>
                  <a:cxn ang="10800000">
                    <a:pos x="wd2" y="hd2"/>
                  </a:cxn>
                  <a:cxn ang="16200000">
                    <a:pos x="wd2" y="hd2"/>
                  </a:cxn>
                </a:cxnLst>
                <a:rect l="0" t="0" r="r" b="b"/>
                <a:pathLst>
                  <a:path w="21600" h="17187" extrusionOk="0">
                    <a:moveTo>
                      <a:pt x="0" y="0"/>
                    </a:moveTo>
                    <a:lnTo>
                      <a:pt x="0" y="11247"/>
                    </a:lnTo>
                    <a:cubicBezTo>
                      <a:pt x="4449" y="17205"/>
                      <a:pt x="11449" y="21600"/>
                      <a:pt x="21600" y="9539"/>
                    </a:cubicBezTo>
                    <a:cubicBezTo>
                      <a:pt x="11455" y="20381"/>
                      <a:pt x="2428" y="14276"/>
                      <a:pt x="0" y="0"/>
                    </a:cubicBezTo>
                    <a:close/>
                  </a:path>
                </a:pathLst>
              </a:custGeom>
              <a:solidFill>
                <a:srgbClr val="00B0F0"/>
              </a:solidFill>
              <a:ln w="12700">
                <a:miter lim="400000"/>
              </a:ln>
            </p:spPr>
            <p:txBody>
              <a:bodyPr lIns="0" tIns="0" rIns="0" bIns="0" anchor="ctr"/>
              <a:lstStyle/>
              <a:p>
                <a:pPr>
                  <a:defRPr/>
                </a:pPr>
                <a:endParaRPr kern="0">
                  <a:solidFill>
                    <a:sysClr val="windowText" lastClr="000000"/>
                  </a:solidFill>
                </a:endParaRPr>
              </a:p>
            </p:txBody>
          </p:sp>
        </p:grpSp>
        <p:sp>
          <p:nvSpPr>
            <p:cNvPr id="6" name="原创设计师QQ69613753    _3"/>
            <p:cNvSpPr/>
            <p:nvPr/>
          </p:nvSpPr>
          <p:spPr>
            <a:xfrm flipH="1">
              <a:off x="7475" y="2591052"/>
              <a:ext cx="7990820" cy="2992339"/>
            </a:xfrm>
            <a:custGeom>
              <a:avLst/>
              <a:gdLst/>
              <a:ahLst/>
              <a:cxnLst>
                <a:cxn ang="0">
                  <a:pos x="wd2" y="hd2"/>
                </a:cxn>
                <a:cxn ang="5400000">
                  <a:pos x="wd2" y="hd2"/>
                </a:cxn>
                <a:cxn ang="10800000">
                  <a:pos x="wd2" y="hd2"/>
                </a:cxn>
                <a:cxn ang="16200000">
                  <a:pos x="wd2" y="hd2"/>
                </a:cxn>
              </a:cxnLst>
              <a:rect l="0" t="0" r="r" b="b"/>
              <a:pathLst>
                <a:path w="20811" h="18162" extrusionOk="0">
                  <a:moveTo>
                    <a:pt x="0" y="2007"/>
                  </a:moveTo>
                  <a:lnTo>
                    <a:pt x="0" y="18162"/>
                  </a:lnTo>
                  <a:lnTo>
                    <a:pt x="20728" y="18162"/>
                  </a:lnTo>
                  <a:cubicBezTo>
                    <a:pt x="21600" y="2933"/>
                    <a:pt x="15438" y="9748"/>
                    <a:pt x="11751" y="2674"/>
                  </a:cubicBezTo>
                  <a:cubicBezTo>
                    <a:pt x="8567" y="-3438"/>
                    <a:pt x="6374" y="2667"/>
                    <a:pt x="4197" y="3937"/>
                  </a:cubicBezTo>
                  <a:cubicBezTo>
                    <a:pt x="1396" y="5570"/>
                    <a:pt x="0" y="2007"/>
                    <a:pt x="0" y="2007"/>
                  </a:cubicBezTo>
                  <a:close/>
                </a:path>
              </a:pathLst>
            </a:custGeom>
            <a:solidFill>
              <a:srgbClr val="0070C0"/>
            </a:solidFill>
            <a:ln w="12700">
              <a:miter lim="400000"/>
            </a:ln>
          </p:spPr>
          <p:txBody>
            <a:bodyPr lIns="0" tIns="0" rIns="0" bIns="0" anchor="ctr"/>
            <a:lstStyle/>
            <a:p>
              <a:pPr>
                <a:defRPr/>
              </a:pPr>
              <a:endParaRPr kern="0" dirty="0">
                <a:solidFill>
                  <a:sysClr val="windowText" lastClr="000000"/>
                </a:solidFill>
              </a:endParaRPr>
            </a:p>
          </p:txBody>
        </p:sp>
        <p:sp>
          <p:nvSpPr>
            <p:cNvPr id="7" name="原创设计师QQ69613753    _4"/>
            <p:cNvSpPr/>
            <p:nvPr/>
          </p:nvSpPr>
          <p:spPr>
            <a:xfrm flipH="1">
              <a:off x="5507925" y="2289201"/>
              <a:ext cx="2490371" cy="1031489"/>
            </a:xfrm>
            <a:custGeom>
              <a:avLst/>
              <a:gdLst/>
              <a:ahLst/>
              <a:cxnLst>
                <a:cxn ang="0">
                  <a:pos x="wd2" y="hd2"/>
                </a:cxn>
                <a:cxn ang="5400000">
                  <a:pos x="wd2" y="hd2"/>
                </a:cxn>
                <a:cxn ang="10800000">
                  <a:pos x="wd2" y="hd2"/>
                </a:cxn>
                <a:cxn ang="16200000">
                  <a:pos x="wd2" y="hd2"/>
                </a:cxn>
              </a:cxnLst>
              <a:rect l="0" t="0" r="r" b="b"/>
              <a:pathLst>
                <a:path w="21600" h="17187" extrusionOk="0">
                  <a:moveTo>
                    <a:pt x="0" y="0"/>
                  </a:moveTo>
                  <a:lnTo>
                    <a:pt x="0" y="11247"/>
                  </a:lnTo>
                  <a:cubicBezTo>
                    <a:pt x="4449" y="17205"/>
                    <a:pt x="11449" y="21600"/>
                    <a:pt x="21600" y="9539"/>
                  </a:cubicBezTo>
                  <a:cubicBezTo>
                    <a:pt x="11455" y="20381"/>
                    <a:pt x="2428" y="14276"/>
                    <a:pt x="0" y="0"/>
                  </a:cubicBezTo>
                  <a:close/>
                </a:path>
              </a:pathLst>
            </a:custGeom>
            <a:solidFill>
              <a:srgbClr val="00B0F0"/>
            </a:solidFill>
            <a:ln w="12700">
              <a:miter lim="400000"/>
            </a:ln>
          </p:spPr>
          <p:txBody>
            <a:bodyPr lIns="0" tIns="0" rIns="0" bIns="0" anchor="ctr"/>
            <a:lstStyle/>
            <a:p>
              <a:pPr>
                <a:defRPr/>
              </a:pPr>
              <a:endParaRPr kern="0">
                <a:solidFill>
                  <a:sysClr val="windowText" lastClr="000000"/>
                </a:solidFill>
              </a:endParaRPr>
            </a:p>
          </p:txBody>
        </p:sp>
      </p:grpSp>
      <p:grpSp>
        <p:nvGrpSpPr>
          <p:cNvPr id="12" name="组合 14"/>
          <p:cNvGrpSpPr/>
          <p:nvPr/>
        </p:nvGrpSpPr>
        <p:grpSpPr>
          <a:xfrm>
            <a:off x="2807404" y="5849153"/>
            <a:ext cx="119860" cy="136255"/>
            <a:chOff x="3257326" y="4723106"/>
            <a:chExt cx="89895" cy="102191"/>
          </a:xfrm>
          <a:solidFill>
            <a:srgbClr val="0070C0"/>
          </a:solidFill>
        </p:grpSpPr>
        <p:sp>
          <p:nvSpPr>
            <p:cNvPr id="17" name="Freeform 12"/>
            <p:cNvSpPr>
              <a:spLocks noEditPoints="1"/>
            </p:cNvSpPr>
            <p:nvPr/>
          </p:nvSpPr>
          <p:spPr bwMode="auto">
            <a:xfrm>
              <a:off x="3277995" y="4723106"/>
              <a:ext cx="48228" cy="48148"/>
            </a:xfrm>
            <a:custGeom>
              <a:avLst/>
              <a:gdLst>
                <a:gd name="T0" fmla="*/ 31 w 62"/>
                <a:gd name="T1" fmla="*/ 62 h 62"/>
                <a:gd name="T2" fmla="*/ 0 w 62"/>
                <a:gd name="T3" fmla="*/ 31 h 62"/>
                <a:gd name="T4" fmla="*/ 31 w 62"/>
                <a:gd name="T5" fmla="*/ 0 h 62"/>
                <a:gd name="T6" fmla="*/ 62 w 62"/>
                <a:gd name="T7" fmla="*/ 31 h 62"/>
                <a:gd name="T8" fmla="*/ 31 w 62"/>
                <a:gd name="T9" fmla="*/ 62 h 62"/>
                <a:gd name="T10" fmla="*/ 31 w 62"/>
                <a:gd name="T11" fmla="*/ 11 h 62"/>
                <a:gd name="T12" fmla="*/ 11 w 62"/>
                <a:gd name="T13" fmla="*/ 31 h 62"/>
                <a:gd name="T14" fmla="*/ 31 w 62"/>
                <a:gd name="T15" fmla="*/ 51 h 62"/>
                <a:gd name="T16" fmla="*/ 51 w 62"/>
                <a:gd name="T17" fmla="*/ 31 h 62"/>
                <a:gd name="T18" fmla="*/ 31 w 62"/>
                <a:gd name="T1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62"/>
                  </a:moveTo>
                  <a:cubicBezTo>
                    <a:pt x="14" y="62"/>
                    <a:pt x="0" y="48"/>
                    <a:pt x="0" y="31"/>
                  </a:cubicBezTo>
                  <a:cubicBezTo>
                    <a:pt x="0" y="14"/>
                    <a:pt x="14" y="0"/>
                    <a:pt x="31" y="0"/>
                  </a:cubicBezTo>
                  <a:cubicBezTo>
                    <a:pt x="48" y="0"/>
                    <a:pt x="62" y="14"/>
                    <a:pt x="62" y="31"/>
                  </a:cubicBezTo>
                  <a:cubicBezTo>
                    <a:pt x="62" y="48"/>
                    <a:pt x="48" y="62"/>
                    <a:pt x="31" y="62"/>
                  </a:cubicBezTo>
                  <a:close/>
                  <a:moveTo>
                    <a:pt x="31" y="11"/>
                  </a:moveTo>
                  <a:cubicBezTo>
                    <a:pt x="20" y="11"/>
                    <a:pt x="11" y="20"/>
                    <a:pt x="11" y="31"/>
                  </a:cubicBezTo>
                  <a:cubicBezTo>
                    <a:pt x="11" y="42"/>
                    <a:pt x="20" y="51"/>
                    <a:pt x="31" y="51"/>
                  </a:cubicBezTo>
                  <a:cubicBezTo>
                    <a:pt x="42" y="51"/>
                    <a:pt x="51" y="42"/>
                    <a:pt x="51" y="31"/>
                  </a:cubicBezTo>
                  <a:cubicBezTo>
                    <a:pt x="51" y="20"/>
                    <a:pt x="42" y="11"/>
                    <a:pt x="31" y="11"/>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dist"/>
              <a:endParaRPr lang="zh-CN" altLang="en-US" sz="1500" dirty="0">
                <a:solidFill>
                  <a:schemeClr val="bg1"/>
                </a:solidFill>
                <a:latin typeface="华文细黑" panose="02010600040101010101" pitchFamily="2" charset="-122"/>
                <a:ea typeface="华文细黑" panose="02010600040101010101" pitchFamily="2" charset="-122"/>
              </a:endParaRPr>
            </a:p>
          </p:txBody>
        </p:sp>
        <p:sp>
          <p:nvSpPr>
            <p:cNvPr id="18" name="Freeform 13"/>
            <p:cNvSpPr/>
            <p:nvPr/>
          </p:nvSpPr>
          <p:spPr bwMode="auto">
            <a:xfrm>
              <a:off x="3257326" y="4776494"/>
              <a:ext cx="89895" cy="48803"/>
            </a:xfrm>
            <a:custGeom>
              <a:avLst/>
              <a:gdLst>
                <a:gd name="T0" fmla="*/ 111 w 116"/>
                <a:gd name="T1" fmla="*/ 63 h 63"/>
                <a:gd name="T2" fmla="*/ 105 w 116"/>
                <a:gd name="T3" fmla="*/ 58 h 63"/>
                <a:gd name="T4" fmla="*/ 58 w 116"/>
                <a:gd name="T5" fmla="*/ 11 h 63"/>
                <a:gd name="T6" fmla="*/ 11 w 116"/>
                <a:gd name="T7" fmla="*/ 58 h 63"/>
                <a:gd name="T8" fmla="*/ 6 w 116"/>
                <a:gd name="T9" fmla="*/ 63 h 63"/>
                <a:gd name="T10" fmla="*/ 0 w 116"/>
                <a:gd name="T11" fmla="*/ 58 h 63"/>
                <a:gd name="T12" fmla="*/ 58 w 116"/>
                <a:gd name="T13" fmla="*/ 0 h 63"/>
                <a:gd name="T14" fmla="*/ 116 w 116"/>
                <a:gd name="T15" fmla="*/ 58 h 63"/>
                <a:gd name="T16" fmla="*/ 111 w 116"/>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63">
                  <a:moveTo>
                    <a:pt x="111" y="63"/>
                  </a:moveTo>
                  <a:cubicBezTo>
                    <a:pt x="108" y="63"/>
                    <a:pt x="105" y="61"/>
                    <a:pt x="105" y="58"/>
                  </a:cubicBezTo>
                  <a:cubicBezTo>
                    <a:pt x="105" y="32"/>
                    <a:pt x="84" y="11"/>
                    <a:pt x="58" y="11"/>
                  </a:cubicBezTo>
                  <a:cubicBezTo>
                    <a:pt x="32" y="11"/>
                    <a:pt x="11" y="32"/>
                    <a:pt x="11" y="58"/>
                  </a:cubicBezTo>
                  <a:cubicBezTo>
                    <a:pt x="11" y="61"/>
                    <a:pt x="9" y="63"/>
                    <a:pt x="6" y="63"/>
                  </a:cubicBezTo>
                  <a:cubicBezTo>
                    <a:pt x="3" y="63"/>
                    <a:pt x="0" y="61"/>
                    <a:pt x="0" y="58"/>
                  </a:cubicBezTo>
                  <a:cubicBezTo>
                    <a:pt x="0" y="26"/>
                    <a:pt x="26" y="0"/>
                    <a:pt x="58" y="0"/>
                  </a:cubicBezTo>
                  <a:cubicBezTo>
                    <a:pt x="90" y="0"/>
                    <a:pt x="116" y="26"/>
                    <a:pt x="116" y="58"/>
                  </a:cubicBezTo>
                  <a:cubicBezTo>
                    <a:pt x="116" y="61"/>
                    <a:pt x="114" y="63"/>
                    <a:pt x="111" y="63"/>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dist"/>
              <a:endParaRPr lang="zh-CN" altLang="en-US" sz="1500" dirty="0">
                <a:solidFill>
                  <a:schemeClr val="bg1"/>
                </a:solidFill>
                <a:latin typeface="华文细黑" panose="02010600040101010101" pitchFamily="2" charset="-122"/>
                <a:ea typeface="华文细黑" panose="02010600040101010101" pitchFamily="2" charset="-122"/>
              </a:endParaRPr>
            </a:p>
          </p:txBody>
        </p:sp>
      </p:grpSp>
      <p:sp>
        <p:nvSpPr>
          <p:cNvPr id="23" name="TextBox 7"/>
          <p:cNvSpPr txBox="1"/>
          <p:nvPr/>
        </p:nvSpPr>
        <p:spPr>
          <a:xfrm>
            <a:off x="6039" y="4267910"/>
            <a:ext cx="9131923" cy="861775"/>
          </a:xfrm>
          <a:prstGeom prst="rect">
            <a:avLst/>
          </a:prstGeom>
          <a:noFill/>
        </p:spPr>
        <p:txBody>
          <a:bodyPr wrap="square" lIns="121917" tIns="60958" rIns="121917" bIns="60958" rtlCol="0">
            <a:spAutoFit/>
          </a:bodyPr>
          <a:lstStyle/>
          <a:p>
            <a:pPr algn="ctr"/>
            <a:r>
              <a:rPr lang="en-US" altLang="zh-CN" sz="4800" b="1" dirty="0" smtClean="0">
                <a:solidFill>
                  <a:schemeClr val="bg1"/>
                </a:solidFill>
                <a:latin typeface="微软雅黑" panose="020B0503020204020204" pitchFamily="34" charset="-122"/>
                <a:ea typeface="微软雅黑" panose="020B0503020204020204" pitchFamily="34" charset="-122"/>
              </a:rPr>
              <a:t>2019</a:t>
            </a:r>
            <a:r>
              <a:rPr lang="zh-CN" altLang="en-US" sz="4800" b="1" dirty="0" smtClean="0">
                <a:solidFill>
                  <a:schemeClr val="bg1"/>
                </a:solidFill>
                <a:latin typeface="微软雅黑" panose="020B0503020204020204" pitchFamily="34" charset="-122"/>
                <a:ea typeface="微软雅黑" panose="020B0503020204020204" pitchFamily="34" charset="-122"/>
              </a:rPr>
              <a:t>年</a:t>
            </a:r>
            <a:r>
              <a:rPr lang="zh-CN" altLang="en-US" sz="4800" b="1" dirty="0">
                <a:solidFill>
                  <a:schemeClr val="bg1"/>
                </a:solidFill>
                <a:latin typeface="微软雅黑" panose="020B0503020204020204" pitchFamily="34" charset="-122"/>
                <a:ea typeface="微软雅黑" panose="020B0503020204020204" pitchFamily="34" charset="-122"/>
              </a:rPr>
              <a:t>形势任务教育</a:t>
            </a:r>
            <a:endParaRPr lang="zh-CN" altLang="zh-CN" sz="4800" b="1" dirty="0">
              <a:solidFill>
                <a:schemeClr val="bg1"/>
              </a:solidFill>
              <a:latin typeface="微软雅黑" panose="020B0503020204020204" pitchFamily="34" charset="-122"/>
              <a:ea typeface="微软雅黑" panose="020B0503020204020204" pitchFamily="34" charset="-122"/>
            </a:endParaRPr>
          </a:p>
        </p:txBody>
      </p:sp>
      <p:sp>
        <p:nvSpPr>
          <p:cNvPr id="21" name="矩形 20"/>
          <p:cNvSpPr/>
          <p:nvPr/>
        </p:nvSpPr>
        <p:spPr>
          <a:xfrm>
            <a:off x="2783191" y="5368407"/>
            <a:ext cx="3467616" cy="830997"/>
          </a:xfrm>
          <a:prstGeom prst="rect">
            <a:avLst/>
          </a:prstGeom>
          <a:noFill/>
        </p:spPr>
        <p:txBody>
          <a:bodyPr wrap="none" rtlCol="0">
            <a:spAutoFit/>
          </a:bodyPr>
          <a:lstStyle/>
          <a:p>
            <a:pPr algn="ctr">
              <a:lnSpc>
                <a:spcPct val="150000"/>
              </a:lnSpc>
            </a:pPr>
            <a:r>
              <a:rPr lang="zh-CN" altLang="en-US" sz="1600" b="1" dirty="0">
                <a:ln w="9525" cmpd="sng">
                  <a:noFill/>
                  <a:prstDash val="solid"/>
                </a:ln>
                <a:solidFill>
                  <a:prstClr val="white"/>
                </a:solidFill>
                <a:ea typeface="思源黑体 CN Light" panose="020B0300000000000000" pitchFamily="34" charset="-122"/>
              </a:rPr>
              <a:t>上海国际港务（集团）股份有限公司</a:t>
            </a:r>
            <a:endParaRPr lang="en-US" altLang="zh-CN" sz="1600" b="1" dirty="0">
              <a:ln w="9525" cmpd="sng">
                <a:noFill/>
                <a:prstDash val="solid"/>
              </a:ln>
              <a:solidFill>
                <a:prstClr val="white"/>
              </a:solidFill>
              <a:ea typeface="思源黑体 CN Light" panose="020B0300000000000000" pitchFamily="34" charset="-122"/>
            </a:endParaRPr>
          </a:p>
          <a:p>
            <a:pPr marR="0" lvl="0" indent="0" fontAlgn="auto">
              <a:lnSpc>
                <a:spcPct val="150000"/>
              </a:lnSpc>
              <a:spcBef>
                <a:spcPts val="0"/>
              </a:spcBef>
              <a:spcAft>
                <a:spcPts val="0"/>
              </a:spcAft>
              <a:buClrTx/>
              <a:buSzTx/>
              <a:buFontTx/>
              <a:buNone/>
              <a:defRPr/>
            </a:pPr>
            <a:r>
              <a:rPr lang="en-US" altLang="zh-CN" sz="1600" b="1" dirty="0" smtClean="0">
                <a:ln w="9525" cmpd="sng">
                  <a:noFill/>
                  <a:prstDash val="solid"/>
                </a:ln>
                <a:solidFill>
                  <a:prstClr val="white"/>
                </a:solidFill>
                <a:ea typeface="思源黑体 CN Light" panose="020B0300000000000000" pitchFamily="34" charset="-122"/>
              </a:rPr>
              <a:t>                        2019</a:t>
            </a:r>
            <a:r>
              <a:rPr lang="zh-CN" altLang="en-US" sz="1600" b="1" dirty="0" smtClean="0">
                <a:ln w="9525" cmpd="sng">
                  <a:noFill/>
                  <a:prstDash val="solid"/>
                </a:ln>
                <a:solidFill>
                  <a:prstClr val="white"/>
                </a:solidFill>
                <a:ea typeface="思源黑体 CN Light" panose="020B0300000000000000" pitchFamily="34" charset="-122"/>
              </a:rPr>
              <a:t>年</a:t>
            </a:r>
            <a:r>
              <a:rPr lang="en-US" altLang="zh-CN" sz="1600" b="1" dirty="0">
                <a:ln w="9525" cmpd="sng">
                  <a:noFill/>
                  <a:prstDash val="solid"/>
                </a:ln>
                <a:solidFill>
                  <a:prstClr val="white"/>
                </a:solidFill>
                <a:ea typeface="思源黑体 CN Light" panose="020B0300000000000000" pitchFamily="34" charset="-122"/>
              </a:rPr>
              <a:t>3</a:t>
            </a:r>
            <a:r>
              <a:rPr lang="zh-CN" altLang="en-US" sz="1600" b="1" dirty="0">
                <a:ln w="9525" cmpd="sng">
                  <a:noFill/>
                  <a:prstDash val="solid"/>
                </a:ln>
                <a:solidFill>
                  <a:prstClr val="white"/>
                </a:solidFill>
                <a:ea typeface="思源黑体 CN Light" panose="020B0300000000000000" pitchFamily="34" charset="-122"/>
              </a:rPr>
              <a:t>月</a:t>
            </a:r>
          </a:p>
        </p:txBody>
      </p:sp>
    </p:spTree>
    <p:extLst>
      <p:ext uri="{BB962C8B-B14F-4D97-AF65-F5344CB8AC3E}">
        <p14:creationId xmlns:p14="http://schemas.microsoft.com/office/powerpoint/2010/main" val="11480519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圆角矩形 35"/>
          <p:cNvSpPr/>
          <p:nvPr/>
        </p:nvSpPr>
        <p:spPr>
          <a:xfrm>
            <a:off x="776180" y="1233363"/>
            <a:ext cx="7889358" cy="2604976"/>
          </a:xfrm>
          <a:prstGeom prst="roundRect">
            <a:avLst>
              <a:gd name="adj" fmla="val 6598"/>
            </a:avLst>
          </a:prstGeom>
          <a:solidFill>
            <a:schemeClr val="bg1"/>
          </a:solidFill>
          <a:ln w="19050">
            <a:solidFill>
              <a:schemeClr val="accent5">
                <a:lumMod val="75000"/>
              </a:schemeClr>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491500" y="1456692"/>
            <a:ext cx="2646878" cy="830997"/>
          </a:xfrm>
          <a:prstGeom prst="rect">
            <a:avLst/>
          </a:prstGeom>
          <a:solidFill>
            <a:srgbClr val="003399"/>
          </a:solidFill>
        </p:spPr>
        <p:txBody>
          <a:bodyPr wrap="square">
            <a:spAutoFit/>
          </a:bodyPr>
          <a:lstStyle/>
          <a:p>
            <a:pPr algn="ctr">
              <a:lnSpc>
                <a:spcPct val="150000"/>
              </a:lnSpc>
            </a:pPr>
            <a:r>
              <a:rPr lang="en-US" altLang="zh-CN" sz="1600" b="1" dirty="0" smtClean="0">
                <a:solidFill>
                  <a:schemeClr val="bg1"/>
                </a:solidFill>
                <a:latin typeface="微软雅黑" panose="020B0503020204020204" pitchFamily="34" charset="-122"/>
                <a:ea typeface="微软雅黑" panose="020B0503020204020204" pitchFamily="34" charset="-122"/>
              </a:rPr>
              <a:t>2. </a:t>
            </a:r>
            <a:r>
              <a:rPr lang="zh-CN" altLang="en-US" sz="1600" b="1" dirty="0" smtClean="0">
                <a:solidFill>
                  <a:schemeClr val="bg1"/>
                </a:solidFill>
                <a:latin typeface="微软雅黑" panose="020B0503020204020204" pitchFamily="34" charset="-122"/>
                <a:ea typeface="微软雅黑" panose="020B0503020204020204" pitchFamily="34" charset="-122"/>
              </a:rPr>
              <a:t>水水中转业务持续增长</a:t>
            </a:r>
            <a:endParaRPr lang="en-US" altLang="zh-CN" sz="1600" b="1" dirty="0" smtClean="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1600" b="1" dirty="0" smtClean="0">
                <a:solidFill>
                  <a:schemeClr val="bg1"/>
                </a:solidFill>
                <a:latin typeface="微软雅黑" panose="020B0503020204020204" pitchFamily="34" charset="-122"/>
                <a:ea typeface="微软雅黑" panose="020B0503020204020204" pitchFamily="34" charset="-122"/>
              </a:rPr>
              <a:t>洋山枢纽港作用进一步凸显</a:t>
            </a:r>
            <a:endParaRPr lang="en-US" altLang="zh-CN" sz="1600" b="1" dirty="0" smtClean="0">
              <a:solidFill>
                <a:schemeClr val="bg1"/>
              </a:solidFill>
              <a:latin typeface="微软雅黑" panose="020B0503020204020204" pitchFamily="34" charset="-122"/>
              <a:ea typeface="微软雅黑" panose="020B0503020204020204" pitchFamily="34" charset="-122"/>
            </a:endParaRPr>
          </a:p>
        </p:txBody>
      </p:sp>
      <p:sp>
        <p:nvSpPr>
          <p:cNvPr id="29" name="矩形 28"/>
          <p:cNvSpPr/>
          <p:nvPr/>
        </p:nvSpPr>
        <p:spPr>
          <a:xfrm>
            <a:off x="3675315" y="1493511"/>
            <a:ext cx="1569660" cy="369332"/>
          </a:xfrm>
          <a:prstGeom prst="rect">
            <a:avLst/>
          </a:prstGeom>
        </p:spPr>
        <p:txBody>
          <a:bodyPr wrap="none">
            <a:spAutoFit/>
          </a:bodyPr>
          <a:lstStyle/>
          <a:p>
            <a:r>
              <a:rPr lang="zh-CN" altLang="en-US" b="1" dirty="0" smtClean="0">
                <a:solidFill>
                  <a:srgbClr val="003399"/>
                </a:solidFill>
                <a:latin typeface="微软雅黑" panose="020B0503020204020204" pitchFamily="34" charset="-122"/>
                <a:ea typeface="微软雅黑" panose="020B0503020204020204" pitchFamily="34" charset="-122"/>
              </a:rPr>
              <a:t>集团水水中转</a:t>
            </a:r>
            <a:endParaRPr lang="zh-CN" altLang="en-US" b="1" dirty="0">
              <a:solidFill>
                <a:srgbClr val="003399"/>
              </a:solidFill>
              <a:latin typeface="微软雅黑" panose="020B0503020204020204" pitchFamily="34" charset="-122"/>
              <a:ea typeface="微软雅黑" panose="020B0503020204020204" pitchFamily="34" charset="-122"/>
            </a:endParaRPr>
          </a:p>
        </p:txBody>
      </p:sp>
      <p:sp>
        <p:nvSpPr>
          <p:cNvPr id="30" name="矩形 29"/>
          <p:cNvSpPr/>
          <p:nvPr/>
        </p:nvSpPr>
        <p:spPr>
          <a:xfrm>
            <a:off x="3370512" y="2003873"/>
            <a:ext cx="2254103" cy="461665"/>
          </a:xfrm>
          <a:prstGeom prst="rect">
            <a:avLst/>
          </a:prstGeom>
          <a:solidFill>
            <a:schemeClr val="accent5">
              <a:lumMod val="40000"/>
              <a:lumOff val="60000"/>
            </a:schemeClr>
          </a:solidFill>
        </p:spPr>
        <p:txBody>
          <a:bodyPr wrap="square">
            <a:spAutoFit/>
          </a:bodyPr>
          <a:lstStyle/>
          <a:p>
            <a:pPr algn="ctr"/>
            <a:r>
              <a:rPr lang="en-US" altLang="zh-CN" sz="2400" b="1" dirty="0" smtClean="0">
                <a:solidFill>
                  <a:srgbClr val="003399"/>
                </a:solidFill>
                <a:latin typeface="微软雅黑" panose="020B0503020204020204" pitchFamily="34" charset="-122"/>
                <a:ea typeface="微软雅黑" panose="020B0503020204020204" pitchFamily="34" charset="-122"/>
              </a:rPr>
              <a:t>1967.6</a:t>
            </a:r>
            <a:r>
              <a:rPr lang="zh-CN" altLang="en-US" sz="2400" b="1" dirty="0" smtClean="0">
                <a:solidFill>
                  <a:srgbClr val="003399"/>
                </a:solidFill>
                <a:latin typeface="微软雅黑" panose="020B0503020204020204" pitchFamily="34" charset="-122"/>
                <a:ea typeface="微软雅黑" panose="020B0503020204020204" pitchFamily="34" charset="-122"/>
              </a:rPr>
              <a:t>万</a:t>
            </a:r>
            <a:r>
              <a:rPr lang="zh-CN" altLang="en-US" b="1" dirty="0" smtClean="0">
                <a:solidFill>
                  <a:srgbClr val="003399"/>
                </a:solidFill>
                <a:latin typeface="微软雅黑" panose="020B0503020204020204" pitchFamily="34" charset="-122"/>
                <a:ea typeface="微软雅黑" panose="020B0503020204020204" pitchFamily="34" charset="-122"/>
              </a:rPr>
              <a:t>标准箱</a:t>
            </a:r>
          </a:p>
        </p:txBody>
      </p:sp>
      <p:sp>
        <p:nvSpPr>
          <p:cNvPr id="31" name="矩形 30"/>
          <p:cNvSpPr/>
          <p:nvPr/>
        </p:nvSpPr>
        <p:spPr>
          <a:xfrm>
            <a:off x="3779310" y="2463313"/>
            <a:ext cx="1552027" cy="646331"/>
          </a:xfrm>
          <a:prstGeom prst="rect">
            <a:avLst/>
          </a:prstGeom>
        </p:spPr>
        <p:txBody>
          <a:bodyPr wrap="none" anchor="ctr">
            <a:spAutoFit/>
          </a:bodyPr>
          <a:lstStyle/>
          <a:p>
            <a:pPr algn="ctr"/>
            <a:r>
              <a:rPr lang="zh-CN" altLang="en-US" sz="3600" b="1" dirty="0" smtClean="0">
                <a:solidFill>
                  <a:srgbClr val="FF0000"/>
                </a:solidFill>
                <a:latin typeface="微软雅黑" panose="020B0503020204020204" pitchFamily="34" charset="-122"/>
                <a:ea typeface="微软雅黑" panose="020B0503020204020204" pitchFamily="34" charset="-122"/>
                <a:sym typeface="Wingdings" panose="05000000000000000000" pitchFamily="2" charset="2"/>
              </a:rPr>
              <a:t></a:t>
            </a:r>
            <a:r>
              <a:rPr lang="zh-CN" altLang="en-US" sz="2000" dirty="0" smtClean="0">
                <a:solidFill>
                  <a:srgbClr val="FF0000"/>
                </a:solidFill>
                <a:latin typeface="微软雅黑" panose="020B0503020204020204" pitchFamily="34" charset="-122"/>
                <a:ea typeface="微软雅黑" panose="020B0503020204020204" pitchFamily="34" charset="-122"/>
                <a:sym typeface="Wingdings" panose="05000000000000000000" pitchFamily="2" charset="2"/>
              </a:rPr>
              <a:t> </a:t>
            </a:r>
            <a:r>
              <a:rPr lang="en-US" altLang="zh-CN" sz="2800" b="1" dirty="0" smtClean="0">
                <a:solidFill>
                  <a:srgbClr val="FF0000"/>
                </a:solidFill>
                <a:latin typeface="微软雅黑" panose="020B0503020204020204" pitchFamily="34" charset="-122"/>
                <a:ea typeface="微软雅黑" panose="020B0503020204020204" pitchFamily="34" charset="-122"/>
                <a:sym typeface="Wingdings" panose="05000000000000000000" pitchFamily="2" charset="2"/>
              </a:rPr>
              <a:t>4.7%</a:t>
            </a:r>
            <a:endParaRPr lang="zh-CN" altLang="en-US" sz="2800" b="1" dirty="0" smtClean="0">
              <a:solidFill>
                <a:srgbClr val="FF0000"/>
              </a:solidFill>
              <a:latin typeface="微软雅黑" panose="020B0503020204020204" pitchFamily="34" charset="-122"/>
              <a:ea typeface="微软雅黑" panose="020B0503020204020204" pitchFamily="34" charset="-122"/>
              <a:sym typeface="Wingdings" panose="05000000000000000000" pitchFamily="2" charset="2"/>
            </a:endParaRPr>
          </a:p>
        </p:txBody>
      </p:sp>
      <p:sp>
        <p:nvSpPr>
          <p:cNvPr id="32" name="矩形 31"/>
          <p:cNvSpPr/>
          <p:nvPr/>
        </p:nvSpPr>
        <p:spPr>
          <a:xfrm>
            <a:off x="3405947" y="3159268"/>
            <a:ext cx="2278188" cy="369332"/>
          </a:xfrm>
          <a:prstGeom prst="rect">
            <a:avLst/>
          </a:prstGeom>
        </p:spPr>
        <p:txBody>
          <a:bodyPr wrap="none">
            <a:spAutoFit/>
          </a:bodyPr>
          <a:lstStyle/>
          <a:p>
            <a:r>
              <a:rPr lang="zh-CN" altLang="en-US" b="1" dirty="0" smtClean="0">
                <a:solidFill>
                  <a:srgbClr val="003399"/>
                </a:solidFill>
                <a:latin typeface="微软雅黑" panose="020B0503020204020204" pitchFamily="34" charset="-122"/>
                <a:ea typeface="微软雅黑" panose="020B0503020204020204" pitchFamily="34" charset="-122"/>
              </a:rPr>
              <a:t>水水中转占比</a:t>
            </a:r>
            <a:r>
              <a:rPr lang="en-US" altLang="zh-CN" b="1" dirty="0" smtClean="0">
                <a:solidFill>
                  <a:srgbClr val="C00000"/>
                </a:solidFill>
                <a:latin typeface="微软雅黑" panose="020B0503020204020204" pitchFamily="34" charset="-122"/>
                <a:ea typeface="微软雅黑" panose="020B0503020204020204" pitchFamily="34" charset="-122"/>
              </a:rPr>
              <a:t>46.8%</a:t>
            </a:r>
            <a:endParaRPr lang="zh-CN" altLang="en-US" b="1" dirty="0" smtClean="0">
              <a:solidFill>
                <a:srgbClr val="C00000"/>
              </a:solidFill>
              <a:latin typeface="微软雅黑" panose="020B0503020204020204" pitchFamily="34" charset="-122"/>
              <a:ea typeface="微软雅黑" panose="020B0503020204020204" pitchFamily="34" charset="-122"/>
            </a:endParaRPr>
          </a:p>
        </p:txBody>
      </p:sp>
      <p:sp>
        <p:nvSpPr>
          <p:cNvPr id="33" name="矩形 32"/>
          <p:cNvSpPr/>
          <p:nvPr/>
        </p:nvSpPr>
        <p:spPr>
          <a:xfrm>
            <a:off x="6836751" y="1518317"/>
            <a:ext cx="1107996" cy="369332"/>
          </a:xfrm>
          <a:prstGeom prst="rect">
            <a:avLst/>
          </a:prstGeom>
        </p:spPr>
        <p:txBody>
          <a:bodyPr wrap="none">
            <a:spAutoFit/>
          </a:bodyPr>
          <a:lstStyle/>
          <a:p>
            <a:r>
              <a:rPr lang="zh-CN" altLang="en-US" b="1" dirty="0" smtClean="0">
                <a:solidFill>
                  <a:srgbClr val="003399"/>
                </a:solidFill>
                <a:latin typeface="微软雅黑" panose="020B0503020204020204" pitchFamily="34" charset="-122"/>
                <a:ea typeface="微软雅黑" panose="020B0503020204020204" pitchFamily="34" charset="-122"/>
              </a:rPr>
              <a:t>洋山港区</a:t>
            </a:r>
            <a:endParaRPr lang="zh-CN" altLang="en-US" b="1" dirty="0">
              <a:solidFill>
                <a:srgbClr val="003399"/>
              </a:solidFill>
              <a:latin typeface="微软雅黑" panose="020B0503020204020204" pitchFamily="34" charset="-122"/>
              <a:ea typeface="微软雅黑" panose="020B0503020204020204" pitchFamily="34" charset="-122"/>
            </a:endParaRPr>
          </a:p>
        </p:txBody>
      </p:sp>
      <p:sp>
        <p:nvSpPr>
          <p:cNvPr id="34" name="矩形 33"/>
          <p:cNvSpPr/>
          <p:nvPr/>
        </p:nvSpPr>
        <p:spPr>
          <a:xfrm>
            <a:off x="6159793" y="1996780"/>
            <a:ext cx="2324990" cy="461665"/>
          </a:xfrm>
          <a:prstGeom prst="rect">
            <a:avLst/>
          </a:prstGeom>
          <a:solidFill>
            <a:schemeClr val="accent5">
              <a:lumMod val="40000"/>
              <a:lumOff val="60000"/>
            </a:schemeClr>
          </a:solidFill>
        </p:spPr>
        <p:txBody>
          <a:bodyPr wrap="square">
            <a:spAutoFit/>
          </a:bodyPr>
          <a:lstStyle/>
          <a:p>
            <a:pPr algn="ctr"/>
            <a:r>
              <a:rPr lang="en-US" altLang="zh-CN" sz="2400" b="1" dirty="0" smtClean="0">
                <a:solidFill>
                  <a:srgbClr val="003399"/>
                </a:solidFill>
                <a:latin typeface="微软雅黑" panose="020B0503020204020204" pitchFamily="34" charset="-122"/>
                <a:ea typeface="微软雅黑" panose="020B0503020204020204" pitchFamily="34" charset="-122"/>
              </a:rPr>
              <a:t>1842.5</a:t>
            </a:r>
            <a:r>
              <a:rPr lang="zh-CN" altLang="en-US" sz="2400" b="1" dirty="0" smtClean="0">
                <a:solidFill>
                  <a:srgbClr val="003399"/>
                </a:solidFill>
                <a:latin typeface="微软雅黑" panose="020B0503020204020204" pitchFamily="34" charset="-122"/>
                <a:ea typeface="微软雅黑" panose="020B0503020204020204" pitchFamily="34" charset="-122"/>
              </a:rPr>
              <a:t>万</a:t>
            </a:r>
            <a:r>
              <a:rPr lang="zh-CN" altLang="en-US" b="1" dirty="0" smtClean="0">
                <a:solidFill>
                  <a:srgbClr val="003399"/>
                </a:solidFill>
                <a:latin typeface="微软雅黑" panose="020B0503020204020204" pitchFamily="34" charset="-122"/>
                <a:ea typeface="微软雅黑" panose="020B0503020204020204" pitchFamily="34" charset="-122"/>
              </a:rPr>
              <a:t>标准箱</a:t>
            </a:r>
          </a:p>
        </p:txBody>
      </p:sp>
      <p:sp>
        <p:nvSpPr>
          <p:cNvPr id="35" name="矩形 34"/>
          <p:cNvSpPr/>
          <p:nvPr/>
        </p:nvSpPr>
        <p:spPr>
          <a:xfrm>
            <a:off x="6447352" y="2445587"/>
            <a:ext cx="1773241" cy="646331"/>
          </a:xfrm>
          <a:prstGeom prst="rect">
            <a:avLst/>
          </a:prstGeom>
        </p:spPr>
        <p:txBody>
          <a:bodyPr wrap="none" anchor="ctr">
            <a:spAutoFit/>
          </a:bodyPr>
          <a:lstStyle/>
          <a:p>
            <a:pPr algn="ctr"/>
            <a:r>
              <a:rPr lang="zh-CN" altLang="en-US" sz="3600" b="1" dirty="0" smtClean="0">
                <a:solidFill>
                  <a:srgbClr val="FF0000"/>
                </a:solidFill>
                <a:latin typeface="微软雅黑" panose="020B0503020204020204" pitchFamily="34" charset="-122"/>
                <a:ea typeface="微软雅黑" panose="020B0503020204020204" pitchFamily="34" charset="-122"/>
                <a:sym typeface="Wingdings" panose="05000000000000000000" pitchFamily="2" charset="2"/>
              </a:rPr>
              <a:t></a:t>
            </a:r>
            <a:r>
              <a:rPr lang="zh-CN" altLang="en-US" sz="2000" dirty="0" smtClean="0">
                <a:solidFill>
                  <a:srgbClr val="FF0000"/>
                </a:solidFill>
                <a:latin typeface="微软雅黑" panose="020B0503020204020204" pitchFamily="34" charset="-122"/>
                <a:ea typeface="微软雅黑" panose="020B0503020204020204" pitchFamily="34" charset="-122"/>
                <a:sym typeface="Wingdings" panose="05000000000000000000" pitchFamily="2" charset="2"/>
              </a:rPr>
              <a:t> </a:t>
            </a:r>
            <a:r>
              <a:rPr lang="en-US" altLang="zh-CN" sz="2800" b="1" dirty="0" smtClean="0">
                <a:solidFill>
                  <a:srgbClr val="FF0000"/>
                </a:solidFill>
                <a:latin typeface="微软雅黑" panose="020B0503020204020204" pitchFamily="34" charset="-122"/>
                <a:ea typeface="微软雅黑" panose="020B0503020204020204" pitchFamily="34" charset="-122"/>
                <a:sym typeface="Wingdings" panose="05000000000000000000" pitchFamily="2" charset="2"/>
              </a:rPr>
              <a:t>11.3%</a:t>
            </a:r>
            <a:endParaRPr lang="zh-CN" altLang="en-US" sz="2800" b="1" dirty="0" smtClean="0">
              <a:solidFill>
                <a:srgbClr val="FF0000"/>
              </a:solidFill>
              <a:latin typeface="微软雅黑" panose="020B0503020204020204" pitchFamily="34" charset="-122"/>
              <a:ea typeface="微软雅黑" panose="020B0503020204020204" pitchFamily="34" charset="-122"/>
              <a:sym typeface="Wingdings" panose="05000000000000000000" pitchFamily="2" charset="2"/>
            </a:endParaRPr>
          </a:p>
        </p:txBody>
      </p:sp>
      <p:pic>
        <p:nvPicPr>
          <p:cNvPr id="5122" name="Picture 2" descr="E:\work\上海港图片\16.jpg"/>
          <p:cNvPicPr>
            <a:picLocks noChangeAspect="1" noChangeArrowheads="1"/>
          </p:cNvPicPr>
          <p:nvPr/>
        </p:nvPicPr>
        <p:blipFill>
          <a:blip r:embed="rId3" cstate="print"/>
          <a:srcRect l="2000" t="681" r="2000" b="3964"/>
          <a:stretch>
            <a:fillRect/>
          </a:stretch>
        </p:blipFill>
        <p:spPr bwMode="auto">
          <a:xfrm>
            <a:off x="489101" y="2286004"/>
            <a:ext cx="2647507" cy="1360969"/>
          </a:xfrm>
          <a:prstGeom prst="rect">
            <a:avLst/>
          </a:prstGeom>
          <a:noFill/>
        </p:spPr>
      </p:pic>
      <p:sp>
        <p:nvSpPr>
          <p:cNvPr id="39" name="圆角矩形 38"/>
          <p:cNvSpPr/>
          <p:nvPr/>
        </p:nvSpPr>
        <p:spPr>
          <a:xfrm>
            <a:off x="1733100" y="4136066"/>
            <a:ext cx="6659525" cy="2385222"/>
          </a:xfrm>
          <a:prstGeom prst="roundRect">
            <a:avLst>
              <a:gd name="adj" fmla="val 6598"/>
            </a:avLst>
          </a:prstGeom>
          <a:solidFill>
            <a:schemeClr val="bg1"/>
          </a:solidFill>
          <a:ln w="19050">
            <a:solidFill>
              <a:schemeClr val="accent5">
                <a:lumMod val="75000"/>
              </a:schemeClr>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23" name="Picture 3" descr="E:\work\上海港图片\35.jpg"/>
          <p:cNvPicPr>
            <a:picLocks noChangeAspect="1" noChangeArrowheads="1"/>
          </p:cNvPicPr>
          <p:nvPr/>
        </p:nvPicPr>
        <p:blipFill>
          <a:blip r:embed="rId4" cstate="print"/>
          <a:srcRect/>
          <a:stretch>
            <a:fillRect/>
          </a:stretch>
        </p:blipFill>
        <p:spPr bwMode="auto">
          <a:xfrm>
            <a:off x="6400792" y="4798838"/>
            <a:ext cx="2254104" cy="1503851"/>
          </a:xfrm>
          <a:prstGeom prst="rect">
            <a:avLst/>
          </a:prstGeom>
          <a:noFill/>
        </p:spPr>
      </p:pic>
      <p:sp>
        <p:nvSpPr>
          <p:cNvPr id="5" name="文本框 4"/>
          <p:cNvSpPr txBox="1"/>
          <p:nvPr/>
        </p:nvSpPr>
        <p:spPr>
          <a:xfrm>
            <a:off x="2355694" y="4454210"/>
            <a:ext cx="4023831" cy="1754326"/>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zh-CN" altLang="en-US" b="1" dirty="0" smtClean="0">
                <a:solidFill>
                  <a:schemeClr val="tx1">
                    <a:lumMod val="95000"/>
                    <a:lumOff val="5000"/>
                  </a:schemeClr>
                </a:solidFill>
                <a:latin typeface="微软雅黑" panose="020B0503020204020204" pitchFamily="34" charset="-122"/>
                <a:ea typeface="微软雅黑" panose="020B0503020204020204" pitchFamily="34" charset="-122"/>
              </a:rPr>
              <a:t>基本</a:t>
            </a:r>
            <a:r>
              <a:rPr lang="zh-CN" altLang="en-US" b="1" dirty="0">
                <a:solidFill>
                  <a:schemeClr val="tx1">
                    <a:lumMod val="95000"/>
                    <a:lumOff val="5000"/>
                  </a:schemeClr>
                </a:solidFill>
                <a:latin typeface="微软雅黑" panose="020B0503020204020204" pitchFamily="34" charset="-122"/>
                <a:ea typeface="微软雅黑" panose="020B0503020204020204" pitchFamily="34" charset="-122"/>
              </a:rPr>
              <a:t>实现设备交接单电子化</a:t>
            </a:r>
            <a:endParaRPr lang="en-US" altLang="zh-CN" b="1" dirty="0">
              <a:solidFill>
                <a:schemeClr val="tx1">
                  <a:lumMod val="95000"/>
                  <a:lumOff val="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l"/>
            </a:pPr>
            <a:r>
              <a:rPr lang="zh-CN" altLang="en-US" b="1" dirty="0" smtClean="0">
                <a:solidFill>
                  <a:schemeClr val="tx1">
                    <a:lumMod val="95000"/>
                    <a:lumOff val="5000"/>
                  </a:schemeClr>
                </a:solidFill>
                <a:latin typeface="微软雅黑" panose="020B0503020204020204" pitchFamily="34" charset="-122"/>
                <a:ea typeface="微软雅黑" panose="020B0503020204020204" pitchFamily="34" charset="-122"/>
              </a:rPr>
              <a:t>全力保障首届进口博览会</a:t>
            </a:r>
            <a:endParaRPr lang="en-US" altLang="zh-CN" b="1" dirty="0">
              <a:solidFill>
                <a:schemeClr val="tx1">
                  <a:lumMod val="95000"/>
                  <a:lumOff val="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l"/>
            </a:pPr>
            <a:r>
              <a:rPr lang="zh-CN" altLang="en-US" b="1" dirty="0">
                <a:solidFill>
                  <a:schemeClr val="tx1">
                    <a:lumMod val="95000"/>
                    <a:lumOff val="5000"/>
                  </a:schemeClr>
                </a:solidFill>
                <a:latin typeface="微软雅黑" panose="020B0503020204020204" pitchFamily="34" charset="-122"/>
                <a:ea typeface="微软雅黑" panose="020B0503020204020204" pitchFamily="34" charset="-122"/>
              </a:rPr>
              <a:t>推进跨境贸易大数据平台建设</a:t>
            </a:r>
            <a:endParaRPr lang="en-US" altLang="zh-CN" b="1" dirty="0">
              <a:solidFill>
                <a:schemeClr val="tx1">
                  <a:lumMod val="95000"/>
                  <a:lumOff val="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l"/>
            </a:pPr>
            <a:r>
              <a:rPr lang="zh-CN" altLang="en-US" b="1" dirty="0">
                <a:solidFill>
                  <a:schemeClr val="tx1">
                    <a:lumMod val="95000"/>
                    <a:lumOff val="5000"/>
                  </a:schemeClr>
                </a:solidFill>
                <a:latin typeface="微软雅黑" panose="020B0503020204020204" pitchFamily="34" charset="-122"/>
                <a:ea typeface="微软雅黑" panose="020B0503020204020204" pitchFamily="34" charset="-122"/>
              </a:rPr>
              <a:t>持续推进双窗口离泊</a:t>
            </a:r>
          </a:p>
        </p:txBody>
      </p:sp>
      <p:sp>
        <p:nvSpPr>
          <p:cNvPr id="37" name="矩形 36"/>
          <p:cNvSpPr/>
          <p:nvPr/>
        </p:nvSpPr>
        <p:spPr>
          <a:xfrm>
            <a:off x="6396471" y="4245072"/>
            <a:ext cx="2258425" cy="923330"/>
          </a:xfrm>
          <a:prstGeom prst="rect">
            <a:avLst/>
          </a:prstGeom>
          <a:solidFill>
            <a:srgbClr val="0066FF"/>
          </a:solidFill>
        </p:spPr>
        <p:txBody>
          <a:bodyPr wrap="square" anchor="ctr">
            <a:spAutoFit/>
          </a:bodyPr>
          <a:lstStyle/>
          <a:p>
            <a:pPr algn="ctr">
              <a:lnSpc>
                <a:spcPct val="150000"/>
              </a:lnSpc>
            </a:pPr>
            <a:r>
              <a:rPr lang="en-US" altLang="zh-CN" b="1" dirty="0" smtClean="0">
                <a:solidFill>
                  <a:schemeClr val="bg1"/>
                </a:solidFill>
                <a:latin typeface="微软雅黑" panose="020B0503020204020204" pitchFamily="34" charset="-122"/>
                <a:ea typeface="微软雅黑" panose="020B0503020204020204" pitchFamily="34" charset="-122"/>
              </a:rPr>
              <a:t>3. </a:t>
            </a:r>
            <a:r>
              <a:rPr lang="zh-CN" altLang="en-US" b="1" dirty="0" smtClean="0">
                <a:solidFill>
                  <a:schemeClr val="bg1"/>
                </a:solidFill>
                <a:latin typeface="微软雅黑" panose="020B0503020204020204" pitchFamily="34" charset="-122"/>
                <a:ea typeface="微软雅黑" panose="020B0503020204020204" pitchFamily="34" charset="-122"/>
              </a:rPr>
              <a:t>不断优化</a:t>
            </a:r>
            <a:endParaRPr lang="en-US" altLang="zh-CN" b="1" dirty="0" smtClean="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b="1" dirty="0" smtClean="0">
                <a:solidFill>
                  <a:schemeClr val="bg1"/>
                </a:solidFill>
                <a:latin typeface="微软雅黑" panose="020B0503020204020204" pitchFamily="34" charset="-122"/>
                <a:ea typeface="微软雅黑" panose="020B0503020204020204" pitchFamily="34" charset="-122"/>
              </a:rPr>
              <a:t>口岸营商环境</a:t>
            </a:r>
            <a:endParaRPr lang="en-US" altLang="zh-CN" b="1" dirty="0" smtClean="0">
              <a:solidFill>
                <a:schemeClr val="bg1"/>
              </a:solidFill>
              <a:latin typeface="微软雅黑" panose="020B0503020204020204" pitchFamily="34" charset="-122"/>
              <a:ea typeface="微软雅黑" panose="020B0503020204020204" pitchFamily="34" charset="-122"/>
            </a:endParaRPr>
          </a:p>
        </p:txBody>
      </p:sp>
      <p:grpSp>
        <p:nvGrpSpPr>
          <p:cNvPr id="2" name="组合 42"/>
          <p:cNvGrpSpPr/>
          <p:nvPr/>
        </p:nvGrpSpPr>
        <p:grpSpPr>
          <a:xfrm>
            <a:off x="-21265" y="-196513"/>
            <a:ext cx="1105786" cy="1281034"/>
            <a:chOff x="-21265" y="-196513"/>
            <a:chExt cx="1105786" cy="1281034"/>
          </a:xfrm>
        </p:grpSpPr>
        <p:sp>
          <p:nvSpPr>
            <p:cNvPr id="44" name="任意多边形 43"/>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TextBox 44"/>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anose="020B0A04020102020204" pitchFamily="34" charset="0"/>
                </a:rPr>
                <a:t>SIPG</a:t>
              </a:r>
            </a:p>
          </p:txBody>
        </p:sp>
      </p:grpSp>
    </p:spTree>
    <p:extLst>
      <p:ext uri="{BB962C8B-B14F-4D97-AF65-F5344CB8AC3E}">
        <p14:creationId xmlns:p14="http://schemas.microsoft.com/office/powerpoint/2010/main" val="12197705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图片 1"/>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624423">
            <a:off x="-1096791" y="940318"/>
            <a:ext cx="10258289" cy="520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文本框 6"/>
          <p:cNvSpPr txBox="1">
            <a:spLocks noChangeArrowheads="1"/>
          </p:cNvSpPr>
          <p:nvPr/>
        </p:nvSpPr>
        <p:spPr bwMode="auto">
          <a:xfrm>
            <a:off x="893135" y="2014539"/>
            <a:ext cx="7308457"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16600" b="0" i="0" u="none" strike="noStrike" kern="120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rPr>
              <a:t>THANKS</a:t>
            </a:r>
            <a:endParaRPr kumimoji="0" lang="zh-CN" altLang="en-US" sz="16600" b="0" i="0" u="none" strike="noStrike" kern="120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0" cy="6858000"/>
          </a:xfrm>
          <a:prstGeom prst="rect">
            <a:avLst/>
          </a:prstGeom>
          <a:blipFill dpi="0" rotWithShape="1">
            <a:blip r:embed="rId4" cstate="print">
              <a:alphaModFix amt="29000"/>
              <a:duotone>
                <a:prstClr val="black"/>
                <a:srgbClr val="E4E4E4">
                  <a:tint val="45000"/>
                  <a:satMod val="400000"/>
                </a:srgbClr>
              </a:duotone>
            </a:blip>
            <a:srcRect/>
            <a:tile tx="0" ty="0" sx="100000" sy="100000" flip="none" algn="tl"/>
          </a:blipFill>
        </p:spPr>
      </p:pic>
      <p:grpSp>
        <p:nvGrpSpPr>
          <p:cNvPr id="5" name="组合 4"/>
          <p:cNvGrpSpPr/>
          <p:nvPr/>
        </p:nvGrpSpPr>
        <p:grpSpPr>
          <a:xfrm>
            <a:off x="2507143" y="3683252"/>
            <a:ext cx="4256964" cy="69124"/>
            <a:chOff x="566555" y="877035"/>
            <a:chExt cx="2340260" cy="164545"/>
          </a:xfrm>
        </p:grpSpPr>
        <p:sp>
          <p:nvSpPr>
            <p:cNvPr id="6" name="矩形 5"/>
            <p:cNvSpPr/>
            <p:nvPr/>
          </p:nvSpPr>
          <p:spPr>
            <a:xfrm>
              <a:off x="566555" y="877035"/>
              <a:ext cx="585065" cy="164545"/>
            </a:xfrm>
            <a:prstGeom prst="rect">
              <a:avLst/>
            </a:prstGeom>
            <a:solidFill>
              <a:srgbClr val="1A7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a:solidFill>
                  <a:prstClr val="white"/>
                </a:solidFill>
                <a:latin typeface="Arial"/>
                <a:ea typeface="微软雅黑"/>
              </a:endParaRPr>
            </a:p>
          </p:txBody>
        </p:sp>
        <p:sp>
          <p:nvSpPr>
            <p:cNvPr id="7" name="矩形 6"/>
            <p:cNvSpPr/>
            <p:nvPr/>
          </p:nvSpPr>
          <p:spPr>
            <a:xfrm>
              <a:off x="1151620" y="877035"/>
              <a:ext cx="585065" cy="164545"/>
            </a:xfrm>
            <a:prstGeom prst="rect">
              <a:avLst/>
            </a:prstGeom>
            <a:solidFill>
              <a:srgbClr val="95B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a:solidFill>
                  <a:prstClr val="white"/>
                </a:solidFill>
                <a:latin typeface="Arial"/>
                <a:ea typeface="微软雅黑"/>
              </a:endParaRPr>
            </a:p>
          </p:txBody>
        </p:sp>
        <p:sp>
          <p:nvSpPr>
            <p:cNvPr id="8" name="矩形 7"/>
            <p:cNvSpPr/>
            <p:nvPr/>
          </p:nvSpPr>
          <p:spPr>
            <a:xfrm>
              <a:off x="1736685" y="877035"/>
              <a:ext cx="585065" cy="164545"/>
            </a:xfrm>
            <a:prstGeom prst="rect">
              <a:avLst/>
            </a:prstGeom>
            <a:solidFill>
              <a:srgbClr val="FDA9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a:solidFill>
                  <a:prstClr val="white"/>
                </a:solidFill>
                <a:latin typeface="Arial"/>
                <a:ea typeface="微软雅黑"/>
              </a:endParaRPr>
            </a:p>
          </p:txBody>
        </p:sp>
        <p:sp>
          <p:nvSpPr>
            <p:cNvPr id="9" name="矩形 8"/>
            <p:cNvSpPr/>
            <p:nvPr/>
          </p:nvSpPr>
          <p:spPr>
            <a:xfrm>
              <a:off x="2321750" y="877035"/>
              <a:ext cx="585065" cy="164545"/>
            </a:xfrm>
            <a:prstGeom prst="rect">
              <a:avLst/>
            </a:prstGeom>
            <a:solidFill>
              <a:srgbClr val="BF3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a:solidFill>
                  <a:prstClr val="white"/>
                </a:solidFill>
                <a:latin typeface="Arial"/>
                <a:ea typeface="微软雅黑"/>
              </a:endParaRPr>
            </a:p>
          </p:txBody>
        </p:sp>
      </p:grpSp>
      <p:sp>
        <p:nvSpPr>
          <p:cNvPr id="10" name="TextBox 9"/>
          <p:cNvSpPr txBox="1"/>
          <p:nvPr/>
        </p:nvSpPr>
        <p:spPr>
          <a:xfrm>
            <a:off x="1687797" y="2819155"/>
            <a:ext cx="5895655" cy="666786"/>
          </a:xfrm>
          <a:prstGeom prst="rect">
            <a:avLst/>
          </a:prstGeom>
          <a:noFill/>
          <a:effectLst/>
        </p:spPr>
        <p:txBody>
          <a:bodyPr wrap="square" rtlCol="0">
            <a:spAutoFit/>
          </a:bodyPr>
          <a:lstStyle/>
          <a:p>
            <a:pPr algn="ctr" defTabSz="1219170"/>
            <a:r>
              <a:rPr lang="zh-CN" altLang="en-US" sz="3733" b="1" dirty="0">
                <a:solidFill>
                  <a:srgbClr val="1A7BAE"/>
                </a:solidFill>
                <a:latin typeface="Arial"/>
                <a:ea typeface="微软雅黑"/>
              </a:rPr>
              <a:t>谢 </a:t>
            </a:r>
            <a:r>
              <a:rPr lang="zh-CN" altLang="en-US" sz="3733" b="1" dirty="0" smtClean="0">
                <a:solidFill>
                  <a:srgbClr val="1A7BAE"/>
                </a:solidFill>
                <a:latin typeface="Arial"/>
                <a:ea typeface="微软雅黑"/>
              </a:rPr>
              <a:t>谢 ！</a:t>
            </a:r>
            <a:endParaRPr lang="en-US" altLang="zh-CN" sz="3733" b="1" dirty="0">
              <a:solidFill>
                <a:srgbClr val="BF3420"/>
              </a:solidFill>
              <a:latin typeface="Arial"/>
              <a:ea typeface="微软雅黑"/>
            </a:endParaRPr>
          </a:p>
        </p:txBody>
      </p:sp>
    </p:spTree>
    <p:extLst>
      <p:ext uri="{BB962C8B-B14F-4D97-AF65-F5344CB8AC3E}">
        <p14:creationId xmlns:p14="http://schemas.microsoft.com/office/powerpoint/2010/main" val="36354096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descr="E:\work\上海港图片\44.jpg"/>
          <p:cNvPicPr>
            <a:picLocks noChangeArrowheads="1"/>
          </p:cNvPicPr>
          <p:nvPr/>
        </p:nvPicPr>
        <p:blipFill>
          <a:blip r:embed="rId3" cstate="print"/>
          <a:srcRect/>
          <a:stretch>
            <a:fillRect/>
          </a:stretch>
        </p:blipFill>
        <p:spPr bwMode="auto">
          <a:xfrm>
            <a:off x="411124" y="3913489"/>
            <a:ext cx="3161414" cy="2038132"/>
          </a:xfrm>
          <a:prstGeom prst="rect">
            <a:avLst/>
          </a:prstGeom>
          <a:noFill/>
        </p:spPr>
      </p:pic>
      <p:pic>
        <p:nvPicPr>
          <p:cNvPr id="9222" name="Picture 6" descr="E:\work\上海港图片\45.jpg"/>
          <p:cNvPicPr>
            <a:picLocks noChangeArrowheads="1"/>
          </p:cNvPicPr>
          <p:nvPr/>
        </p:nvPicPr>
        <p:blipFill>
          <a:blip r:embed="rId4" cstate="print"/>
          <a:srcRect/>
          <a:stretch>
            <a:fillRect/>
          </a:stretch>
        </p:blipFill>
        <p:spPr bwMode="auto">
          <a:xfrm>
            <a:off x="411124" y="1611605"/>
            <a:ext cx="3161414" cy="1774800"/>
          </a:xfrm>
          <a:prstGeom prst="rect">
            <a:avLst/>
          </a:prstGeom>
          <a:noFill/>
        </p:spPr>
      </p:pic>
      <p:grpSp>
        <p:nvGrpSpPr>
          <p:cNvPr id="14" name="组合 13"/>
          <p:cNvGrpSpPr/>
          <p:nvPr/>
        </p:nvGrpSpPr>
        <p:grpSpPr>
          <a:xfrm>
            <a:off x="-21265" y="-196513"/>
            <a:ext cx="1105786" cy="1281034"/>
            <a:chOff x="-21265" y="-196513"/>
            <a:chExt cx="1105786" cy="1281034"/>
          </a:xfrm>
        </p:grpSpPr>
        <p:sp>
          <p:nvSpPr>
            <p:cNvPr id="15" name="任意多边形 14"/>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17" name="文本框 1">
            <a:extLst>
              <a:ext uri="{FF2B5EF4-FFF2-40B4-BE49-F238E27FC236}">
                <a16:creationId xmlns:a16="http://schemas.microsoft.com/office/drawing/2014/main" xmlns="" id="{20B0EED7-2857-49A7-9A34-6B9A5A79ED78}"/>
              </a:ext>
            </a:extLst>
          </p:cNvPr>
          <p:cNvSpPr txBox="1"/>
          <p:nvPr/>
        </p:nvSpPr>
        <p:spPr>
          <a:xfrm>
            <a:off x="1490133" y="290991"/>
            <a:ext cx="5791200" cy="461665"/>
          </a:xfrm>
          <a:prstGeom prst="rect">
            <a:avLst/>
          </a:prstGeom>
          <a:noFill/>
        </p:spPr>
        <p:txBody>
          <a:bodyPr wrap="square" rtlCol="0">
            <a:spAutoFit/>
          </a:bodyPr>
          <a:lstStyle/>
          <a:p>
            <a:r>
              <a:rPr lang="zh-CN" altLang="en-US" sz="2400" b="1" dirty="0" smtClean="0">
                <a:solidFill>
                  <a:srgbClr val="003399"/>
                </a:solidFill>
                <a:latin typeface="微软雅黑" panose="020B0503020204020204" pitchFamily="34" charset="-122"/>
                <a:ea typeface="微软雅黑" panose="020B0503020204020204" pitchFamily="34" charset="-122"/>
              </a:rPr>
              <a:t>聚焦</a:t>
            </a:r>
            <a:r>
              <a:rPr lang="zh-CN" altLang="en-US" sz="2400" b="1" dirty="0">
                <a:solidFill>
                  <a:srgbClr val="003399"/>
                </a:solidFill>
                <a:latin typeface="微软雅黑" panose="020B0503020204020204" pitchFamily="34" charset="-122"/>
                <a:ea typeface="微软雅黑" panose="020B0503020204020204" pitchFamily="34" charset="-122"/>
              </a:rPr>
              <a:t>服务效率，主要经营实现新突破</a:t>
            </a:r>
          </a:p>
        </p:txBody>
      </p:sp>
      <p:sp>
        <p:nvSpPr>
          <p:cNvPr id="12" name="矩形 11"/>
          <p:cNvSpPr/>
          <p:nvPr/>
        </p:nvSpPr>
        <p:spPr>
          <a:xfrm>
            <a:off x="754911" y="893127"/>
            <a:ext cx="4784651" cy="458908"/>
          </a:xfrm>
          <a:prstGeom prst="rect">
            <a:avLst/>
          </a:prstGeom>
          <a:solidFill>
            <a:schemeClr val="accent1">
              <a:lumMod val="75000"/>
            </a:schemeClr>
          </a:solidFill>
        </p:spPr>
        <p:txBody>
          <a:bodyPr wrap="square" anchor="ctr" anchorCtr="0">
            <a:spAutoFit/>
          </a:bodyPr>
          <a:lstStyle/>
          <a:p>
            <a:pPr marL="285750" indent="-285750" algn="ctr">
              <a:lnSpc>
                <a:spcPct val="150000"/>
              </a:lnSpc>
            </a:pPr>
            <a:r>
              <a:rPr lang="zh-CN" altLang="en-US" b="1" dirty="0" smtClean="0">
                <a:solidFill>
                  <a:schemeClr val="bg1"/>
                </a:solidFill>
                <a:latin typeface="微软雅黑" pitchFamily="34" charset="-122"/>
                <a:ea typeface="微软雅黑" pitchFamily="34" charset="-122"/>
              </a:rPr>
              <a:t>商务地产等多元化产业稳步推进</a:t>
            </a:r>
            <a:endParaRPr lang="en-US" altLang="zh-CN" b="1" dirty="0" smtClean="0">
              <a:solidFill>
                <a:schemeClr val="bg1"/>
              </a:solidFill>
              <a:latin typeface="微软雅黑" pitchFamily="34" charset="-122"/>
              <a:ea typeface="微软雅黑" pitchFamily="34" charset="-122"/>
            </a:endParaRPr>
          </a:p>
        </p:txBody>
      </p:sp>
      <p:sp>
        <p:nvSpPr>
          <p:cNvPr id="2" name="矩形 1"/>
          <p:cNvSpPr/>
          <p:nvPr/>
        </p:nvSpPr>
        <p:spPr>
          <a:xfrm>
            <a:off x="3801978" y="1515943"/>
            <a:ext cx="5053264" cy="5170646"/>
          </a:xfrm>
          <a:prstGeom prst="rect">
            <a:avLst/>
          </a:prstGeom>
        </p:spPr>
        <p:txBody>
          <a:bodyPr wrap="square">
            <a:spAutoFit/>
          </a:bodyPr>
          <a:lstStyle/>
          <a:p>
            <a:pPr marL="342900" indent="-342900">
              <a:lnSpc>
                <a:spcPct val="150000"/>
              </a:lnSpc>
              <a:buFont typeface="Wingdings" charset="2"/>
              <a:buChar char="ü"/>
            </a:pPr>
            <a:r>
              <a:rPr lang="zh-CN" altLang="zh-CN" sz="2200" dirty="0">
                <a:ea typeface="仿宋_GB2312" charset="0"/>
                <a:cs typeface="Arial" charset="0"/>
              </a:rPr>
              <a:t>宝山项目根据市场变化对总体进度进行了调整，住宅施工累计完成</a:t>
            </a:r>
            <a:r>
              <a:rPr lang="en-US" altLang="zh-CN" sz="2200" dirty="0">
                <a:latin typeface="仿宋_GB2312" charset="0"/>
                <a:cs typeface="Arial" charset="0"/>
              </a:rPr>
              <a:t>20.99</a:t>
            </a:r>
            <a:r>
              <a:rPr lang="zh-CN" altLang="zh-CN" sz="2200" dirty="0">
                <a:ea typeface="仿宋_GB2312" charset="0"/>
                <a:cs typeface="Arial" charset="0"/>
              </a:rPr>
              <a:t>万平方米，已完成销售</a:t>
            </a:r>
            <a:r>
              <a:rPr lang="en-US" altLang="zh-CN" sz="2200" dirty="0">
                <a:latin typeface="仿宋_GB2312" charset="0"/>
                <a:cs typeface="Arial" charset="0"/>
              </a:rPr>
              <a:t>16.18</a:t>
            </a:r>
            <a:r>
              <a:rPr lang="zh-CN" altLang="zh-CN" sz="2200" dirty="0">
                <a:ea typeface="仿宋_GB2312" charset="0"/>
                <a:cs typeface="Arial" charset="0"/>
              </a:rPr>
              <a:t>万</a:t>
            </a:r>
            <a:r>
              <a:rPr lang="zh-CN" altLang="zh-CN" sz="2200" dirty="0" smtClean="0">
                <a:ea typeface="仿宋_GB2312" charset="0"/>
                <a:cs typeface="Arial" charset="0"/>
              </a:rPr>
              <a:t>平方米</a:t>
            </a:r>
            <a:r>
              <a:rPr lang="zh-CN" altLang="en-US" sz="2200" dirty="0" smtClean="0">
                <a:ea typeface="仿宋_GB2312" charset="0"/>
                <a:cs typeface="Arial" charset="0"/>
              </a:rPr>
              <a:t>。</a:t>
            </a:r>
            <a:r>
              <a:rPr lang="zh-CN" altLang="zh-CN" sz="2200" dirty="0"/>
              <a:t>基本完成了音乐厅的设计方案和公园施工 </a:t>
            </a:r>
            <a:endParaRPr lang="en-US" altLang="zh-CN" sz="2200" dirty="0" smtClean="0"/>
          </a:p>
          <a:p>
            <a:pPr marL="342900" indent="-342900">
              <a:lnSpc>
                <a:spcPct val="150000"/>
              </a:lnSpc>
              <a:buFont typeface="Wingdings" charset="2"/>
              <a:buChar char="ü"/>
            </a:pPr>
            <a:r>
              <a:rPr lang="zh-CN" altLang="zh-CN" sz="2200" dirty="0"/>
              <a:t>港政大厦项目完成了实物工程和竣工备案</a:t>
            </a:r>
            <a:r>
              <a:rPr lang="zh-CN" altLang="zh-CN" sz="2200" dirty="0" smtClean="0"/>
              <a:t>验收</a:t>
            </a:r>
            <a:endParaRPr lang="en-US" altLang="zh-CN" sz="2200" dirty="0" smtClean="0"/>
          </a:p>
          <a:p>
            <a:pPr marL="342900" indent="-342900">
              <a:lnSpc>
                <a:spcPct val="150000"/>
              </a:lnSpc>
              <a:buFont typeface="Wingdings" charset="2"/>
              <a:buChar char="ü"/>
            </a:pPr>
            <a:r>
              <a:rPr lang="zh-CN" altLang="zh-CN" sz="2200" dirty="0"/>
              <a:t>完成了星外滩股权的出售工作，项目建设基本完成并进入收尾及竣工验收</a:t>
            </a:r>
            <a:r>
              <a:rPr lang="zh-CN" altLang="zh-CN" sz="2200" dirty="0" smtClean="0"/>
              <a:t>阶段</a:t>
            </a:r>
            <a:endParaRPr lang="en-US" altLang="zh-CN" sz="2200" dirty="0" smtClean="0"/>
          </a:p>
        </p:txBody>
      </p:sp>
    </p:spTree>
    <p:extLst>
      <p:ext uri="{BB962C8B-B14F-4D97-AF65-F5344CB8AC3E}">
        <p14:creationId xmlns:p14="http://schemas.microsoft.com/office/powerpoint/2010/main" val="12714331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linds(horizont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21265" y="-196513"/>
            <a:ext cx="1105786" cy="1281034"/>
            <a:chOff x="-21265" y="-196513"/>
            <a:chExt cx="1105786" cy="1281034"/>
          </a:xfrm>
        </p:grpSpPr>
        <p:sp>
          <p:nvSpPr>
            <p:cNvPr id="15" name="任意多边形 14"/>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17" name="文本框 1">
            <a:extLst>
              <a:ext uri="{FF2B5EF4-FFF2-40B4-BE49-F238E27FC236}">
                <a16:creationId xmlns:a16="http://schemas.microsoft.com/office/drawing/2014/main" xmlns="" id="{20B0EED7-2857-49A7-9A34-6B9A5A79ED78}"/>
              </a:ext>
            </a:extLst>
          </p:cNvPr>
          <p:cNvSpPr txBox="1"/>
          <p:nvPr/>
        </p:nvSpPr>
        <p:spPr>
          <a:xfrm>
            <a:off x="1490133" y="243367"/>
            <a:ext cx="5791200" cy="461665"/>
          </a:xfrm>
          <a:prstGeom prst="rect">
            <a:avLst/>
          </a:prstGeom>
          <a:noFill/>
        </p:spPr>
        <p:txBody>
          <a:bodyPr wrap="square" rtlCol="0">
            <a:spAutoFit/>
          </a:bodyPr>
          <a:lstStyle/>
          <a:p>
            <a:r>
              <a:rPr lang="zh-CN" altLang="en-US" sz="2400" b="1" dirty="0" smtClean="0">
                <a:solidFill>
                  <a:srgbClr val="003399"/>
                </a:solidFill>
                <a:latin typeface="微软雅黑" panose="020B0503020204020204" pitchFamily="34" charset="-122"/>
                <a:ea typeface="微软雅黑" panose="020B0503020204020204" pitchFamily="34" charset="-122"/>
              </a:rPr>
              <a:t>聚焦</a:t>
            </a:r>
            <a:r>
              <a:rPr lang="zh-CN" altLang="en-US" sz="2400" b="1" dirty="0">
                <a:solidFill>
                  <a:srgbClr val="003399"/>
                </a:solidFill>
                <a:latin typeface="微软雅黑" panose="020B0503020204020204" pitchFamily="34" charset="-122"/>
                <a:ea typeface="微软雅黑" panose="020B0503020204020204" pitchFamily="34" charset="-122"/>
              </a:rPr>
              <a:t>服务效率，主要经营实现新突破</a:t>
            </a:r>
          </a:p>
        </p:txBody>
      </p:sp>
      <p:sp>
        <p:nvSpPr>
          <p:cNvPr id="12" name="矩形 11"/>
          <p:cNvSpPr/>
          <p:nvPr/>
        </p:nvSpPr>
        <p:spPr>
          <a:xfrm>
            <a:off x="754911" y="893127"/>
            <a:ext cx="4784651" cy="458908"/>
          </a:xfrm>
          <a:prstGeom prst="rect">
            <a:avLst/>
          </a:prstGeom>
          <a:solidFill>
            <a:schemeClr val="accent1">
              <a:lumMod val="75000"/>
            </a:schemeClr>
          </a:solidFill>
        </p:spPr>
        <p:txBody>
          <a:bodyPr wrap="square" anchor="ctr" anchorCtr="0">
            <a:spAutoFit/>
          </a:bodyPr>
          <a:lstStyle/>
          <a:p>
            <a:pPr marL="285750" indent="-285750" algn="ctr">
              <a:lnSpc>
                <a:spcPct val="150000"/>
              </a:lnSpc>
            </a:pPr>
            <a:r>
              <a:rPr lang="zh-CN" altLang="en-US" b="1" dirty="0" smtClean="0">
                <a:solidFill>
                  <a:schemeClr val="bg1"/>
                </a:solidFill>
                <a:latin typeface="微软雅黑" pitchFamily="34" charset="-122"/>
                <a:ea typeface="微软雅黑" pitchFamily="34" charset="-122"/>
              </a:rPr>
              <a:t>商务地产等多元化产业稳步推进</a:t>
            </a:r>
            <a:endParaRPr lang="en-US" altLang="zh-CN" b="1" dirty="0" smtClean="0">
              <a:solidFill>
                <a:schemeClr val="bg1"/>
              </a:solidFill>
              <a:latin typeface="微软雅黑" pitchFamily="34" charset="-122"/>
              <a:ea typeface="微软雅黑" pitchFamily="34" charset="-122"/>
            </a:endParaRPr>
          </a:p>
        </p:txBody>
      </p:sp>
      <p:sp>
        <p:nvSpPr>
          <p:cNvPr id="2" name="矩形 1"/>
          <p:cNvSpPr/>
          <p:nvPr/>
        </p:nvSpPr>
        <p:spPr>
          <a:xfrm>
            <a:off x="408431" y="1988281"/>
            <a:ext cx="4728026" cy="2862322"/>
          </a:xfrm>
          <a:prstGeom prst="rect">
            <a:avLst/>
          </a:prstGeom>
        </p:spPr>
        <p:txBody>
          <a:bodyPr wrap="square">
            <a:spAutoFit/>
          </a:bodyPr>
          <a:lstStyle/>
          <a:p>
            <a:pPr marL="342900" indent="-342900">
              <a:lnSpc>
                <a:spcPct val="150000"/>
              </a:lnSpc>
              <a:buFont typeface="Wingdings" charset="2"/>
              <a:buChar char="ü"/>
            </a:pPr>
            <a:r>
              <a:rPr lang="zh-CN" altLang="zh-CN" sz="2000" dirty="0"/>
              <a:t>积极推动滨江商业开发，上港邮轮城荣获国家</a:t>
            </a:r>
            <a:r>
              <a:rPr lang="en-US" altLang="zh-CN" sz="2000" dirty="0"/>
              <a:t>4A</a:t>
            </a:r>
            <a:r>
              <a:rPr lang="zh-CN" altLang="zh-CN" sz="2000" dirty="0"/>
              <a:t>景区 </a:t>
            </a:r>
            <a:endParaRPr lang="en-US" altLang="zh-CN" sz="2000" dirty="0"/>
          </a:p>
          <a:p>
            <a:pPr marL="342900" indent="-342900">
              <a:lnSpc>
                <a:spcPct val="150000"/>
              </a:lnSpc>
              <a:buFont typeface="Wingdings" charset="2"/>
              <a:buChar char="ü"/>
            </a:pPr>
            <a:r>
              <a:rPr lang="zh-CN" altLang="zh-CN" sz="2000" dirty="0"/>
              <a:t>成功入股东方海外公司，实现了集团对大型远洋班轮公司的首次投资 </a:t>
            </a:r>
            <a:endParaRPr lang="en-US" altLang="zh-CN" sz="2000" dirty="0"/>
          </a:p>
          <a:p>
            <a:pPr marL="342900" indent="-342900">
              <a:lnSpc>
                <a:spcPct val="150000"/>
              </a:lnSpc>
              <a:buFont typeface="Wingdings" charset="2"/>
              <a:buChar char="ü"/>
            </a:pPr>
            <a:r>
              <a:rPr lang="zh-CN" altLang="zh-CN" sz="2000" dirty="0"/>
              <a:t>持续强化邮储银行和上海银行的投后管理工作，增持了上海银行股份  </a:t>
            </a:r>
            <a:endParaRPr lang="zh-CN" altLang="en-US" sz="2000" dirty="0"/>
          </a:p>
        </p:txBody>
      </p:sp>
      <p:pic>
        <p:nvPicPr>
          <p:cNvPr id="11" name="Picture 3" descr="E:\work\上海港图片\42.jpg"/>
          <p:cNvPicPr>
            <a:picLocks noChangeArrowheads="1"/>
          </p:cNvPicPr>
          <p:nvPr/>
        </p:nvPicPr>
        <p:blipFill>
          <a:blip r:embed="rId3" cstate="print"/>
          <a:srcRect l="10999" r="6744" b="-128"/>
          <a:stretch>
            <a:fillRect/>
          </a:stretch>
        </p:blipFill>
        <p:spPr bwMode="auto">
          <a:xfrm>
            <a:off x="5347057" y="1988281"/>
            <a:ext cx="3321921" cy="2415425"/>
          </a:xfrm>
          <a:prstGeom prst="rect">
            <a:avLst/>
          </a:prstGeom>
          <a:noFill/>
        </p:spPr>
      </p:pic>
    </p:spTree>
    <p:extLst>
      <p:ext uri="{BB962C8B-B14F-4D97-AF65-F5344CB8AC3E}">
        <p14:creationId xmlns:p14="http://schemas.microsoft.com/office/powerpoint/2010/main" val="6715041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linds(horizont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21265" y="-196513"/>
            <a:ext cx="1105786" cy="1281034"/>
            <a:chOff x="-21265" y="-196513"/>
            <a:chExt cx="1105786" cy="1281034"/>
          </a:xfrm>
        </p:grpSpPr>
        <p:sp>
          <p:nvSpPr>
            <p:cNvPr id="15" name="任意多边形 14"/>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graphicFrame>
        <p:nvGraphicFramePr>
          <p:cNvPr id="13" name="图表 12"/>
          <p:cNvGraphicFramePr>
            <a:graphicFrameLocks/>
          </p:cNvGraphicFramePr>
          <p:nvPr>
            <p:extLst>
              <p:ext uri="{D42A27DB-BD31-4B8C-83A1-F6EECF244321}">
                <p14:modId xmlns:p14="http://schemas.microsoft.com/office/powerpoint/2010/main" val="452602113"/>
              </p:ext>
            </p:extLst>
          </p:nvPr>
        </p:nvGraphicFramePr>
        <p:xfrm>
          <a:off x="1100618" y="1084521"/>
          <a:ext cx="6946232" cy="43224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570366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9144000" cy="1052623"/>
          </a:xfrm>
          <a:prstGeom prst="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620480" y="277628"/>
            <a:ext cx="6951134" cy="584775"/>
          </a:xfrm>
          <a:prstGeom prst="rect">
            <a:avLst/>
          </a:prstGeom>
          <a:noFill/>
        </p:spPr>
        <p:txBody>
          <a:bodyPr wrap="square" rtlCol="0">
            <a:spAutoFit/>
          </a:bodyPr>
          <a:lstStyle/>
          <a:p>
            <a:r>
              <a:rPr lang="zh-CN" altLang="en-US" sz="3200" b="1" dirty="0">
                <a:solidFill>
                  <a:schemeClr val="accent5">
                    <a:lumMod val="40000"/>
                    <a:lumOff val="60000"/>
                  </a:schemeClr>
                </a:solidFill>
                <a:latin typeface="微软雅黑" panose="020B0503020204020204" pitchFamily="34" charset="-122"/>
                <a:ea typeface="微软雅黑" panose="020B0503020204020204" pitchFamily="34" charset="-122"/>
              </a:rPr>
              <a:t>第一部分 </a:t>
            </a:r>
            <a:r>
              <a:rPr lang="zh-CN" altLang="en-US" sz="3200" b="1" dirty="0" smtClean="0">
                <a:solidFill>
                  <a:schemeClr val="accent5">
                    <a:lumMod val="40000"/>
                    <a:lumOff val="60000"/>
                  </a:schemeClr>
                </a:solidFill>
                <a:latin typeface="微软雅黑" panose="020B0503020204020204" pitchFamily="34" charset="-122"/>
                <a:ea typeface="微软雅黑" panose="020B0503020204020204" pitchFamily="34" charset="-122"/>
              </a:rPr>
              <a:t>  </a:t>
            </a:r>
            <a:r>
              <a:rPr lang="en-US" altLang="zh-CN" sz="3200" b="1" dirty="0" smtClean="0">
                <a:solidFill>
                  <a:schemeClr val="accent5">
                    <a:lumMod val="40000"/>
                    <a:lumOff val="60000"/>
                  </a:schemeClr>
                </a:solidFill>
                <a:latin typeface="微软雅黑" panose="020B0503020204020204" pitchFamily="34" charset="-122"/>
                <a:ea typeface="微软雅黑" panose="020B0503020204020204" pitchFamily="34" charset="-122"/>
              </a:rPr>
              <a:t>2018</a:t>
            </a:r>
            <a:r>
              <a:rPr lang="zh-CN" altLang="en-US" sz="3200" b="1" dirty="0">
                <a:solidFill>
                  <a:schemeClr val="accent5">
                    <a:lumMod val="40000"/>
                    <a:lumOff val="60000"/>
                  </a:schemeClr>
                </a:solidFill>
                <a:latin typeface="微软雅黑" panose="020B0503020204020204" pitchFamily="34" charset="-122"/>
                <a:ea typeface="微软雅黑" panose="020B0503020204020204" pitchFamily="34" charset="-122"/>
              </a:rPr>
              <a:t>年工作回顾</a:t>
            </a:r>
          </a:p>
        </p:txBody>
      </p:sp>
      <p:grpSp>
        <p:nvGrpSpPr>
          <p:cNvPr id="2" name="组合 10"/>
          <p:cNvGrpSpPr/>
          <p:nvPr/>
        </p:nvGrpSpPr>
        <p:grpSpPr>
          <a:xfrm>
            <a:off x="-21265" y="-196513"/>
            <a:ext cx="1105786" cy="1281034"/>
            <a:chOff x="-21265" y="-196513"/>
            <a:chExt cx="1105786" cy="1281034"/>
          </a:xfrm>
        </p:grpSpPr>
        <p:sp>
          <p:nvSpPr>
            <p:cNvPr id="12" name="任意多边形 11"/>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p:nvSpPr>
          <p:spPr>
            <a:xfrm rot="18893568" flipH="1">
              <a:off x="-49971" y="106325"/>
              <a:ext cx="975007" cy="369332"/>
            </a:xfrm>
            <a:prstGeom prst="rect">
              <a:avLst/>
            </a:prstGeom>
            <a:noFill/>
            <a:ln>
              <a:noFill/>
            </a:ln>
          </p:spPr>
          <p:txBody>
            <a:bodyPr wrap="square" rtlCol="0">
              <a:spAutoFit/>
            </a:bodyPr>
            <a:lstStyle/>
            <a:p>
              <a:r>
                <a:rPr lang="en-US" altLang="zh-CN" dirty="0" smtClean="0">
                  <a:solidFill>
                    <a:schemeClr val="bg1"/>
                  </a:solidFill>
                  <a:latin typeface="Arial Black" panose="020B0A04020102020204" pitchFamily="34" charset="0"/>
                </a:rPr>
                <a:t>SIPG</a:t>
              </a:r>
            </a:p>
          </p:txBody>
        </p:sp>
      </p:grpSp>
      <p:sp>
        <p:nvSpPr>
          <p:cNvPr id="14" name="矩形 13"/>
          <p:cNvSpPr/>
          <p:nvPr/>
        </p:nvSpPr>
        <p:spPr>
          <a:xfrm>
            <a:off x="352588" y="1558409"/>
            <a:ext cx="3416320" cy="523220"/>
          </a:xfrm>
          <a:prstGeom prst="rect">
            <a:avLst/>
          </a:prstGeom>
        </p:spPr>
        <p:txBody>
          <a:bodyPr wrap="none">
            <a:spAutoFit/>
          </a:bodyPr>
          <a:lstStyle/>
          <a:p>
            <a:r>
              <a:rPr lang="zh-CN" altLang="zh-CN" sz="2800" b="1" dirty="0" smtClean="0">
                <a:solidFill>
                  <a:srgbClr val="C00000"/>
                </a:solidFill>
              </a:rPr>
              <a:t>关键词</a:t>
            </a:r>
            <a:r>
              <a:rPr lang="zh-CN" altLang="en-US" sz="2800" b="1" dirty="0" smtClean="0">
                <a:solidFill>
                  <a:srgbClr val="C00000"/>
                </a:solidFill>
              </a:rPr>
              <a:t>二</a:t>
            </a:r>
            <a:r>
              <a:rPr lang="zh-CN" altLang="zh-CN" sz="2800" b="1" dirty="0" smtClean="0">
                <a:solidFill>
                  <a:srgbClr val="C00000"/>
                </a:solidFill>
              </a:rPr>
              <a:t>：</a:t>
            </a:r>
            <a:r>
              <a:rPr lang="zh-CN" altLang="en-US" sz="2800" b="1" dirty="0" smtClean="0">
                <a:solidFill>
                  <a:srgbClr val="C00000"/>
                </a:solidFill>
              </a:rPr>
              <a:t>聚焦改革</a:t>
            </a:r>
            <a:endParaRPr lang="zh-CN" altLang="en-US" sz="2800" dirty="0">
              <a:solidFill>
                <a:srgbClr val="C00000"/>
              </a:solidFill>
            </a:endParaRPr>
          </a:p>
        </p:txBody>
      </p:sp>
      <p:sp>
        <p:nvSpPr>
          <p:cNvPr id="17" name="矩形 16"/>
          <p:cNvSpPr/>
          <p:nvPr/>
        </p:nvSpPr>
        <p:spPr>
          <a:xfrm>
            <a:off x="912427" y="2452546"/>
            <a:ext cx="3146226" cy="961289"/>
          </a:xfrm>
          <a:prstGeom prst="rect">
            <a:avLst/>
          </a:prstGeom>
          <a:solidFill>
            <a:srgbClr val="CC3300"/>
          </a:solidFill>
        </p:spPr>
        <p:txBody>
          <a:bodyPr wrap="square" anchor="ctr">
            <a:spAutoFit/>
          </a:bodyPr>
          <a:lstStyle/>
          <a:p>
            <a:pPr marL="342900" indent="-342900" algn="ctr">
              <a:lnSpc>
                <a:spcPct val="150000"/>
              </a:lnSpc>
              <a:buAutoNum type="arabicPeriod"/>
            </a:pPr>
            <a:r>
              <a:rPr lang="zh-CN" altLang="en-US" sz="2000" b="1" dirty="0" smtClean="0">
                <a:solidFill>
                  <a:schemeClr val="bg1"/>
                </a:solidFill>
                <a:latin typeface="微软雅黑" pitchFamily="34" charset="-122"/>
                <a:ea typeface="微软雅黑" pitchFamily="34" charset="-122"/>
              </a:rPr>
              <a:t>庆祝改革开放</a:t>
            </a:r>
            <a:endParaRPr lang="en-US" altLang="zh-CN" sz="2000" b="1" dirty="0" smtClean="0">
              <a:solidFill>
                <a:schemeClr val="bg1"/>
              </a:solidFill>
              <a:latin typeface="微软雅黑" pitchFamily="34" charset="-122"/>
              <a:ea typeface="微软雅黑" pitchFamily="34" charset="-122"/>
            </a:endParaRPr>
          </a:p>
          <a:p>
            <a:pPr algn="ctr">
              <a:lnSpc>
                <a:spcPct val="150000"/>
              </a:lnSpc>
            </a:pPr>
            <a:r>
              <a:rPr lang="en-US" altLang="zh-CN" sz="2000" b="1" dirty="0" smtClean="0">
                <a:solidFill>
                  <a:schemeClr val="bg1"/>
                </a:solidFill>
                <a:latin typeface="微软雅黑" pitchFamily="34" charset="-122"/>
                <a:ea typeface="微软雅黑" pitchFamily="34" charset="-122"/>
              </a:rPr>
              <a:t>40</a:t>
            </a:r>
            <a:r>
              <a:rPr lang="zh-CN" altLang="en-US" sz="2000" b="1" dirty="0" smtClean="0">
                <a:solidFill>
                  <a:schemeClr val="bg1"/>
                </a:solidFill>
                <a:latin typeface="微软雅黑" pitchFamily="34" charset="-122"/>
                <a:ea typeface="微软雅黑" pitchFamily="34" charset="-122"/>
              </a:rPr>
              <a:t>周年</a:t>
            </a:r>
            <a:endParaRPr lang="en-US" altLang="zh-CN" sz="2000" b="1" dirty="0">
              <a:solidFill>
                <a:schemeClr val="bg1"/>
              </a:solidFill>
              <a:latin typeface="微软雅黑" pitchFamily="34" charset="-122"/>
              <a:ea typeface="微软雅黑" pitchFamily="34" charset="-122"/>
            </a:endParaRPr>
          </a:p>
        </p:txBody>
      </p:sp>
      <p:sp>
        <p:nvSpPr>
          <p:cNvPr id="18" name="矩形 17"/>
          <p:cNvSpPr/>
          <p:nvPr/>
        </p:nvSpPr>
        <p:spPr>
          <a:xfrm>
            <a:off x="570599" y="3614064"/>
            <a:ext cx="3964825" cy="1477328"/>
          </a:xfrm>
          <a:prstGeom prst="rect">
            <a:avLst/>
          </a:prstGeom>
        </p:spPr>
        <p:txBody>
          <a:bodyPr wrap="square">
            <a:spAutoFit/>
          </a:bodyPr>
          <a:lstStyle/>
          <a:p>
            <a:pPr marL="285750" indent="-285750">
              <a:lnSpc>
                <a:spcPct val="150000"/>
              </a:lnSpc>
              <a:buFont typeface="Wingdings" pitchFamily="2" charset="2"/>
              <a:buChar char="l"/>
            </a:pPr>
            <a:r>
              <a:rPr lang="zh-CN" altLang="en-US" sz="2000" dirty="0" smtClean="0">
                <a:solidFill>
                  <a:srgbClr val="003399"/>
                </a:solidFill>
                <a:latin typeface="微软雅黑" pitchFamily="34" charset="-122"/>
                <a:ea typeface="微软雅黑" pitchFamily="34" charset="-122"/>
              </a:rPr>
              <a:t>记录上海港快速发展的</a:t>
            </a:r>
            <a:r>
              <a:rPr lang="en-US" altLang="zh-CN" sz="2000" dirty="0" smtClean="0">
                <a:solidFill>
                  <a:srgbClr val="003399"/>
                </a:solidFill>
                <a:latin typeface="微软雅黑" pitchFamily="34" charset="-122"/>
                <a:ea typeface="微软雅黑" pitchFamily="34" charset="-122"/>
              </a:rPr>
              <a:t>40</a:t>
            </a:r>
            <a:r>
              <a:rPr lang="zh-CN" altLang="en-US" sz="2000" dirty="0" smtClean="0">
                <a:solidFill>
                  <a:srgbClr val="003399"/>
                </a:solidFill>
                <a:latin typeface="微软雅黑" pitchFamily="34" charset="-122"/>
                <a:ea typeface="微软雅黑" pitchFamily="34" charset="-122"/>
              </a:rPr>
              <a:t>年</a:t>
            </a:r>
            <a:endParaRPr lang="en-US" altLang="zh-CN" sz="2000" dirty="0" smtClean="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en-US" sz="2000" dirty="0" smtClean="0">
                <a:solidFill>
                  <a:srgbClr val="003399"/>
                </a:solidFill>
                <a:latin typeface="微软雅黑" pitchFamily="34" charset="-122"/>
                <a:ea typeface="微软雅黑" pitchFamily="34" charset="-122"/>
              </a:rPr>
              <a:t>召开庆祝改革开放</a:t>
            </a:r>
            <a:r>
              <a:rPr lang="en-US" altLang="zh-CN" sz="2000" dirty="0" smtClean="0">
                <a:solidFill>
                  <a:srgbClr val="003399"/>
                </a:solidFill>
                <a:latin typeface="微软雅黑" pitchFamily="34" charset="-122"/>
                <a:ea typeface="微软雅黑" pitchFamily="34" charset="-122"/>
              </a:rPr>
              <a:t>40</a:t>
            </a:r>
            <a:r>
              <a:rPr lang="zh-CN" altLang="en-US" sz="2000" dirty="0" smtClean="0">
                <a:solidFill>
                  <a:srgbClr val="003399"/>
                </a:solidFill>
                <a:latin typeface="微软雅黑" pitchFamily="34" charset="-122"/>
                <a:ea typeface="微软雅黑" pitchFamily="34" charset="-122"/>
              </a:rPr>
              <a:t>周年大会</a:t>
            </a:r>
            <a:endParaRPr lang="en-US" altLang="zh-CN" sz="2000" dirty="0" smtClean="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en-US" sz="2000" dirty="0" smtClean="0">
                <a:solidFill>
                  <a:srgbClr val="003399"/>
                </a:solidFill>
                <a:latin typeface="微软雅黑" pitchFamily="34" charset="-122"/>
                <a:ea typeface="微软雅黑" pitchFamily="34" charset="-122"/>
              </a:rPr>
              <a:t>展映“</a:t>
            </a:r>
            <a:r>
              <a:rPr lang="en-US" altLang="zh-CN" sz="2000" dirty="0" smtClean="0">
                <a:solidFill>
                  <a:srgbClr val="003399"/>
                </a:solidFill>
                <a:latin typeface="微软雅黑" pitchFamily="34" charset="-122"/>
                <a:ea typeface="微软雅黑" pitchFamily="34" charset="-122"/>
              </a:rPr>
              <a:t>40</a:t>
            </a:r>
            <a:r>
              <a:rPr lang="zh-CN" altLang="en-US" sz="2000" dirty="0">
                <a:solidFill>
                  <a:srgbClr val="003399"/>
                </a:solidFill>
                <a:latin typeface="微软雅黑" pitchFamily="34" charset="-122"/>
                <a:ea typeface="微软雅黑" pitchFamily="34" charset="-122"/>
              </a:rPr>
              <a:t>人话</a:t>
            </a:r>
            <a:r>
              <a:rPr lang="en-US" altLang="zh-CN" sz="2000" dirty="0">
                <a:solidFill>
                  <a:srgbClr val="003399"/>
                </a:solidFill>
                <a:latin typeface="微软雅黑" pitchFamily="34" charset="-122"/>
                <a:ea typeface="微软雅黑" pitchFamily="34" charset="-122"/>
              </a:rPr>
              <a:t>40</a:t>
            </a:r>
            <a:r>
              <a:rPr lang="zh-CN" altLang="en-US" sz="2000" dirty="0" smtClean="0">
                <a:solidFill>
                  <a:srgbClr val="003399"/>
                </a:solidFill>
                <a:latin typeface="微软雅黑" pitchFamily="34" charset="-122"/>
                <a:ea typeface="微软雅黑" pitchFamily="34" charset="-122"/>
              </a:rPr>
              <a:t>年”宣传片</a:t>
            </a:r>
            <a:endParaRPr lang="en-US" altLang="zh-CN" sz="2000" dirty="0" smtClean="0">
              <a:solidFill>
                <a:srgbClr val="003399"/>
              </a:solidFill>
              <a:latin typeface="微软雅黑" pitchFamily="34" charset="-122"/>
              <a:ea typeface="微软雅黑" pitchFamily="34" charset="-122"/>
            </a:endParaRPr>
          </a:p>
        </p:txBody>
      </p:sp>
      <p:pic>
        <p:nvPicPr>
          <p:cNvPr id="10" name="图片 9" descr="微信图片_20190322082130.jpg"/>
          <p:cNvPicPr>
            <a:picLocks noChangeAspect="1"/>
          </p:cNvPicPr>
          <p:nvPr/>
        </p:nvPicPr>
        <p:blipFill>
          <a:blip r:embed="rId3" cstate="print"/>
          <a:stretch>
            <a:fillRect/>
          </a:stretch>
        </p:blipFill>
        <p:spPr>
          <a:xfrm>
            <a:off x="4317091" y="4677033"/>
            <a:ext cx="4516013" cy="1772535"/>
          </a:xfrm>
          <a:prstGeom prst="rect">
            <a:avLst/>
          </a:prstGeom>
        </p:spPr>
      </p:pic>
      <p:pic>
        <p:nvPicPr>
          <p:cNvPr id="11" name="图片 10" descr="微信图片_20190322082139.jpg"/>
          <p:cNvPicPr>
            <a:picLocks noChangeAspect="1"/>
          </p:cNvPicPr>
          <p:nvPr/>
        </p:nvPicPr>
        <p:blipFill>
          <a:blip r:embed="rId4" cstate="print"/>
          <a:stretch>
            <a:fillRect/>
          </a:stretch>
        </p:blipFill>
        <p:spPr>
          <a:xfrm>
            <a:off x="4840224" y="1804416"/>
            <a:ext cx="3621024" cy="2414016"/>
          </a:xfrm>
          <a:prstGeom prst="rect">
            <a:avLst/>
          </a:prstGeom>
        </p:spPr>
      </p:pic>
    </p:spTree>
    <p:extLst>
      <p:ext uri="{BB962C8B-B14F-4D97-AF65-F5344CB8AC3E}">
        <p14:creationId xmlns:p14="http://schemas.microsoft.com/office/powerpoint/2010/main" val="837347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2"/>
          <p:cNvGrpSpPr/>
          <p:nvPr/>
        </p:nvGrpSpPr>
        <p:grpSpPr>
          <a:xfrm>
            <a:off x="-21265" y="-196513"/>
            <a:ext cx="1105786" cy="1281034"/>
            <a:chOff x="-21265" y="-196513"/>
            <a:chExt cx="1105786" cy="1281034"/>
          </a:xfrm>
        </p:grpSpPr>
        <p:sp>
          <p:nvSpPr>
            <p:cNvPr id="44" name="任意多边形 43"/>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TextBox 44"/>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anose="020B0A04020102020204" pitchFamily="34" charset="0"/>
                </a:rPr>
                <a:t>SIPG</a:t>
              </a:r>
            </a:p>
          </p:txBody>
        </p:sp>
      </p:grpSp>
      <p:sp>
        <p:nvSpPr>
          <p:cNvPr id="5" name="TextBox 4"/>
          <p:cNvSpPr txBox="1"/>
          <p:nvPr/>
        </p:nvSpPr>
        <p:spPr>
          <a:xfrm>
            <a:off x="1177925" y="1602163"/>
            <a:ext cx="7265130" cy="1754326"/>
          </a:xfrm>
          <a:prstGeom prst="rect">
            <a:avLst/>
          </a:prstGeom>
          <a:noFill/>
        </p:spPr>
        <p:txBody>
          <a:bodyPr wrap="none" rtlCol="0">
            <a:spAutoFit/>
          </a:bodyPr>
          <a:lstStyle/>
          <a:p>
            <a:pPr>
              <a:lnSpc>
                <a:spcPct val="150000"/>
              </a:lnSpc>
            </a:pPr>
            <a:r>
              <a:rPr lang="zh-CN" altLang="en-US" sz="2000" dirty="0" smtClean="0"/>
              <a:t>码头泊位 ：                   </a:t>
            </a:r>
            <a:r>
              <a:rPr lang="en-US" altLang="zh-CN" sz="2400" b="1" dirty="0" smtClean="0">
                <a:solidFill>
                  <a:srgbClr val="C00000"/>
                </a:solidFill>
              </a:rPr>
              <a:t>99</a:t>
            </a:r>
            <a:r>
              <a:rPr lang="zh-CN" altLang="en-US" sz="2400" b="1" dirty="0" smtClean="0">
                <a:solidFill>
                  <a:srgbClr val="C00000"/>
                </a:solidFill>
              </a:rPr>
              <a:t>个</a:t>
            </a:r>
            <a:r>
              <a:rPr lang="zh-CN" altLang="en-US" sz="2000" dirty="0" smtClean="0"/>
              <a:t>              岸线总长：           </a:t>
            </a:r>
            <a:r>
              <a:rPr lang="en-US" altLang="zh-CN" sz="2400" b="1" dirty="0" smtClean="0">
                <a:solidFill>
                  <a:srgbClr val="C00000"/>
                </a:solidFill>
              </a:rPr>
              <a:t>12973</a:t>
            </a:r>
            <a:r>
              <a:rPr lang="zh-CN" altLang="en-US" sz="2400" b="1" dirty="0" smtClean="0">
                <a:solidFill>
                  <a:srgbClr val="C00000"/>
                </a:solidFill>
              </a:rPr>
              <a:t>米</a:t>
            </a:r>
            <a:endParaRPr lang="en-US" altLang="zh-CN" sz="2400" b="1" dirty="0" smtClean="0">
              <a:solidFill>
                <a:srgbClr val="C00000"/>
              </a:solidFill>
            </a:endParaRPr>
          </a:p>
          <a:p>
            <a:pPr>
              <a:lnSpc>
                <a:spcPct val="150000"/>
              </a:lnSpc>
            </a:pPr>
            <a:r>
              <a:rPr lang="zh-CN" altLang="en-US" sz="2000" dirty="0" smtClean="0"/>
              <a:t>码头生产用泊位：      </a:t>
            </a:r>
            <a:r>
              <a:rPr lang="en-US" altLang="zh-CN" sz="2400" b="1" dirty="0" smtClean="0">
                <a:solidFill>
                  <a:srgbClr val="C00000"/>
                </a:solidFill>
              </a:rPr>
              <a:t>139</a:t>
            </a:r>
            <a:r>
              <a:rPr lang="zh-CN" altLang="en-US" sz="2400" b="1" dirty="0" smtClean="0">
                <a:solidFill>
                  <a:srgbClr val="C00000"/>
                </a:solidFill>
              </a:rPr>
              <a:t>个          </a:t>
            </a:r>
            <a:r>
              <a:rPr lang="zh-CN" altLang="en-US" sz="2000" dirty="0" smtClean="0"/>
              <a:t>岸线总长：           </a:t>
            </a:r>
            <a:r>
              <a:rPr lang="en-US" altLang="zh-CN" sz="2400" b="1" dirty="0" smtClean="0">
                <a:solidFill>
                  <a:srgbClr val="C00000"/>
                </a:solidFill>
              </a:rPr>
              <a:t>26.6</a:t>
            </a:r>
            <a:r>
              <a:rPr lang="zh-CN" altLang="en-US" sz="2400" b="1" dirty="0" smtClean="0">
                <a:solidFill>
                  <a:srgbClr val="C00000"/>
                </a:solidFill>
              </a:rPr>
              <a:t>公里  </a:t>
            </a:r>
            <a:endParaRPr lang="en-US" altLang="zh-CN" sz="2400" b="1" dirty="0" smtClean="0">
              <a:solidFill>
                <a:srgbClr val="C00000"/>
              </a:solidFill>
            </a:endParaRPr>
          </a:p>
          <a:p>
            <a:pPr>
              <a:lnSpc>
                <a:spcPct val="150000"/>
              </a:lnSpc>
            </a:pPr>
            <a:r>
              <a:rPr lang="zh-CN" altLang="en-US" sz="2000" dirty="0" smtClean="0"/>
              <a:t>泊位数量增长  </a:t>
            </a:r>
            <a:r>
              <a:rPr lang="en-US" altLang="zh-CN" sz="2400" b="1" dirty="0" smtClean="0">
                <a:solidFill>
                  <a:srgbClr val="C00000"/>
                </a:solidFill>
              </a:rPr>
              <a:t>40%</a:t>
            </a:r>
            <a:r>
              <a:rPr lang="en-US" altLang="zh-CN" sz="2000" dirty="0" smtClean="0"/>
              <a:t>  </a:t>
            </a:r>
            <a:r>
              <a:rPr lang="zh-CN" altLang="en-US" sz="2000" dirty="0" smtClean="0"/>
              <a:t>      岸线总长将近原来的  </a:t>
            </a:r>
            <a:r>
              <a:rPr lang="en-US" altLang="zh-CN" sz="2400" b="1" dirty="0" smtClean="0">
                <a:solidFill>
                  <a:srgbClr val="C00000"/>
                </a:solidFill>
              </a:rPr>
              <a:t>20</a:t>
            </a:r>
            <a:r>
              <a:rPr lang="zh-CN" altLang="en-US" sz="2400" b="1" dirty="0" smtClean="0">
                <a:solidFill>
                  <a:srgbClr val="C00000"/>
                </a:solidFill>
              </a:rPr>
              <a:t>倍</a:t>
            </a:r>
            <a:endParaRPr lang="zh-CN" altLang="en-US" sz="2400" b="1" dirty="0">
              <a:solidFill>
                <a:srgbClr val="C00000"/>
              </a:solidFill>
            </a:endParaRPr>
          </a:p>
        </p:txBody>
      </p:sp>
      <p:sp>
        <p:nvSpPr>
          <p:cNvPr id="7" name="矩形 6"/>
          <p:cNvSpPr/>
          <p:nvPr/>
        </p:nvSpPr>
        <p:spPr>
          <a:xfrm>
            <a:off x="1177925" y="5508274"/>
            <a:ext cx="7120453" cy="461665"/>
          </a:xfrm>
          <a:prstGeom prst="rect">
            <a:avLst/>
          </a:prstGeom>
        </p:spPr>
        <p:txBody>
          <a:bodyPr wrap="square">
            <a:spAutoFit/>
          </a:bodyPr>
          <a:lstStyle/>
          <a:p>
            <a:r>
              <a:rPr lang="zh-CN" altLang="zh-CN" sz="2400" dirty="0" smtClean="0"/>
              <a:t>国际班轮航线</a:t>
            </a:r>
            <a:r>
              <a:rPr lang="en-US" altLang="zh-CN" sz="2400" dirty="0" smtClean="0"/>
              <a:t>288</a:t>
            </a:r>
            <a:r>
              <a:rPr lang="zh-CN" altLang="zh-CN" sz="2400" dirty="0" smtClean="0"/>
              <a:t>条，航线直达全球近</a:t>
            </a:r>
            <a:r>
              <a:rPr lang="en-US" altLang="zh-CN" sz="2400" dirty="0" smtClean="0"/>
              <a:t>300</a:t>
            </a:r>
            <a:r>
              <a:rPr lang="zh-CN" altLang="zh-CN" sz="2400" dirty="0" smtClean="0"/>
              <a:t>个港口</a:t>
            </a:r>
            <a:endParaRPr lang="zh-CN" altLang="en-US" sz="2400" dirty="0"/>
          </a:p>
        </p:txBody>
      </p:sp>
      <p:sp>
        <p:nvSpPr>
          <p:cNvPr id="3" name="矩形 2"/>
          <p:cNvSpPr/>
          <p:nvPr/>
        </p:nvSpPr>
        <p:spPr>
          <a:xfrm>
            <a:off x="912427" y="856274"/>
            <a:ext cx="4499951" cy="477054"/>
          </a:xfrm>
          <a:prstGeom prst="rect">
            <a:avLst/>
          </a:prstGeom>
        </p:spPr>
        <p:txBody>
          <a:bodyPr wrap="none">
            <a:spAutoFit/>
          </a:bodyPr>
          <a:lstStyle/>
          <a:p>
            <a:pPr algn="ctr">
              <a:lnSpc>
                <a:spcPts val="3000"/>
              </a:lnSpc>
              <a:spcAft>
                <a:spcPts val="0"/>
              </a:spcAft>
            </a:pPr>
            <a:r>
              <a:rPr lang="zh-CN" altLang="zh-CN" sz="2800" b="1" kern="100" dirty="0">
                <a:solidFill>
                  <a:srgbClr val="0070C0"/>
                </a:solidFill>
                <a:latin typeface="Calibri" charset="0"/>
                <a:ea typeface="仿宋_GB2312" charset="0"/>
                <a:cs typeface="Arial" charset="0"/>
              </a:rPr>
              <a:t>改革开放</a:t>
            </a:r>
            <a:r>
              <a:rPr lang="en-US" altLang="zh-CN" sz="2800" b="1" kern="100" dirty="0">
                <a:solidFill>
                  <a:srgbClr val="0070C0"/>
                </a:solidFill>
                <a:latin typeface="Calibri" charset="0"/>
                <a:ea typeface="仿宋_GB2312" charset="0"/>
                <a:cs typeface="Arial" charset="0"/>
              </a:rPr>
              <a:t>40</a:t>
            </a:r>
            <a:r>
              <a:rPr lang="zh-CN" altLang="zh-CN" sz="2800" b="1" kern="100" dirty="0">
                <a:solidFill>
                  <a:srgbClr val="0070C0"/>
                </a:solidFill>
                <a:latin typeface="Calibri" charset="0"/>
                <a:ea typeface="仿宋_GB2312" charset="0"/>
                <a:cs typeface="Arial" charset="0"/>
              </a:rPr>
              <a:t>周年数据</a:t>
            </a:r>
            <a:r>
              <a:rPr lang="zh-CN" altLang="zh-CN" sz="2800" b="1" kern="100" dirty="0" smtClean="0">
                <a:solidFill>
                  <a:srgbClr val="0070C0"/>
                </a:solidFill>
                <a:latin typeface="Calibri" charset="0"/>
                <a:ea typeface="仿宋_GB2312" charset="0"/>
                <a:cs typeface="Arial" charset="0"/>
              </a:rPr>
              <a:t>对比</a:t>
            </a:r>
            <a:r>
              <a:rPr lang="zh-CN" altLang="en-US" sz="2800" b="1" kern="100" dirty="0" smtClean="0">
                <a:solidFill>
                  <a:srgbClr val="0070C0"/>
                </a:solidFill>
                <a:latin typeface="Calibri" charset="0"/>
                <a:ea typeface="仿宋_GB2312" charset="0"/>
                <a:cs typeface="Arial" charset="0"/>
              </a:rPr>
              <a:t>：</a:t>
            </a:r>
            <a:endParaRPr lang="zh-CN" altLang="zh-CN" sz="2800" b="1" kern="100" dirty="0">
              <a:solidFill>
                <a:srgbClr val="0070C0"/>
              </a:solidFill>
              <a:effectLst/>
              <a:latin typeface="Calibri" charset="0"/>
              <a:ea typeface="宋体" charset="-122"/>
              <a:cs typeface="Arial" charset="0"/>
            </a:endParaRPr>
          </a:p>
        </p:txBody>
      </p:sp>
      <p:sp>
        <p:nvSpPr>
          <p:cNvPr id="8" name="上弧形箭头 7"/>
          <p:cNvSpPr/>
          <p:nvPr/>
        </p:nvSpPr>
        <p:spPr>
          <a:xfrm>
            <a:off x="1856443" y="4434965"/>
            <a:ext cx="1244600" cy="48640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1" name="TextBox 5"/>
          <p:cNvSpPr txBox="1"/>
          <p:nvPr/>
        </p:nvSpPr>
        <p:spPr>
          <a:xfrm>
            <a:off x="2875074" y="3871834"/>
            <a:ext cx="1400175" cy="600164"/>
          </a:xfrm>
          <a:prstGeom prst="rect">
            <a:avLst/>
          </a:prstGeom>
          <a:noFill/>
        </p:spPr>
        <p:txBody>
          <a:bodyPr wrap="square" rtlCol="0">
            <a:spAutoFit/>
          </a:bodyPr>
          <a:lstStyle/>
          <a:p>
            <a:pPr>
              <a:lnSpc>
                <a:spcPct val="150000"/>
              </a:lnSpc>
            </a:pPr>
            <a:r>
              <a:rPr lang="en-US" altLang="zh-CN" sz="2200" dirty="0" smtClean="0"/>
              <a:t>7.2</a:t>
            </a:r>
            <a:r>
              <a:rPr lang="zh-CN" altLang="en-US" sz="2200" dirty="0" smtClean="0"/>
              <a:t>亿吨                           </a:t>
            </a:r>
            <a:endParaRPr lang="en-US" altLang="zh-CN" sz="2200" b="1" dirty="0" smtClean="0">
              <a:solidFill>
                <a:srgbClr val="C00000"/>
              </a:solidFill>
            </a:endParaRPr>
          </a:p>
        </p:txBody>
      </p:sp>
      <p:sp>
        <p:nvSpPr>
          <p:cNvPr id="12" name="TextBox 5"/>
          <p:cNvSpPr txBox="1"/>
          <p:nvPr/>
        </p:nvSpPr>
        <p:spPr>
          <a:xfrm>
            <a:off x="708074" y="3859276"/>
            <a:ext cx="1400175" cy="548420"/>
          </a:xfrm>
          <a:prstGeom prst="rect">
            <a:avLst/>
          </a:prstGeom>
          <a:noFill/>
        </p:spPr>
        <p:txBody>
          <a:bodyPr wrap="square" rtlCol="0">
            <a:spAutoFit/>
          </a:bodyPr>
          <a:lstStyle/>
          <a:p>
            <a:pPr>
              <a:lnSpc>
                <a:spcPct val="150000"/>
              </a:lnSpc>
            </a:pPr>
            <a:r>
              <a:rPr lang="en-US" altLang="zh-CN" sz="2200" dirty="0" smtClean="0"/>
              <a:t>7955</a:t>
            </a:r>
            <a:r>
              <a:rPr lang="zh-CN" altLang="en-US" sz="2200" dirty="0" smtClean="0"/>
              <a:t>万吨</a:t>
            </a:r>
            <a:endParaRPr lang="en-US" altLang="zh-CN" sz="2200" b="1" dirty="0" smtClean="0">
              <a:solidFill>
                <a:srgbClr val="C00000"/>
              </a:solidFill>
            </a:endParaRPr>
          </a:p>
        </p:txBody>
      </p:sp>
      <p:sp>
        <p:nvSpPr>
          <p:cNvPr id="13" name="TextBox 5"/>
          <p:cNvSpPr txBox="1"/>
          <p:nvPr/>
        </p:nvSpPr>
        <p:spPr>
          <a:xfrm>
            <a:off x="2101339" y="3948863"/>
            <a:ext cx="1400175" cy="672748"/>
          </a:xfrm>
          <a:prstGeom prst="rect">
            <a:avLst/>
          </a:prstGeom>
          <a:noFill/>
        </p:spPr>
        <p:txBody>
          <a:bodyPr wrap="square" rtlCol="0">
            <a:spAutoFit/>
          </a:bodyPr>
          <a:lstStyle/>
          <a:p>
            <a:pPr>
              <a:lnSpc>
                <a:spcPct val="150000"/>
              </a:lnSpc>
            </a:pPr>
            <a:r>
              <a:rPr lang="en-US" altLang="zh-CN" sz="2800" b="1" dirty="0" smtClean="0">
                <a:solidFill>
                  <a:srgbClr val="C00000"/>
                </a:solidFill>
              </a:rPr>
              <a:t>9</a:t>
            </a:r>
            <a:r>
              <a:rPr lang="zh-CN" altLang="en-US" sz="2800" b="1" dirty="0" smtClean="0">
                <a:solidFill>
                  <a:srgbClr val="C00000"/>
                </a:solidFill>
              </a:rPr>
              <a:t>倍</a:t>
            </a:r>
            <a:endParaRPr lang="en-US" altLang="zh-CN" sz="2800" b="1" dirty="0" smtClean="0">
              <a:solidFill>
                <a:srgbClr val="C00000"/>
              </a:solidFill>
            </a:endParaRPr>
          </a:p>
        </p:txBody>
      </p:sp>
      <p:sp>
        <p:nvSpPr>
          <p:cNvPr id="14" name="TextBox 5"/>
          <p:cNvSpPr txBox="1"/>
          <p:nvPr/>
        </p:nvSpPr>
        <p:spPr>
          <a:xfrm>
            <a:off x="4284007" y="3843046"/>
            <a:ext cx="1747302" cy="600164"/>
          </a:xfrm>
          <a:prstGeom prst="rect">
            <a:avLst/>
          </a:prstGeom>
          <a:noFill/>
        </p:spPr>
        <p:txBody>
          <a:bodyPr wrap="square" rtlCol="0">
            <a:spAutoFit/>
          </a:bodyPr>
          <a:lstStyle/>
          <a:p>
            <a:pPr>
              <a:lnSpc>
                <a:spcPct val="150000"/>
              </a:lnSpc>
            </a:pPr>
            <a:r>
              <a:rPr lang="en-US" altLang="zh-CN" sz="2200" dirty="0" smtClean="0"/>
              <a:t>7951</a:t>
            </a:r>
            <a:r>
              <a:rPr lang="zh-CN" altLang="en-US" sz="2200" dirty="0" smtClean="0"/>
              <a:t>标准箱</a:t>
            </a:r>
            <a:endParaRPr lang="en-US" altLang="zh-CN" sz="2200" b="1" dirty="0" smtClean="0">
              <a:solidFill>
                <a:srgbClr val="C00000"/>
              </a:solidFill>
            </a:endParaRPr>
          </a:p>
        </p:txBody>
      </p:sp>
      <p:sp>
        <p:nvSpPr>
          <p:cNvPr id="15" name="上弧形箭头 14"/>
          <p:cNvSpPr/>
          <p:nvPr/>
        </p:nvSpPr>
        <p:spPr>
          <a:xfrm>
            <a:off x="5602250" y="4375387"/>
            <a:ext cx="1244600" cy="48640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6" name="TextBox 5"/>
          <p:cNvSpPr txBox="1"/>
          <p:nvPr/>
        </p:nvSpPr>
        <p:spPr>
          <a:xfrm>
            <a:off x="6636850" y="3809135"/>
            <a:ext cx="2310736" cy="600164"/>
          </a:xfrm>
          <a:prstGeom prst="rect">
            <a:avLst/>
          </a:prstGeom>
          <a:noFill/>
        </p:spPr>
        <p:txBody>
          <a:bodyPr wrap="square" rtlCol="0">
            <a:spAutoFit/>
          </a:bodyPr>
          <a:lstStyle/>
          <a:p>
            <a:pPr>
              <a:lnSpc>
                <a:spcPct val="150000"/>
              </a:lnSpc>
            </a:pPr>
            <a:r>
              <a:rPr lang="en-US" altLang="zh-CN" sz="2200" dirty="0" smtClean="0"/>
              <a:t>4201</a:t>
            </a:r>
            <a:r>
              <a:rPr lang="zh-CN" altLang="en-US" sz="2200" dirty="0" smtClean="0"/>
              <a:t>万标准箱                           </a:t>
            </a:r>
            <a:endParaRPr lang="en-US" altLang="zh-CN" sz="2200" b="1" dirty="0" smtClean="0">
              <a:solidFill>
                <a:srgbClr val="C00000"/>
              </a:solidFill>
            </a:endParaRPr>
          </a:p>
        </p:txBody>
      </p:sp>
      <p:sp>
        <p:nvSpPr>
          <p:cNvPr id="17" name="TextBox 5"/>
          <p:cNvSpPr txBox="1"/>
          <p:nvPr/>
        </p:nvSpPr>
        <p:spPr>
          <a:xfrm>
            <a:off x="5838555" y="3824011"/>
            <a:ext cx="1596589" cy="830997"/>
          </a:xfrm>
          <a:prstGeom prst="rect">
            <a:avLst/>
          </a:prstGeom>
          <a:noFill/>
        </p:spPr>
        <p:txBody>
          <a:bodyPr wrap="square" rtlCol="0">
            <a:spAutoFit/>
          </a:bodyPr>
          <a:lstStyle/>
          <a:p>
            <a:r>
              <a:rPr lang="en-US" altLang="zh-CN" sz="2400" b="1" dirty="0" smtClean="0">
                <a:solidFill>
                  <a:srgbClr val="C00000"/>
                </a:solidFill>
              </a:rPr>
              <a:t>5000</a:t>
            </a:r>
          </a:p>
          <a:p>
            <a:r>
              <a:rPr lang="zh-CN" altLang="en-US" sz="2400" b="1" dirty="0" smtClean="0">
                <a:solidFill>
                  <a:srgbClr val="C00000"/>
                </a:solidFill>
              </a:rPr>
              <a:t>多倍</a:t>
            </a:r>
            <a:endParaRPr lang="en-US" altLang="zh-CN" sz="2400" b="1" dirty="0" smtClean="0">
              <a:solidFill>
                <a:srgbClr val="C00000"/>
              </a:solidFill>
            </a:endParaRPr>
          </a:p>
        </p:txBody>
      </p:sp>
    </p:spTree>
    <p:extLst>
      <p:ext uri="{BB962C8B-B14F-4D97-AF65-F5344CB8AC3E}">
        <p14:creationId xmlns:p14="http://schemas.microsoft.com/office/powerpoint/2010/main" val="1204126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linds(horizont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linds(horizont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linds(horizont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linds(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linds(horizont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blinds(horizontal)">
                                      <p:cBhvr>
                                        <p:cTn id="6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p:bldP spid="12" grpId="0"/>
      <p:bldP spid="13" grpId="0"/>
      <p:bldP spid="14" grpId="0"/>
      <p:bldP spid="15" grpId="0" animBg="1"/>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2"/>
          <p:cNvGrpSpPr/>
          <p:nvPr/>
        </p:nvGrpSpPr>
        <p:grpSpPr>
          <a:xfrm>
            <a:off x="-21265" y="-196513"/>
            <a:ext cx="1105786" cy="1281034"/>
            <a:chOff x="-21265" y="-196513"/>
            <a:chExt cx="1105786" cy="1281034"/>
          </a:xfrm>
        </p:grpSpPr>
        <p:sp>
          <p:nvSpPr>
            <p:cNvPr id="44" name="任意多边形 43"/>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TextBox 44"/>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anose="020B0A04020102020204" pitchFamily="34" charset="0"/>
                </a:rPr>
                <a:t>SIPG</a:t>
              </a:r>
            </a:p>
          </p:txBody>
        </p:sp>
      </p:grpSp>
      <p:pic>
        <p:nvPicPr>
          <p:cNvPr id="6" name="图片 5" descr="9武汉港务集团有限公司.jpg"/>
          <p:cNvPicPr>
            <a:picLocks noChangeAspect="1"/>
          </p:cNvPicPr>
          <p:nvPr/>
        </p:nvPicPr>
        <p:blipFill>
          <a:blip r:embed="rId3" cstate="print"/>
          <a:stretch>
            <a:fillRect/>
          </a:stretch>
        </p:blipFill>
        <p:spPr>
          <a:xfrm>
            <a:off x="682752" y="926592"/>
            <a:ext cx="3645408" cy="2050542"/>
          </a:xfrm>
          <a:prstGeom prst="rect">
            <a:avLst/>
          </a:prstGeom>
        </p:spPr>
      </p:pic>
      <p:pic>
        <p:nvPicPr>
          <p:cNvPr id="7" name="图片 6" descr="3四川宜宾港有限责任公司.jpg"/>
          <p:cNvPicPr>
            <a:picLocks noChangeAspect="1"/>
          </p:cNvPicPr>
          <p:nvPr/>
        </p:nvPicPr>
        <p:blipFill>
          <a:blip r:embed="rId4" cstate="print"/>
          <a:stretch>
            <a:fillRect/>
          </a:stretch>
        </p:blipFill>
        <p:spPr>
          <a:xfrm>
            <a:off x="4949952" y="3532632"/>
            <a:ext cx="3572256" cy="2679192"/>
          </a:xfrm>
          <a:prstGeom prst="rect">
            <a:avLst/>
          </a:prstGeom>
        </p:spPr>
      </p:pic>
      <p:pic>
        <p:nvPicPr>
          <p:cNvPr id="8" name="图片 7" descr="7上港太仓正和码头有限公司.jpg"/>
          <p:cNvPicPr>
            <a:picLocks noChangeAspect="1"/>
          </p:cNvPicPr>
          <p:nvPr/>
        </p:nvPicPr>
        <p:blipFill>
          <a:blip r:embed="rId5" cstate="print"/>
          <a:stretch>
            <a:fillRect/>
          </a:stretch>
        </p:blipFill>
        <p:spPr>
          <a:xfrm>
            <a:off x="804672" y="3351784"/>
            <a:ext cx="3828288" cy="2552192"/>
          </a:xfrm>
          <a:prstGeom prst="rect">
            <a:avLst/>
          </a:prstGeom>
        </p:spPr>
      </p:pic>
      <p:pic>
        <p:nvPicPr>
          <p:cNvPr id="9" name="图片 8" descr="5江阴苏南国际集装箱码头有限公司.jpg"/>
          <p:cNvPicPr>
            <a:picLocks noChangeAspect="1"/>
          </p:cNvPicPr>
          <p:nvPr/>
        </p:nvPicPr>
        <p:blipFill>
          <a:blip r:embed="rId6" cstate="print"/>
          <a:stretch>
            <a:fillRect/>
          </a:stretch>
        </p:blipFill>
        <p:spPr>
          <a:xfrm>
            <a:off x="4937760" y="571976"/>
            <a:ext cx="3511296" cy="2609829"/>
          </a:xfrm>
          <a:prstGeom prst="rect">
            <a:avLst/>
          </a:prstGeom>
        </p:spPr>
      </p:pic>
    </p:spTree>
    <p:extLst>
      <p:ext uri="{BB962C8B-B14F-4D97-AF65-F5344CB8AC3E}">
        <p14:creationId xmlns:p14="http://schemas.microsoft.com/office/powerpoint/2010/main" val="13827500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739811BB-613A-4CCB-8B13-2BE14F1EC731}"/>
              </a:ext>
            </a:extLst>
          </p:cNvPr>
          <p:cNvSpPr txBox="1"/>
          <p:nvPr/>
        </p:nvSpPr>
        <p:spPr>
          <a:xfrm>
            <a:off x="1262911" y="622856"/>
            <a:ext cx="5791200" cy="461665"/>
          </a:xfrm>
          <a:prstGeom prst="rect">
            <a:avLst/>
          </a:prstGeom>
          <a:noFill/>
        </p:spPr>
        <p:txBody>
          <a:bodyPr wrap="square" rtlCol="0">
            <a:spAutoFit/>
          </a:bodyPr>
          <a:lstStyle/>
          <a:p>
            <a:r>
              <a:rPr lang="zh-CN" altLang="en-US" sz="2400" b="1" dirty="0" smtClean="0">
                <a:solidFill>
                  <a:srgbClr val="003399"/>
                </a:solidFill>
                <a:latin typeface="微软雅黑" panose="020B0503020204020204" pitchFamily="34" charset="-122"/>
                <a:ea typeface="微软雅黑" panose="020B0503020204020204" pitchFamily="34" charset="-122"/>
              </a:rPr>
              <a:t>聚焦</a:t>
            </a:r>
            <a:r>
              <a:rPr lang="zh-CN" altLang="en-US" sz="2400" b="1" dirty="0">
                <a:solidFill>
                  <a:srgbClr val="003399"/>
                </a:solidFill>
                <a:latin typeface="微软雅黑" panose="020B0503020204020204" pitchFamily="34" charset="-122"/>
                <a:ea typeface="微软雅黑" panose="020B0503020204020204" pitchFamily="34" charset="-122"/>
              </a:rPr>
              <a:t>企业改革，转型发展迈出新步伐</a:t>
            </a:r>
          </a:p>
        </p:txBody>
      </p:sp>
      <p:sp>
        <p:nvSpPr>
          <p:cNvPr id="5" name="矩形 4"/>
          <p:cNvSpPr/>
          <p:nvPr/>
        </p:nvSpPr>
        <p:spPr>
          <a:xfrm>
            <a:off x="598968" y="1847079"/>
            <a:ext cx="2296633" cy="923330"/>
          </a:xfrm>
          <a:prstGeom prst="rect">
            <a:avLst/>
          </a:prstGeom>
          <a:solidFill>
            <a:srgbClr val="0070C0"/>
          </a:solidFill>
        </p:spPr>
        <p:txBody>
          <a:bodyPr wrap="square" anchor="ctr">
            <a:spAutoFit/>
          </a:bodyPr>
          <a:lstStyle/>
          <a:p>
            <a:pPr algn="ctr">
              <a:lnSpc>
                <a:spcPct val="150000"/>
              </a:lnSpc>
            </a:pPr>
            <a:r>
              <a:rPr lang="en-US" altLang="zh-CN" b="1" dirty="0" smtClean="0">
                <a:solidFill>
                  <a:schemeClr val="bg1"/>
                </a:solidFill>
                <a:latin typeface="微软雅黑" pitchFamily="34" charset="-122"/>
                <a:ea typeface="微软雅黑" pitchFamily="34" charset="-122"/>
              </a:rPr>
              <a:t>2.  </a:t>
            </a:r>
            <a:r>
              <a:rPr lang="zh-CN" altLang="en-US" b="1" dirty="0" smtClean="0">
                <a:solidFill>
                  <a:schemeClr val="bg1"/>
                </a:solidFill>
                <a:latin typeface="微软雅黑" pitchFamily="34" charset="-122"/>
                <a:ea typeface="微软雅黑" pitchFamily="34" charset="-122"/>
              </a:rPr>
              <a:t>不断深化</a:t>
            </a:r>
            <a:endParaRPr lang="en-US" altLang="zh-CN" b="1" dirty="0" smtClean="0">
              <a:solidFill>
                <a:schemeClr val="bg1"/>
              </a:solidFill>
              <a:latin typeface="微软雅黑" pitchFamily="34" charset="-122"/>
              <a:ea typeface="微软雅黑" pitchFamily="34" charset="-122"/>
            </a:endParaRPr>
          </a:p>
          <a:p>
            <a:pPr algn="ctr">
              <a:lnSpc>
                <a:spcPct val="150000"/>
              </a:lnSpc>
            </a:pPr>
            <a:r>
              <a:rPr lang="zh-CN" altLang="en-US" b="1" dirty="0" smtClean="0">
                <a:solidFill>
                  <a:schemeClr val="bg1"/>
                </a:solidFill>
                <a:latin typeface="微软雅黑" pitchFamily="34" charset="-122"/>
                <a:ea typeface="微软雅黑" pitchFamily="34" charset="-122"/>
              </a:rPr>
              <a:t>国资国企改革</a:t>
            </a:r>
            <a:endParaRPr lang="en-US" altLang="zh-CN" b="1" dirty="0">
              <a:solidFill>
                <a:schemeClr val="bg1"/>
              </a:solidFill>
              <a:latin typeface="微软雅黑" pitchFamily="34" charset="-122"/>
              <a:ea typeface="微软雅黑" pitchFamily="34" charset="-122"/>
            </a:endParaRPr>
          </a:p>
        </p:txBody>
      </p:sp>
      <p:sp>
        <p:nvSpPr>
          <p:cNvPr id="6" name="矩形 5"/>
          <p:cNvSpPr/>
          <p:nvPr/>
        </p:nvSpPr>
        <p:spPr>
          <a:xfrm>
            <a:off x="2934588" y="1639330"/>
            <a:ext cx="6145617" cy="1338828"/>
          </a:xfrm>
          <a:prstGeom prst="rect">
            <a:avLst/>
          </a:prstGeom>
        </p:spPr>
        <p:txBody>
          <a:bodyPr wrap="square">
            <a:spAutoFit/>
          </a:bodyPr>
          <a:lstStyle/>
          <a:p>
            <a:pPr marL="285750" indent="-285750">
              <a:lnSpc>
                <a:spcPct val="150000"/>
              </a:lnSpc>
              <a:buFont typeface="Wingdings" pitchFamily="2" charset="2"/>
              <a:buChar char="l"/>
            </a:pPr>
            <a:r>
              <a:rPr lang="zh-CN" altLang="en-US" dirty="0" smtClean="0">
                <a:solidFill>
                  <a:srgbClr val="003399"/>
                </a:solidFill>
                <a:latin typeface="微软雅黑" pitchFamily="34" charset="-122"/>
                <a:ea typeface="微软雅黑" pitchFamily="34" charset="-122"/>
              </a:rPr>
              <a:t>推进海港公安体制改革</a:t>
            </a:r>
            <a:endParaRPr lang="en-US" altLang="zh-CN" dirty="0" smtClean="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en-US" dirty="0" smtClean="0">
                <a:solidFill>
                  <a:srgbClr val="003399"/>
                </a:solidFill>
                <a:latin typeface="微软雅黑" pitchFamily="34" charset="-122"/>
                <a:ea typeface="微软雅黑" pitchFamily="34" charset="-122"/>
              </a:rPr>
              <a:t>制定</a:t>
            </a:r>
            <a:r>
              <a:rPr lang="en-US" altLang="zh-CN" dirty="0" smtClean="0">
                <a:solidFill>
                  <a:srgbClr val="003399"/>
                </a:solidFill>
                <a:latin typeface="微软雅黑" pitchFamily="34" charset="-122"/>
                <a:ea typeface="微软雅黑" pitchFamily="34" charset="-122"/>
              </a:rPr>
              <a:t>《</a:t>
            </a:r>
            <a:r>
              <a:rPr lang="zh-CN" altLang="en-US" dirty="0" smtClean="0">
                <a:solidFill>
                  <a:srgbClr val="003399"/>
                </a:solidFill>
                <a:latin typeface="微软雅黑" pitchFamily="34" charset="-122"/>
                <a:ea typeface="微软雅黑" pitchFamily="34" charset="-122"/>
              </a:rPr>
              <a:t>关于积极稳妥推进实施长效激励工作的整体方案</a:t>
            </a:r>
            <a:r>
              <a:rPr lang="en-US" altLang="zh-CN" dirty="0" smtClean="0">
                <a:solidFill>
                  <a:srgbClr val="003399"/>
                </a:solidFill>
                <a:latin typeface="微软雅黑" pitchFamily="34" charset="-122"/>
                <a:ea typeface="微软雅黑" pitchFamily="34" charset="-122"/>
              </a:rPr>
              <a:t>》</a:t>
            </a:r>
          </a:p>
          <a:p>
            <a:pPr marL="285750" indent="-285750">
              <a:lnSpc>
                <a:spcPct val="150000"/>
              </a:lnSpc>
              <a:buFont typeface="Wingdings" pitchFamily="2" charset="2"/>
              <a:buChar char="l"/>
            </a:pPr>
            <a:r>
              <a:rPr lang="zh-CN" altLang="en-US" dirty="0" smtClean="0">
                <a:solidFill>
                  <a:srgbClr val="003399"/>
                </a:solidFill>
                <a:latin typeface="微软雅黑" pitchFamily="34" charset="-122"/>
                <a:ea typeface="微软雅黑" pitchFamily="34" charset="-122"/>
              </a:rPr>
              <a:t>推进公安体制改革和公务用车改革</a:t>
            </a:r>
            <a:endParaRPr lang="en-US" altLang="zh-CN" dirty="0" smtClean="0">
              <a:solidFill>
                <a:srgbClr val="003399"/>
              </a:solidFill>
              <a:latin typeface="微软雅黑" pitchFamily="34" charset="-122"/>
              <a:ea typeface="微软雅黑" pitchFamily="34" charset="-122"/>
            </a:endParaRPr>
          </a:p>
        </p:txBody>
      </p:sp>
      <p:cxnSp>
        <p:nvCxnSpPr>
          <p:cNvPr id="15" name="直接连接符 14"/>
          <p:cNvCxnSpPr/>
          <p:nvPr/>
        </p:nvCxnSpPr>
        <p:spPr>
          <a:xfrm>
            <a:off x="616689" y="3003888"/>
            <a:ext cx="8016949"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21265" y="-196513"/>
            <a:ext cx="1105786" cy="1281034"/>
            <a:chOff x="-21265" y="-196513"/>
            <a:chExt cx="1105786" cy="1281034"/>
          </a:xfrm>
        </p:grpSpPr>
        <p:sp>
          <p:nvSpPr>
            <p:cNvPr id="17" name="任意多边形 16"/>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Tree>
    <p:extLst>
      <p:ext uri="{BB962C8B-B14F-4D97-AF65-F5344CB8AC3E}">
        <p14:creationId xmlns:p14="http://schemas.microsoft.com/office/powerpoint/2010/main" val="3073667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739811BB-613A-4CCB-8B13-2BE14F1EC731}"/>
              </a:ext>
            </a:extLst>
          </p:cNvPr>
          <p:cNvSpPr txBox="1"/>
          <p:nvPr/>
        </p:nvSpPr>
        <p:spPr>
          <a:xfrm>
            <a:off x="1262911" y="622856"/>
            <a:ext cx="5791200" cy="461665"/>
          </a:xfrm>
          <a:prstGeom prst="rect">
            <a:avLst/>
          </a:prstGeom>
          <a:noFill/>
        </p:spPr>
        <p:txBody>
          <a:bodyPr wrap="square" rtlCol="0">
            <a:spAutoFit/>
          </a:bodyPr>
          <a:lstStyle/>
          <a:p>
            <a:r>
              <a:rPr lang="zh-CN" altLang="en-US" sz="2400" b="1" dirty="0" smtClean="0">
                <a:solidFill>
                  <a:srgbClr val="003399"/>
                </a:solidFill>
                <a:latin typeface="微软雅黑" panose="020B0503020204020204" pitchFamily="34" charset="-122"/>
                <a:ea typeface="微软雅黑" panose="020B0503020204020204" pitchFamily="34" charset="-122"/>
              </a:rPr>
              <a:t>聚焦</a:t>
            </a:r>
            <a:r>
              <a:rPr lang="zh-CN" altLang="en-US" sz="2400" b="1" dirty="0">
                <a:solidFill>
                  <a:srgbClr val="003399"/>
                </a:solidFill>
                <a:latin typeface="微软雅黑" panose="020B0503020204020204" pitchFamily="34" charset="-122"/>
                <a:ea typeface="微软雅黑" panose="020B0503020204020204" pitchFamily="34" charset="-122"/>
              </a:rPr>
              <a:t>企业改革，转型发展迈出新步伐</a:t>
            </a:r>
          </a:p>
        </p:txBody>
      </p:sp>
      <p:sp>
        <p:nvSpPr>
          <p:cNvPr id="3" name="文本框 2">
            <a:extLst>
              <a:ext uri="{FF2B5EF4-FFF2-40B4-BE49-F238E27FC236}">
                <a16:creationId xmlns:a16="http://schemas.microsoft.com/office/drawing/2014/main" xmlns="" id="{9A78C405-1A86-4777-A683-7DB9277D6972}"/>
              </a:ext>
            </a:extLst>
          </p:cNvPr>
          <p:cNvSpPr txBox="1"/>
          <p:nvPr/>
        </p:nvSpPr>
        <p:spPr>
          <a:xfrm>
            <a:off x="2942237" y="3249587"/>
            <a:ext cx="8026400" cy="923330"/>
          </a:xfrm>
          <a:prstGeom prst="rect">
            <a:avLst/>
          </a:prstGeom>
          <a:noFill/>
        </p:spPr>
        <p:txBody>
          <a:bodyPr wrap="square" rtlCol="0">
            <a:spAutoFit/>
          </a:bodyPr>
          <a:lstStyle/>
          <a:p>
            <a:pPr marL="285750" indent="-285750">
              <a:lnSpc>
                <a:spcPct val="150000"/>
              </a:lnSpc>
              <a:buFont typeface="Wingdings" pitchFamily="2" charset="2"/>
              <a:buChar char="l"/>
            </a:pPr>
            <a:r>
              <a:rPr lang="zh-CN" altLang="en-US" dirty="0" smtClean="0">
                <a:solidFill>
                  <a:srgbClr val="003399"/>
                </a:solidFill>
                <a:latin typeface="微软雅黑" pitchFamily="34" charset="-122"/>
                <a:ea typeface="微软雅黑" pitchFamily="34" charset="-122"/>
              </a:rPr>
              <a:t>锦江航运与海华轮船实现整合</a:t>
            </a:r>
            <a:endParaRPr lang="en-US" altLang="zh-CN" dirty="0" smtClean="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en-US" dirty="0" smtClean="0">
                <a:solidFill>
                  <a:srgbClr val="003399"/>
                </a:solidFill>
                <a:latin typeface="微软雅黑" pitchFamily="34" charset="-122"/>
                <a:ea typeface="微软雅黑" pitchFamily="34" charset="-122"/>
              </a:rPr>
              <a:t>同盛物流与上港物流资源优化配置</a:t>
            </a:r>
            <a:endParaRPr lang="en-US" altLang="zh-CN" dirty="0" smtClean="0">
              <a:solidFill>
                <a:srgbClr val="003399"/>
              </a:solidFill>
              <a:latin typeface="微软雅黑" pitchFamily="34" charset="-122"/>
              <a:ea typeface="微软雅黑" pitchFamily="34" charset="-122"/>
            </a:endParaRPr>
          </a:p>
        </p:txBody>
      </p:sp>
      <p:sp>
        <p:nvSpPr>
          <p:cNvPr id="5" name="矩形 4"/>
          <p:cNvSpPr/>
          <p:nvPr/>
        </p:nvSpPr>
        <p:spPr>
          <a:xfrm>
            <a:off x="598968" y="1847079"/>
            <a:ext cx="2296633" cy="923330"/>
          </a:xfrm>
          <a:prstGeom prst="rect">
            <a:avLst/>
          </a:prstGeom>
          <a:solidFill>
            <a:srgbClr val="0070C0"/>
          </a:solidFill>
        </p:spPr>
        <p:txBody>
          <a:bodyPr wrap="square" anchor="ctr">
            <a:spAutoFit/>
          </a:bodyPr>
          <a:lstStyle/>
          <a:p>
            <a:pPr algn="ctr">
              <a:lnSpc>
                <a:spcPct val="150000"/>
              </a:lnSpc>
            </a:pPr>
            <a:r>
              <a:rPr lang="en-US" altLang="zh-CN" b="1" dirty="0" smtClean="0">
                <a:solidFill>
                  <a:schemeClr val="bg1"/>
                </a:solidFill>
                <a:latin typeface="微软雅黑" pitchFamily="34" charset="-122"/>
                <a:ea typeface="微软雅黑" pitchFamily="34" charset="-122"/>
              </a:rPr>
              <a:t>2.  </a:t>
            </a:r>
            <a:r>
              <a:rPr lang="zh-CN" altLang="en-US" b="1" dirty="0" smtClean="0">
                <a:solidFill>
                  <a:schemeClr val="bg1"/>
                </a:solidFill>
                <a:latin typeface="微软雅黑" pitchFamily="34" charset="-122"/>
                <a:ea typeface="微软雅黑" pitchFamily="34" charset="-122"/>
              </a:rPr>
              <a:t>不断深化</a:t>
            </a:r>
            <a:endParaRPr lang="en-US" altLang="zh-CN" b="1" dirty="0" smtClean="0">
              <a:solidFill>
                <a:schemeClr val="bg1"/>
              </a:solidFill>
              <a:latin typeface="微软雅黑" pitchFamily="34" charset="-122"/>
              <a:ea typeface="微软雅黑" pitchFamily="34" charset="-122"/>
            </a:endParaRPr>
          </a:p>
          <a:p>
            <a:pPr algn="ctr">
              <a:lnSpc>
                <a:spcPct val="150000"/>
              </a:lnSpc>
            </a:pPr>
            <a:r>
              <a:rPr lang="zh-CN" altLang="en-US" b="1" dirty="0" smtClean="0">
                <a:solidFill>
                  <a:schemeClr val="bg1"/>
                </a:solidFill>
                <a:latin typeface="微软雅黑" pitchFamily="34" charset="-122"/>
                <a:ea typeface="微软雅黑" pitchFamily="34" charset="-122"/>
              </a:rPr>
              <a:t>国资国企改革</a:t>
            </a:r>
            <a:endParaRPr lang="en-US" altLang="zh-CN" b="1" dirty="0">
              <a:solidFill>
                <a:schemeClr val="bg1"/>
              </a:solidFill>
              <a:latin typeface="微软雅黑" pitchFamily="34" charset="-122"/>
              <a:ea typeface="微软雅黑" pitchFamily="34" charset="-122"/>
            </a:endParaRPr>
          </a:p>
        </p:txBody>
      </p:sp>
      <p:sp>
        <p:nvSpPr>
          <p:cNvPr id="6" name="矩形 5"/>
          <p:cNvSpPr/>
          <p:nvPr/>
        </p:nvSpPr>
        <p:spPr>
          <a:xfrm>
            <a:off x="2934588" y="1639330"/>
            <a:ext cx="6145617" cy="1338828"/>
          </a:xfrm>
          <a:prstGeom prst="rect">
            <a:avLst/>
          </a:prstGeom>
        </p:spPr>
        <p:txBody>
          <a:bodyPr wrap="square">
            <a:spAutoFit/>
          </a:bodyPr>
          <a:lstStyle/>
          <a:p>
            <a:pPr marL="285750" indent="-285750">
              <a:lnSpc>
                <a:spcPct val="150000"/>
              </a:lnSpc>
              <a:buFont typeface="Wingdings" pitchFamily="2" charset="2"/>
              <a:buChar char="l"/>
            </a:pPr>
            <a:r>
              <a:rPr lang="zh-CN" altLang="en-US" dirty="0" smtClean="0">
                <a:solidFill>
                  <a:srgbClr val="003399"/>
                </a:solidFill>
                <a:latin typeface="微软雅黑" pitchFamily="34" charset="-122"/>
                <a:ea typeface="微软雅黑" pitchFamily="34" charset="-122"/>
              </a:rPr>
              <a:t>推进海港公安体制改革</a:t>
            </a:r>
            <a:endParaRPr lang="en-US" altLang="zh-CN" dirty="0" smtClean="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en-US" dirty="0" smtClean="0">
                <a:solidFill>
                  <a:srgbClr val="003399"/>
                </a:solidFill>
                <a:latin typeface="微软雅黑" pitchFamily="34" charset="-122"/>
                <a:ea typeface="微软雅黑" pitchFamily="34" charset="-122"/>
              </a:rPr>
              <a:t>制定</a:t>
            </a:r>
            <a:r>
              <a:rPr lang="en-US" altLang="zh-CN" dirty="0" smtClean="0">
                <a:solidFill>
                  <a:srgbClr val="003399"/>
                </a:solidFill>
                <a:latin typeface="微软雅黑" pitchFamily="34" charset="-122"/>
                <a:ea typeface="微软雅黑" pitchFamily="34" charset="-122"/>
              </a:rPr>
              <a:t>《</a:t>
            </a:r>
            <a:r>
              <a:rPr lang="zh-CN" altLang="en-US" dirty="0" smtClean="0">
                <a:solidFill>
                  <a:srgbClr val="003399"/>
                </a:solidFill>
                <a:latin typeface="微软雅黑" pitchFamily="34" charset="-122"/>
                <a:ea typeface="微软雅黑" pitchFamily="34" charset="-122"/>
              </a:rPr>
              <a:t>关于积极稳妥推进实施长效激励工作的整体方案</a:t>
            </a:r>
            <a:r>
              <a:rPr lang="en-US" altLang="zh-CN" dirty="0" smtClean="0">
                <a:solidFill>
                  <a:srgbClr val="003399"/>
                </a:solidFill>
                <a:latin typeface="微软雅黑" pitchFamily="34" charset="-122"/>
                <a:ea typeface="微软雅黑" pitchFamily="34" charset="-122"/>
              </a:rPr>
              <a:t>》</a:t>
            </a:r>
          </a:p>
          <a:p>
            <a:pPr marL="285750" indent="-285750">
              <a:lnSpc>
                <a:spcPct val="150000"/>
              </a:lnSpc>
              <a:buFont typeface="Wingdings" pitchFamily="2" charset="2"/>
              <a:buChar char="l"/>
            </a:pPr>
            <a:r>
              <a:rPr lang="zh-CN" altLang="en-US" dirty="0" smtClean="0">
                <a:solidFill>
                  <a:srgbClr val="003399"/>
                </a:solidFill>
                <a:latin typeface="微软雅黑" pitchFamily="34" charset="-122"/>
                <a:ea typeface="微软雅黑" pitchFamily="34" charset="-122"/>
              </a:rPr>
              <a:t>推进公安体制改革和公务用车改革</a:t>
            </a:r>
            <a:endParaRPr lang="en-US" altLang="zh-CN" dirty="0" smtClean="0">
              <a:solidFill>
                <a:srgbClr val="003399"/>
              </a:solidFill>
              <a:latin typeface="微软雅黑" pitchFamily="34" charset="-122"/>
              <a:ea typeface="微软雅黑" pitchFamily="34" charset="-122"/>
            </a:endParaRPr>
          </a:p>
        </p:txBody>
      </p:sp>
      <p:sp>
        <p:nvSpPr>
          <p:cNvPr id="9" name="矩形 8"/>
          <p:cNvSpPr/>
          <p:nvPr/>
        </p:nvSpPr>
        <p:spPr>
          <a:xfrm>
            <a:off x="567070" y="3249587"/>
            <a:ext cx="2328531" cy="923330"/>
          </a:xfrm>
          <a:prstGeom prst="rect">
            <a:avLst/>
          </a:prstGeom>
          <a:solidFill>
            <a:schemeClr val="accent6">
              <a:lumMod val="75000"/>
            </a:schemeClr>
          </a:solidFill>
        </p:spPr>
        <p:txBody>
          <a:bodyPr wrap="square" anchor="ctr">
            <a:spAutoFit/>
          </a:bodyPr>
          <a:lstStyle/>
          <a:p>
            <a:pPr algn="ctr">
              <a:lnSpc>
                <a:spcPct val="150000"/>
              </a:lnSpc>
            </a:pPr>
            <a:r>
              <a:rPr lang="en-US" altLang="zh-CN" b="1" dirty="0" smtClean="0">
                <a:solidFill>
                  <a:schemeClr val="bg1"/>
                </a:solidFill>
                <a:latin typeface="微软雅黑" pitchFamily="34" charset="-122"/>
                <a:ea typeface="微软雅黑" pitchFamily="34" charset="-122"/>
              </a:rPr>
              <a:t>3.  </a:t>
            </a:r>
            <a:r>
              <a:rPr lang="zh-CN" altLang="en-US" b="1" dirty="0" smtClean="0">
                <a:solidFill>
                  <a:schemeClr val="bg1"/>
                </a:solidFill>
                <a:latin typeface="微软雅黑" pitchFamily="34" charset="-122"/>
                <a:ea typeface="微软雅黑" pitchFamily="34" charset="-122"/>
              </a:rPr>
              <a:t>重大结构调整</a:t>
            </a:r>
            <a:endParaRPr lang="en-US" altLang="zh-CN" b="1" dirty="0" smtClean="0">
              <a:solidFill>
                <a:schemeClr val="bg1"/>
              </a:solidFill>
              <a:latin typeface="微软雅黑" pitchFamily="34" charset="-122"/>
              <a:ea typeface="微软雅黑" pitchFamily="34" charset="-122"/>
            </a:endParaRPr>
          </a:p>
          <a:p>
            <a:pPr algn="ctr">
              <a:lnSpc>
                <a:spcPct val="150000"/>
              </a:lnSpc>
            </a:pPr>
            <a:r>
              <a:rPr lang="zh-CN" altLang="en-US" b="1" dirty="0" smtClean="0">
                <a:solidFill>
                  <a:schemeClr val="bg1"/>
                </a:solidFill>
                <a:latin typeface="微软雅黑" pitchFamily="34" charset="-122"/>
                <a:ea typeface="微软雅黑" pitchFamily="34" charset="-122"/>
              </a:rPr>
              <a:t>稳步实施</a:t>
            </a:r>
            <a:endParaRPr lang="en-US" altLang="zh-CN" b="1" dirty="0" smtClean="0">
              <a:solidFill>
                <a:schemeClr val="bg1"/>
              </a:solidFill>
              <a:latin typeface="微软雅黑" pitchFamily="34" charset="-122"/>
              <a:ea typeface="微软雅黑" pitchFamily="34" charset="-122"/>
            </a:endParaRPr>
          </a:p>
        </p:txBody>
      </p:sp>
      <p:cxnSp>
        <p:nvCxnSpPr>
          <p:cNvPr id="15" name="直接连接符 14"/>
          <p:cNvCxnSpPr/>
          <p:nvPr/>
        </p:nvCxnSpPr>
        <p:spPr>
          <a:xfrm>
            <a:off x="616689" y="3003888"/>
            <a:ext cx="8016949"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21265" y="-196513"/>
            <a:ext cx="1105786" cy="1281034"/>
            <a:chOff x="-21265" y="-196513"/>
            <a:chExt cx="1105786" cy="1281034"/>
          </a:xfrm>
        </p:grpSpPr>
        <p:sp>
          <p:nvSpPr>
            <p:cNvPr id="17" name="任意多边形 16"/>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Tree>
    <p:extLst>
      <p:ext uri="{BB962C8B-B14F-4D97-AF65-F5344CB8AC3E}">
        <p14:creationId xmlns:p14="http://schemas.microsoft.com/office/powerpoint/2010/main" val="13527946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739811BB-613A-4CCB-8B13-2BE14F1EC731}"/>
              </a:ext>
            </a:extLst>
          </p:cNvPr>
          <p:cNvSpPr txBox="1"/>
          <p:nvPr/>
        </p:nvSpPr>
        <p:spPr>
          <a:xfrm>
            <a:off x="1262911" y="622856"/>
            <a:ext cx="5791200" cy="461665"/>
          </a:xfrm>
          <a:prstGeom prst="rect">
            <a:avLst/>
          </a:prstGeom>
          <a:noFill/>
        </p:spPr>
        <p:txBody>
          <a:bodyPr wrap="square" rtlCol="0">
            <a:spAutoFit/>
          </a:bodyPr>
          <a:lstStyle/>
          <a:p>
            <a:r>
              <a:rPr lang="zh-CN" altLang="en-US" sz="2400" b="1" dirty="0" smtClean="0">
                <a:solidFill>
                  <a:srgbClr val="003399"/>
                </a:solidFill>
                <a:latin typeface="微软雅黑" panose="020B0503020204020204" pitchFamily="34" charset="-122"/>
                <a:ea typeface="微软雅黑" panose="020B0503020204020204" pitchFamily="34" charset="-122"/>
              </a:rPr>
              <a:t>聚焦</a:t>
            </a:r>
            <a:r>
              <a:rPr lang="zh-CN" altLang="en-US" sz="2400" b="1" dirty="0">
                <a:solidFill>
                  <a:srgbClr val="003399"/>
                </a:solidFill>
                <a:latin typeface="微软雅黑" panose="020B0503020204020204" pitchFamily="34" charset="-122"/>
                <a:ea typeface="微软雅黑" panose="020B0503020204020204" pitchFamily="34" charset="-122"/>
              </a:rPr>
              <a:t>企业改革，转型发展迈出新步伐</a:t>
            </a:r>
          </a:p>
        </p:txBody>
      </p:sp>
      <p:sp>
        <p:nvSpPr>
          <p:cNvPr id="3" name="文本框 2">
            <a:extLst>
              <a:ext uri="{FF2B5EF4-FFF2-40B4-BE49-F238E27FC236}">
                <a16:creationId xmlns:a16="http://schemas.microsoft.com/office/drawing/2014/main" xmlns="" id="{9A78C405-1A86-4777-A683-7DB9277D6972}"/>
              </a:ext>
            </a:extLst>
          </p:cNvPr>
          <p:cNvSpPr txBox="1"/>
          <p:nvPr/>
        </p:nvSpPr>
        <p:spPr>
          <a:xfrm>
            <a:off x="2942237" y="3249587"/>
            <a:ext cx="8026400" cy="923330"/>
          </a:xfrm>
          <a:prstGeom prst="rect">
            <a:avLst/>
          </a:prstGeom>
          <a:noFill/>
        </p:spPr>
        <p:txBody>
          <a:bodyPr wrap="square" rtlCol="0">
            <a:spAutoFit/>
          </a:bodyPr>
          <a:lstStyle/>
          <a:p>
            <a:pPr marL="285750" indent="-285750">
              <a:lnSpc>
                <a:spcPct val="150000"/>
              </a:lnSpc>
              <a:buFont typeface="Wingdings" pitchFamily="2" charset="2"/>
              <a:buChar char="l"/>
            </a:pPr>
            <a:r>
              <a:rPr lang="zh-CN" altLang="en-US" dirty="0" smtClean="0">
                <a:solidFill>
                  <a:srgbClr val="003399"/>
                </a:solidFill>
                <a:latin typeface="微软雅黑" pitchFamily="34" charset="-122"/>
                <a:ea typeface="微软雅黑" pitchFamily="34" charset="-122"/>
              </a:rPr>
              <a:t>锦江航运与海华轮船实现整合</a:t>
            </a:r>
            <a:endParaRPr lang="en-US" altLang="zh-CN" dirty="0" smtClean="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en-US" dirty="0" smtClean="0">
                <a:solidFill>
                  <a:srgbClr val="003399"/>
                </a:solidFill>
                <a:latin typeface="微软雅黑" pitchFamily="34" charset="-122"/>
                <a:ea typeface="微软雅黑" pitchFamily="34" charset="-122"/>
              </a:rPr>
              <a:t>同盛物流与上港物流资源优化配置</a:t>
            </a:r>
            <a:endParaRPr lang="en-US" altLang="zh-CN" dirty="0" smtClean="0">
              <a:solidFill>
                <a:srgbClr val="003399"/>
              </a:solidFill>
              <a:latin typeface="微软雅黑" pitchFamily="34" charset="-122"/>
              <a:ea typeface="微软雅黑" pitchFamily="34" charset="-122"/>
            </a:endParaRPr>
          </a:p>
        </p:txBody>
      </p:sp>
      <p:sp>
        <p:nvSpPr>
          <p:cNvPr id="5" name="矩形 4"/>
          <p:cNvSpPr/>
          <p:nvPr/>
        </p:nvSpPr>
        <p:spPr>
          <a:xfrm>
            <a:off x="598968" y="1847079"/>
            <a:ext cx="2296633" cy="923330"/>
          </a:xfrm>
          <a:prstGeom prst="rect">
            <a:avLst/>
          </a:prstGeom>
          <a:solidFill>
            <a:srgbClr val="0070C0"/>
          </a:solidFill>
        </p:spPr>
        <p:txBody>
          <a:bodyPr wrap="square" anchor="ctr">
            <a:spAutoFit/>
          </a:bodyPr>
          <a:lstStyle/>
          <a:p>
            <a:pPr algn="ctr">
              <a:lnSpc>
                <a:spcPct val="150000"/>
              </a:lnSpc>
            </a:pPr>
            <a:r>
              <a:rPr lang="en-US" altLang="zh-CN" b="1" dirty="0" smtClean="0">
                <a:solidFill>
                  <a:schemeClr val="bg1"/>
                </a:solidFill>
                <a:latin typeface="微软雅黑" pitchFamily="34" charset="-122"/>
                <a:ea typeface="微软雅黑" pitchFamily="34" charset="-122"/>
              </a:rPr>
              <a:t>2.  </a:t>
            </a:r>
            <a:r>
              <a:rPr lang="zh-CN" altLang="en-US" b="1" dirty="0" smtClean="0">
                <a:solidFill>
                  <a:schemeClr val="bg1"/>
                </a:solidFill>
                <a:latin typeface="微软雅黑" pitchFamily="34" charset="-122"/>
                <a:ea typeface="微软雅黑" pitchFamily="34" charset="-122"/>
              </a:rPr>
              <a:t>不断深化</a:t>
            </a:r>
            <a:endParaRPr lang="en-US" altLang="zh-CN" b="1" dirty="0" smtClean="0">
              <a:solidFill>
                <a:schemeClr val="bg1"/>
              </a:solidFill>
              <a:latin typeface="微软雅黑" pitchFamily="34" charset="-122"/>
              <a:ea typeface="微软雅黑" pitchFamily="34" charset="-122"/>
            </a:endParaRPr>
          </a:p>
          <a:p>
            <a:pPr algn="ctr">
              <a:lnSpc>
                <a:spcPct val="150000"/>
              </a:lnSpc>
            </a:pPr>
            <a:r>
              <a:rPr lang="zh-CN" altLang="en-US" b="1" dirty="0" smtClean="0">
                <a:solidFill>
                  <a:schemeClr val="bg1"/>
                </a:solidFill>
                <a:latin typeface="微软雅黑" pitchFamily="34" charset="-122"/>
                <a:ea typeface="微软雅黑" pitchFamily="34" charset="-122"/>
              </a:rPr>
              <a:t>国资国企改革</a:t>
            </a:r>
            <a:endParaRPr lang="en-US" altLang="zh-CN" b="1" dirty="0">
              <a:solidFill>
                <a:schemeClr val="bg1"/>
              </a:solidFill>
              <a:latin typeface="微软雅黑" pitchFamily="34" charset="-122"/>
              <a:ea typeface="微软雅黑" pitchFamily="34" charset="-122"/>
            </a:endParaRPr>
          </a:p>
        </p:txBody>
      </p:sp>
      <p:sp>
        <p:nvSpPr>
          <p:cNvPr id="6" name="矩形 5"/>
          <p:cNvSpPr/>
          <p:nvPr/>
        </p:nvSpPr>
        <p:spPr>
          <a:xfrm>
            <a:off x="2934588" y="1639330"/>
            <a:ext cx="6145617" cy="1338828"/>
          </a:xfrm>
          <a:prstGeom prst="rect">
            <a:avLst/>
          </a:prstGeom>
        </p:spPr>
        <p:txBody>
          <a:bodyPr wrap="square">
            <a:spAutoFit/>
          </a:bodyPr>
          <a:lstStyle/>
          <a:p>
            <a:pPr marL="285750" indent="-285750">
              <a:lnSpc>
                <a:spcPct val="150000"/>
              </a:lnSpc>
              <a:buFont typeface="Wingdings" pitchFamily="2" charset="2"/>
              <a:buChar char="l"/>
            </a:pPr>
            <a:r>
              <a:rPr lang="zh-CN" altLang="en-US" dirty="0" smtClean="0">
                <a:solidFill>
                  <a:srgbClr val="003399"/>
                </a:solidFill>
                <a:latin typeface="微软雅黑" pitchFamily="34" charset="-122"/>
                <a:ea typeface="微软雅黑" pitchFamily="34" charset="-122"/>
              </a:rPr>
              <a:t>推进海港公安体制改革</a:t>
            </a:r>
            <a:endParaRPr lang="en-US" altLang="zh-CN" dirty="0" smtClean="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en-US" dirty="0" smtClean="0">
                <a:solidFill>
                  <a:srgbClr val="003399"/>
                </a:solidFill>
                <a:latin typeface="微软雅黑" pitchFamily="34" charset="-122"/>
                <a:ea typeface="微软雅黑" pitchFamily="34" charset="-122"/>
              </a:rPr>
              <a:t>制定</a:t>
            </a:r>
            <a:r>
              <a:rPr lang="en-US" altLang="zh-CN" dirty="0" smtClean="0">
                <a:solidFill>
                  <a:srgbClr val="003399"/>
                </a:solidFill>
                <a:latin typeface="微软雅黑" pitchFamily="34" charset="-122"/>
                <a:ea typeface="微软雅黑" pitchFamily="34" charset="-122"/>
              </a:rPr>
              <a:t>《</a:t>
            </a:r>
            <a:r>
              <a:rPr lang="zh-CN" altLang="en-US" dirty="0" smtClean="0">
                <a:solidFill>
                  <a:srgbClr val="003399"/>
                </a:solidFill>
                <a:latin typeface="微软雅黑" pitchFamily="34" charset="-122"/>
                <a:ea typeface="微软雅黑" pitchFamily="34" charset="-122"/>
              </a:rPr>
              <a:t>关于积极稳妥推进实施长效激励工作的整体方案</a:t>
            </a:r>
            <a:r>
              <a:rPr lang="en-US" altLang="zh-CN" dirty="0" smtClean="0">
                <a:solidFill>
                  <a:srgbClr val="003399"/>
                </a:solidFill>
                <a:latin typeface="微软雅黑" pitchFamily="34" charset="-122"/>
                <a:ea typeface="微软雅黑" pitchFamily="34" charset="-122"/>
              </a:rPr>
              <a:t>》</a:t>
            </a:r>
          </a:p>
          <a:p>
            <a:pPr marL="285750" indent="-285750">
              <a:lnSpc>
                <a:spcPct val="150000"/>
              </a:lnSpc>
              <a:buFont typeface="Wingdings" pitchFamily="2" charset="2"/>
              <a:buChar char="l"/>
            </a:pPr>
            <a:r>
              <a:rPr lang="zh-CN" altLang="en-US" dirty="0" smtClean="0">
                <a:solidFill>
                  <a:srgbClr val="003399"/>
                </a:solidFill>
                <a:latin typeface="微软雅黑" pitchFamily="34" charset="-122"/>
                <a:ea typeface="微软雅黑" pitchFamily="34" charset="-122"/>
              </a:rPr>
              <a:t>推进公安体制改革和公务用车改革</a:t>
            </a:r>
            <a:endParaRPr lang="en-US" altLang="zh-CN" dirty="0" smtClean="0">
              <a:solidFill>
                <a:srgbClr val="003399"/>
              </a:solidFill>
              <a:latin typeface="微软雅黑" pitchFamily="34" charset="-122"/>
              <a:ea typeface="微软雅黑" pitchFamily="34" charset="-122"/>
            </a:endParaRPr>
          </a:p>
        </p:txBody>
      </p:sp>
      <p:sp>
        <p:nvSpPr>
          <p:cNvPr id="9" name="矩形 8"/>
          <p:cNvSpPr/>
          <p:nvPr/>
        </p:nvSpPr>
        <p:spPr>
          <a:xfrm>
            <a:off x="567070" y="3249587"/>
            <a:ext cx="2328531" cy="923330"/>
          </a:xfrm>
          <a:prstGeom prst="rect">
            <a:avLst/>
          </a:prstGeom>
          <a:solidFill>
            <a:schemeClr val="accent6">
              <a:lumMod val="75000"/>
            </a:schemeClr>
          </a:solidFill>
        </p:spPr>
        <p:txBody>
          <a:bodyPr wrap="square" anchor="ctr">
            <a:spAutoFit/>
          </a:bodyPr>
          <a:lstStyle/>
          <a:p>
            <a:pPr algn="ctr">
              <a:lnSpc>
                <a:spcPct val="150000"/>
              </a:lnSpc>
            </a:pPr>
            <a:r>
              <a:rPr lang="en-US" altLang="zh-CN" b="1" dirty="0" smtClean="0">
                <a:solidFill>
                  <a:schemeClr val="bg1"/>
                </a:solidFill>
                <a:latin typeface="微软雅黑" pitchFamily="34" charset="-122"/>
                <a:ea typeface="微软雅黑" pitchFamily="34" charset="-122"/>
              </a:rPr>
              <a:t>3.  </a:t>
            </a:r>
            <a:r>
              <a:rPr lang="zh-CN" altLang="en-US" b="1" dirty="0" smtClean="0">
                <a:solidFill>
                  <a:schemeClr val="bg1"/>
                </a:solidFill>
                <a:latin typeface="微软雅黑" pitchFamily="34" charset="-122"/>
                <a:ea typeface="微软雅黑" pitchFamily="34" charset="-122"/>
              </a:rPr>
              <a:t>重大结构调整</a:t>
            </a:r>
            <a:endParaRPr lang="en-US" altLang="zh-CN" b="1" dirty="0" smtClean="0">
              <a:solidFill>
                <a:schemeClr val="bg1"/>
              </a:solidFill>
              <a:latin typeface="微软雅黑" pitchFamily="34" charset="-122"/>
              <a:ea typeface="微软雅黑" pitchFamily="34" charset="-122"/>
            </a:endParaRPr>
          </a:p>
          <a:p>
            <a:pPr algn="ctr">
              <a:lnSpc>
                <a:spcPct val="150000"/>
              </a:lnSpc>
            </a:pPr>
            <a:r>
              <a:rPr lang="zh-CN" altLang="en-US" b="1" dirty="0" smtClean="0">
                <a:solidFill>
                  <a:schemeClr val="bg1"/>
                </a:solidFill>
                <a:latin typeface="微软雅黑" pitchFamily="34" charset="-122"/>
                <a:ea typeface="微软雅黑" pitchFamily="34" charset="-122"/>
              </a:rPr>
              <a:t>稳步实施</a:t>
            </a:r>
            <a:endParaRPr lang="en-US" altLang="zh-CN" b="1" dirty="0" smtClean="0">
              <a:solidFill>
                <a:schemeClr val="bg1"/>
              </a:solidFill>
              <a:latin typeface="微软雅黑" pitchFamily="34" charset="-122"/>
              <a:ea typeface="微软雅黑" pitchFamily="34" charset="-122"/>
            </a:endParaRPr>
          </a:p>
        </p:txBody>
      </p:sp>
      <p:sp>
        <p:nvSpPr>
          <p:cNvPr id="10" name="矩形 9"/>
          <p:cNvSpPr/>
          <p:nvPr/>
        </p:nvSpPr>
        <p:spPr>
          <a:xfrm>
            <a:off x="567070" y="4717738"/>
            <a:ext cx="4146698" cy="507831"/>
          </a:xfrm>
          <a:prstGeom prst="rect">
            <a:avLst/>
          </a:prstGeom>
          <a:solidFill>
            <a:schemeClr val="accent5">
              <a:lumMod val="75000"/>
            </a:schemeClr>
          </a:solidFill>
        </p:spPr>
        <p:txBody>
          <a:bodyPr wrap="square" anchor="ctr">
            <a:spAutoFit/>
          </a:bodyPr>
          <a:lstStyle/>
          <a:p>
            <a:pPr>
              <a:lnSpc>
                <a:spcPct val="150000"/>
              </a:lnSpc>
            </a:pPr>
            <a:r>
              <a:rPr lang="en-US" altLang="zh-CN" b="1" dirty="0" smtClean="0">
                <a:solidFill>
                  <a:schemeClr val="bg1"/>
                </a:solidFill>
                <a:latin typeface="微软雅黑" pitchFamily="34" charset="-122"/>
                <a:ea typeface="微软雅黑" pitchFamily="34" charset="-122"/>
              </a:rPr>
              <a:t>4. </a:t>
            </a:r>
            <a:r>
              <a:rPr lang="zh-CN" altLang="en-US" b="1" dirty="0" smtClean="0">
                <a:solidFill>
                  <a:schemeClr val="bg1"/>
                </a:solidFill>
                <a:latin typeface="微软雅黑" pitchFamily="34" charset="-122"/>
                <a:ea typeface="微软雅黑" pitchFamily="34" charset="-122"/>
              </a:rPr>
              <a:t>财务和审计管控能力进一步加强</a:t>
            </a:r>
            <a:endParaRPr lang="zh-CN" altLang="en-US" b="1" dirty="0">
              <a:solidFill>
                <a:schemeClr val="bg1"/>
              </a:solidFill>
              <a:latin typeface="微软雅黑" pitchFamily="34" charset="-122"/>
              <a:ea typeface="微软雅黑" pitchFamily="34" charset="-122"/>
            </a:endParaRPr>
          </a:p>
        </p:txBody>
      </p:sp>
      <p:cxnSp>
        <p:nvCxnSpPr>
          <p:cNvPr id="15" name="直接连接符 14"/>
          <p:cNvCxnSpPr/>
          <p:nvPr/>
        </p:nvCxnSpPr>
        <p:spPr>
          <a:xfrm>
            <a:off x="616689" y="3003888"/>
            <a:ext cx="8016949"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21265" y="-196513"/>
            <a:ext cx="1105786" cy="1281034"/>
            <a:chOff x="-21265" y="-196513"/>
            <a:chExt cx="1105786" cy="1281034"/>
          </a:xfrm>
        </p:grpSpPr>
        <p:sp>
          <p:nvSpPr>
            <p:cNvPr id="17" name="任意多边形 16"/>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cxnSp>
        <p:nvCxnSpPr>
          <p:cNvPr id="19" name="直接连接符 18"/>
          <p:cNvCxnSpPr/>
          <p:nvPr/>
        </p:nvCxnSpPr>
        <p:spPr>
          <a:xfrm>
            <a:off x="616689" y="4445327"/>
            <a:ext cx="8016949"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49009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52" y="-692375"/>
            <a:ext cx="9166496" cy="3927648"/>
          </a:xfrm>
          <a:prstGeom prst="rect">
            <a:avLst/>
          </a:prstGeom>
        </p:spPr>
      </p:pic>
      <p:grpSp>
        <p:nvGrpSpPr>
          <p:cNvPr id="2" name="组合 20"/>
          <p:cNvGrpSpPr/>
          <p:nvPr/>
        </p:nvGrpSpPr>
        <p:grpSpPr>
          <a:xfrm>
            <a:off x="-28552" y="2695218"/>
            <a:ext cx="9172552" cy="3449466"/>
            <a:chOff x="-1179512" y="2289200"/>
            <a:chExt cx="9177808" cy="3294191"/>
          </a:xfrm>
        </p:grpSpPr>
        <p:grpSp>
          <p:nvGrpSpPr>
            <p:cNvPr id="3" name="原创设计师QQ69613753    _2"/>
            <p:cNvGrpSpPr/>
            <p:nvPr/>
          </p:nvGrpSpPr>
          <p:grpSpPr>
            <a:xfrm>
              <a:off x="-1179512" y="2289200"/>
              <a:ext cx="7971059" cy="3294188"/>
              <a:chOff x="-18730" y="2465749"/>
              <a:chExt cx="10628079" cy="4392251"/>
            </a:xfrm>
            <a:solidFill>
              <a:srgbClr val="0070C0"/>
            </a:solidFill>
          </p:grpSpPr>
          <p:sp>
            <p:nvSpPr>
              <p:cNvPr id="4" name="Shape 156"/>
              <p:cNvSpPr/>
              <p:nvPr/>
            </p:nvSpPr>
            <p:spPr>
              <a:xfrm>
                <a:off x="-18730" y="2868215"/>
                <a:ext cx="10628079" cy="3989785"/>
              </a:xfrm>
              <a:custGeom>
                <a:avLst/>
                <a:gdLst/>
                <a:ahLst/>
                <a:cxnLst>
                  <a:cxn ang="0">
                    <a:pos x="wd2" y="hd2"/>
                  </a:cxn>
                  <a:cxn ang="5400000">
                    <a:pos x="wd2" y="hd2"/>
                  </a:cxn>
                  <a:cxn ang="10800000">
                    <a:pos x="wd2" y="hd2"/>
                  </a:cxn>
                  <a:cxn ang="16200000">
                    <a:pos x="wd2" y="hd2"/>
                  </a:cxn>
                </a:cxnLst>
                <a:rect l="0" t="0" r="r" b="b"/>
                <a:pathLst>
                  <a:path w="20811" h="18162" extrusionOk="0">
                    <a:moveTo>
                      <a:pt x="0" y="2007"/>
                    </a:moveTo>
                    <a:lnTo>
                      <a:pt x="0" y="18162"/>
                    </a:lnTo>
                    <a:lnTo>
                      <a:pt x="20728" y="18162"/>
                    </a:lnTo>
                    <a:cubicBezTo>
                      <a:pt x="21600" y="2933"/>
                      <a:pt x="15438" y="9748"/>
                      <a:pt x="11751" y="2674"/>
                    </a:cubicBezTo>
                    <a:cubicBezTo>
                      <a:pt x="8567" y="-3438"/>
                      <a:pt x="6374" y="2667"/>
                      <a:pt x="4197" y="3937"/>
                    </a:cubicBezTo>
                    <a:cubicBezTo>
                      <a:pt x="1396" y="5570"/>
                      <a:pt x="0" y="2007"/>
                      <a:pt x="0" y="2007"/>
                    </a:cubicBezTo>
                    <a:close/>
                  </a:path>
                </a:pathLst>
              </a:custGeom>
              <a:grpFill/>
              <a:ln w="12700">
                <a:miter lim="400000"/>
              </a:ln>
            </p:spPr>
            <p:txBody>
              <a:bodyPr lIns="0" tIns="0" rIns="0" bIns="0" anchor="ctr"/>
              <a:lstStyle/>
              <a:p>
                <a:pPr>
                  <a:defRPr/>
                </a:pPr>
                <a:endParaRPr kern="0">
                  <a:solidFill>
                    <a:sysClr val="windowText" lastClr="000000"/>
                  </a:solidFill>
                </a:endParaRPr>
              </a:p>
            </p:txBody>
          </p:sp>
          <p:sp>
            <p:nvSpPr>
              <p:cNvPr id="5" name="Shape 157"/>
              <p:cNvSpPr/>
              <p:nvPr/>
            </p:nvSpPr>
            <p:spPr>
              <a:xfrm>
                <a:off x="-13092" y="2465749"/>
                <a:ext cx="3288509" cy="1375318"/>
              </a:xfrm>
              <a:custGeom>
                <a:avLst/>
                <a:gdLst/>
                <a:ahLst/>
                <a:cxnLst>
                  <a:cxn ang="0">
                    <a:pos x="wd2" y="hd2"/>
                  </a:cxn>
                  <a:cxn ang="5400000">
                    <a:pos x="wd2" y="hd2"/>
                  </a:cxn>
                  <a:cxn ang="10800000">
                    <a:pos x="wd2" y="hd2"/>
                  </a:cxn>
                  <a:cxn ang="16200000">
                    <a:pos x="wd2" y="hd2"/>
                  </a:cxn>
                </a:cxnLst>
                <a:rect l="0" t="0" r="r" b="b"/>
                <a:pathLst>
                  <a:path w="21600" h="17187" extrusionOk="0">
                    <a:moveTo>
                      <a:pt x="0" y="0"/>
                    </a:moveTo>
                    <a:lnTo>
                      <a:pt x="0" y="11247"/>
                    </a:lnTo>
                    <a:cubicBezTo>
                      <a:pt x="4449" y="17205"/>
                      <a:pt x="11449" y="21600"/>
                      <a:pt x="21600" y="9539"/>
                    </a:cubicBezTo>
                    <a:cubicBezTo>
                      <a:pt x="11455" y="20381"/>
                      <a:pt x="2428" y="14276"/>
                      <a:pt x="0" y="0"/>
                    </a:cubicBezTo>
                    <a:close/>
                  </a:path>
                </a:pathLst>
              </a:custGeom>
              <a:solidFill>
                <a:srgbClr val="00B0F0"/>
              </a:solidFill>
              <a:ln w="12700">
                <a:miter lim="400000"/>
              </a:ln>
            </p:spPr>
            <p:txBody>
              <a:bodyPr lIns="0" tIns="0" rIns="0" bIns="0" anchor="ctr"/>
              <a:lstStyle/>
              <a:p>
                <a:pPr>
                  <a:defRPr/>
                </a:pPr>
                <a:endParaRPr kern="0">
                  <a:solidFill>
                    <a:sysClr val="windowText" lastClr="000000"/>
                  </a:solidFill>
                </a:endParaRPr>
              </a:p>
            </p:txBody>
          </p:sp>
        </p:grpSp>
        <p:sp>
          <p:nvSpPr>
            <p:cNvPr id="6" name="原创设计师QQ69613753    _3"/>
            <p:cNvSpPr/>
            <p:nvPr/>
          </p:nvSpPr>
          <p:spPr>
            <a:xfrm flipH="1">
              <a:off x="7475" y="2591052"/>
              <a:ext cx="7990820" cy="2992339"/>
            </a:xfrm>
            <a:custGeom>
              <a:avLst/>
              <a:gdLst/>
              <a:ahLst/>
              <a:cxnLst>
                <a:cxn ang="0">
                  <a:pos x="wd2" y="hd2"/>
                </a:cxn>
                <a:cxn ang="5400000">
                  <a:pos x="wd2" y="hd2"/>
                </a:cxn>
                <a:cxn ang="10800000">
                  <a:pos x="wd2" y="hd2"/>
                </a:cxn>
                <a:cxn ang="16200000">
                  <a:pos x="wd2" y="hd2"/>
                </a:cxn>
              </a:cxnLst>
              <a:rect l="0" t="0" r="r" b="b"/>
              <a:pathLst>
                <a:path w="20811" h="18162" extrusionOk="0">
                  <a:moveTo>
                    <a:pt x="0" y="2007"/>
                  </a:moveTo>
                  <a:lnTo>
                    <a:pt x="0" y="18162"/>
                  </a:lnTo>
                  <a:lnTo>
                    <a:pt x="20728" y="18162"/>
                  </a:lnTo>
                  <a:cubicBezTo>
                    <a:pt x="21600" y="2933"/>
                    <a:pt x="15438" y="9748"/>
                    <a:pt x="11751" y="2674"/>
                  </a:cubicBezTo>
                  <a:cubicBezTo>
                    <a:pt x="8567" y="-3438"/>
                    <a:pt x="6374" y="2667"/>
                    <a:pt x="4197" y="3937"/>
                  </a:cubicBezTo>
                  <a:cubicBezTo>
                    <a:pt x="1396" y="5570"/>
                    <a:pt x="0" y="2007"/>
                    <a:pt x="0" y="2007"/>
                  </a:cubicBezTo>
                  <a:close/>
                </a:path>
              </a:pathLst>
            </a:custGeom>
            <a:solidFill>
              <a:srgbClr val="0070C0"/>
            </a:solidFill>
            <a:ln w="12700">
              <a:miter lim="400000"/>
            </a:ln>
          </p:spPr>
          <p:txBody>
            <a:bodyPr lIns="0" tIns="0" rIns="0" bIns="0" anchor="ctr"/>
            <a:lstStyle/>
            <a:p>
              <a:pPr>
                <a:defRPr/>
              </a:pPr>
              <a:endParaRPr kern="0" dirty="0">
                <a:solidFill>
                  <a:sysClr val="windowText" lastClr="000000"/>
                </a:solidFill>
              </a:endParaRPr>
            </a:p>
          </p:txBody>
        </p:sp>
        <p:sp>
          <p:nvSpPr>
            <p:cNvPr id="7" name="原创设计师QQ69613753    _4"/>
            <p:cNvSpPr/>
            <p:nvPr/>
          </p:nvSpPr>
          <p:spPr>
            <a:xfrm flipH="1">
              <a:off x="5507925" y="2289201"/>
              <a:ext cx="2490371" cy="1031489"/>
            </a:xfrm>
            <a:custGeom>
              <a:avLst/>
              <a:gdLst/>
              <a:ahLst/>
              <a:cxnLst>
                <a:cxn ang="0">
                  <a:pos x="wd2" y="hd2"/>
                </a:cxn>
                <a:cxn ang="5400000">
                  <a:pos x="wd2" y="hd2"/>
                </a:cxn>
                <a:cxn ang="10800000">
                  <a:pos x="wd2" y="hd2"/>
                </a:cxn>
                <a:cxn ang="16200000">
                  <a:pos x="wd2" y="hd2"/>
                </a:cxn>
              </a:cxnLst>
              <a:rect l="0" t="0" r="r" b="b"/>
              <a:pathLst>
                <a:path w="21600" h="17187" extrusionOk="0">
                  <a:moveTo>
                    <a:pt x="0" y="0"/>
                  </a:moveTo>
                  <a:lnTo>
                    <a:pt x="0" y="11247"/>
                  </a:lnTo>
                  <a:cubicBezTo>
                    <a:pt x="4449" y="17205"/>
                    <a:pt x="11449" y="21600"/>
                    <a:pt x="21600" y="9539"/>
                  </a:cubicBezTo>
                  <a:cubicBezTo>
                    <a:pt x="11455" y="20381"/>
                    <a:pt x="2428" y="14276"/>
                    <a:pt x="0" y="0"/>
                  </a:cubicBezTo>
                  <a:close/>
                </a:path>
              </a:pathLst>
            </a:custGeom>
            <a:solidFill>
              <a:srgbClr val="00B0F0"/>
            </a:solidFill>
            <a:ln w="12700">
              <a:miter lim="400000"/>
            </a:ln>
          </p:spPr>
          <p:txBody>
            <a:bodyPr lIns="0" tIns="0" rIns="0" bIns="0" anchor="ctr"/>
            <a:lstStyle/>
            <a:p>
              <a:pPr>
                <a:defRPr/>
              </a:pPr>
              <a:endParaRPr kern="0">
                <a:solidFill>
                  <a:sysClr val="windowText" lastClr="000000"/>
                </a:solidFill>
              </a:endParaRPr>
            </a:p>
          </p:txBody>
        </p:sp>
      </p:grpSp>
      <p:grpSp>
        <p:nvGrpSpPr>
          <p:cNvPr id="8" name="组合 14"/>
          <p:cNvGrpSpPr/>
          <p:nvPr/>
        </p:nvGrpSpPr>
        <p:grpSpPr>
          <a:xfrm>
            <a:off x="2807404" y="5849153"/>
            <a:ext cx="119860" cy="136255"/>
            <a:chOff x="3257326" y="4723106"/>
            <a:chExt cx="89895" cy="102191"/>
          </a:xfrm>
          <a:solidFill>
            <a:srgbClr val="0070C0"/>
          </a:solidFill>
        </p:grpSpPr>
        <p:sp>
          <p:nvSpPr>
            <p:cNvPr id="17" name="Freeform 12"/>
            <p:cNvSpPr>
              <a:spLocks noEditPoints="1"/>
            </p:cNvSpPr>
            <p:nvPr/>
          </p:nvSpPr>
          <p:spPr bwMode="auto">
            <a:xfrm>
              <a:off x="3277995" y="4723106"/>
              <a:ext cx="48228" cy="48148"/>
            </a:xfrm>
            <a:custGeom>
              <a:avLst/>
              <a:gdLst>
                <a:gd name="T0" fmla="*/ 31 w 62"/>
                <a:gd name="T1" fmla="*/ 62 h 62"/>
                <a:gd name="T2" fmla="*/ 0 w 62"/>
                <a:gd name="T3" fmla="*/ 31 h 62"/>
                <a:gd name="T4" fmla="*/ 31 w 62"/>
                <a:gd name="T5" fmla="*/ 0 h 62"/>
                <a:gd name="T6" fmla="*/ 62 w 62"/>
                <a:gd name="T7" fmla="*/ 31 h 62"/>
                <a:gd name="T8" fmla="*/ 31 w 62"/>
                <a:gd name="T9" fmla="*/ 62 h 62"/>
                <a:gd name="T10" fmla="*/ 31 w 62"/>
                <a:gd name="T11" fmla="*/ 11 h 62"/>
                <a:gd name="T12" fmla="*/ 11 w 62"/>
                <a:gd name="T13" fmla="*/ 31 h 62"/>
                <a:gd name="T14" fmla="*/ 31 w 62"/>
                <a:gd name="T15" fmla="*/ 51 h 62"/>
                <a:gd name="T16" fmla="*/ 51 w 62"/>
                <a:gd name="T17" fmla="*/ 31 h 62"/>
                <a:gd name="T18" fmla="*/ 31 w 62"/>
                <a:gd name="T1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62"/>
                  </a:moveTo>
                  <a:cubicBezTo>
                    <a:pt x="14" y="62"/>
                    <a:pt x="0" y="48"/>
                    <a:pt x="0" y="31"/>
                  </a:cubicBezTo>
                  <a:cubicBezTo>
                    <a:pt x="0" y="14"/>
                    <a:pt x="14" y="0"/>
                    <a:pt x="31" y="0"/>
                  </a:cubicBezTo>
                  <a:cubicBezTo>
                    <a:pt x="48" y="0"/>
                    <a:pt x="62" y="14"/>
                    <a:pt x="62" y="31"/>
                  </a:cubicBezTo>
                  <a:cubicBezTo>
                    <a:pt x="62" y="48"/>
                    <a:pt x="48" y="62"/>
                    <a:pt x="31" y="62"/>
                  </a:cubicBezTo>
                  <a:close/>
                  <a:moveTo>
                    <a:pt x="31" y="11"/>
                  </a:moveTo>
                  <a:cubicBezTo>
                    <a:pt x="20" y="11"/>
                    <a:pt x="11" y="20"/>
                    <a:pt x="11" y="31"/>
                  </a:cubicBezTo>
                  <a:cubicBezTo>
                    <a:pt x="11" y="42"/>
                    <a:pt x="20" y="51"/>
                    <a:pt x="31" y="51"/>
                  </a:cubicBezTo>
                  <a:cubicBezTo>
                    <a:pt x="42" y="51"/>
                    <a:pt x="51" y="42"/>
                    <a:pt x="51" y="31"/>
                  </a:cubicBezTo>
                  <a:cubicBezTo>
                    <a:pt x="51" y="20"/>
                    <a:pt x="42" y="11"/>
                    <a:pt x="31" y="11"/>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dist"/>
              <a:endParaRPr lang="zh-CN" altLang="en-US" sz="1500" dirty="0">
                <a:solidFill>
                  <a:schemeClr val="bg1"/>
                </a:solidFill>
                <a:latin typeface="华文细黑" panose="02010600040101010101" pitchFamily="2" charset="-122"/>
                <a:ea typeface="华文细黑" panose="02010600040101010101" pitchFamily="2" charset="-122"/>
              </a:endParaRPr>
            </a:p>
          </p:txBody>
        </p:sp>
        <p:sp>
          <p:nvSpPr>
            <p:cNvPr id="18" name="Freeform 13"/>
            <p:cNvSpPr/>
            <p:nvPr/>
          </p:nvSpPr>
          <p:spPr bwMode="auto">
            <a:xfrm>
              <a:off x="3257326" y="4776494"/>
              <a:ext cx="89895" cy="48803"/>
            </a:xfrm>
            <a:custGeom>
              <a:avLst/>
              <a:gdLst>
                <a:gd name="T0" fmla="*/ 111 w 116"/>
                <a:gd name="T1" fmla="*/ 63 h 63"/>
                <a:gd name="T2" fmla="*/ 105 w 116"/>
                <a:gd name="T3" fmla="*/ 58 h 63"/>
                <a:gd name="T4" fmla="*/ 58 w 116"/>
                <a:gd name="T5" fmla="*/ 11 h 63"/>
                <a:gd name="T6" fmla="*/ 11 w 116"/>
                <a:gd name="T7" fmla="*/ 58 h 63"/>
                <a:gd name="T8" fmla="*/ 6 w 116"/>
                <a:gd name="T9" fmla="*/ 63 h 63"/>
                <a:gd name="T10" fmla="*/ 0 w 116"/>
                <a:gd name="T11" fmla="*/ 58 h 63"/>
                <a:gd name="T12" fmla="*/ 58 w 116"/>
                <a:gd name="T13" fmla="*/ 0 h 63"/>
                <a:gd name="T14" fmla="*/ 116 w 116"/>
                <a:gd name="T15" fmla="*/ 58 h 63"/>
                <a:gd name="T16" fmla="*/ 111 w 116"/>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63">
                  <a:moveTo>
                    <a:pt x="111" y="63"/>
                  </a:moveTo>
                  <a:cubicBezTo>
                    <a:pt x="108" y="63"/>
                    <a:pt x="105" y="61"/>
                    <a:pt x="105" y="58"/>
                  </a:cubicBezTo>
                  <a:cubicBezTo>
                    <a:pt x="105" y="32"/>
                    <a:pt x="84" y="11"/>
                    <a:pt x="58" y="11"/>
                  </a:cubicBezTo>
                  <a:cubicBezTo>
                    <a:pt x="32" y="11"/>
                    <a:pt x="11" y="32"/>
                    <a:pt x="11" y="58"/>
                  </a:cubicBezTo>
                  <a:cubicBezTo>
                    <a:pt x="11" y="61"/>
                    <a:pt x="9" y="63"/>
                    <a:pt x="6" y="63"/>
                  </a:cubicBezTo>
                  <a:cubicBezTo>
                    <a:pt x="3" y="63"/>
                    <a:pt x="0" y="61"/>
                    <a:pt x="0" y="58"/>
                  </a:cubicBezTo>
                  <a:cubicBezTo>
                    <a:pt x="0" y="26"/>
                    <a:pt x="26" y="0"/>
                    <a:pt x="58" y="0"/>
                  </a:cubicBezTo>
                  <a:cubicBezTo>
                    <a:pt x="90" y="0"/>
                    <a:pt x="116" y="26"/>
                    <a:pt x="116" y="58"/>
                  </a:cubicBezTo>
                  <a:cubicBezTo>
                    <a:pt x="116" y="61"/>
                    <a:pt x="114" y="63"/>
                    <a:pt x="111" y="63"/>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dist"/>
              <a:endParaRPr lang="zh-CN" altLang="en-US" sz="1500" dirty="0">
                <a:solidFill>
                  <a:schemeClr val="bg1"/>
                </a:solidFill>
                <a:latin typeface="华文细黑" panose="02010600040101010101" pitchFamily="2" charset="-122"/>
                <a:ea typeface="华文细黑" panose="02010600040101010101" pitchFamily="2" charset="-122"/>
              </a:endParaRPr>
            </a:p>
          </p:txBody>
        </p:sp>
      </p:grpSp>
      <p:sp>
        <p:nvSpPr>
          <p:cNvPr id="23" name="TextBox 7"/>
          <p:cNvSpPr txBox="1"/>
          <p:nvPr/>
        </p:nvSpPr>
        <p:spPr>
          <a:xfrm>
            <a:off x="6039" y="4267910"/>
            <a:ext cx="9131923" cy="861775"/>
          </a:xfrm>
          <a:prstGeom prst="rect">
            <a:avLst/>
          </a:prstGeom>
          <a:noFill/>
        </p:spPr>
        <p:txBody>
          <a:bodyPr wrap="square" lIns="121917" tIns="60958" rIns="121917" bIns="60958" rtlCol="0">
            <a:spAutoFit/>
          </a:bodyPr>
          <a:lstStyle/>
          <a:p>
            <a:pPr algn="ctr"/>
            <a:r>
              <a:rPr lang="en-US" altLang="zh-CN" sz="4800" b="1" dirty="0" smtClean="0">
                <a:solidFill>
                  <a:schemeClr val="bg1"/>
                </a:solidFill>
                <a:latin typeface="微软雅黑" panose="020B0503020204020204" pitchFamily="34" charset="-122"/>
                <a:ea typeface="微软雅黑" panose="020B0503020204020204" pitchFamily="34" charset="-122"/>
              </a:rPr>
              <a:t>2019</a:t>
            </a:r>
            <a:r>
              <a:rPr lang="zh-CN" altLang="en-US" sz="4800" b="1" dirty="0" smtClean="0">
                <a:solidFill>
                  <a:schemeClr val="bg1"/>
                </a:solidFill>
                <a:latin typeface="微软雅黑" panose="020B0503020204020204" pitchFamily="34" charset="-122"/>
                <a:ea typeface="微软雅黑" panose="020B0503020204020204" pitchFamily="34" charset="-122"/>
              </a:rPr>
              <a:t>年</a:t>
            </a:r>
            <a:r>
              <a:rPr lang="zh-CN" altLang="en-US" sz="4800" b="1" dirty="0">
                <a:solidFill>
                  <a:schemeClr val="bg1"/>
                </a:solidFill>
                <a:latin typeface="微软雅黑" panose="020B0503020204020204" pitchFamily="34" charset="-122"/>
                <a:ea typeface="微软雅黑" panose="020B0503020204020204" pitchFamily="34" charset="-122"/>
              </a:rPr>
              <a:t>形势任务教育</a:t>
            </a:r>
            <a:endParaRPr lang="zh-CN" altLang="zh-CN" sz="4800" b="1" dirty="0">
              <a:solidFill>
                <a:schemeClr val="bg1"/>
              </a:solidFill>
              <a:latin typeface="微软雅黑" panose="020B0503020204020204" pitchFamily="34" charset="-122"/>
              <a:ea typeface="微软雅黑" panose="020B0503020204020204" pitchFamily="34" charset="-122"/>
            </a:endParaRPr>
          </a:p>
        </p:txBody>
      </p:sp>
      <p:sp>
        <p:nvSpPr>
          <p:cNvPr id="21" name="矩形 20"/>
          <p:cNvSpPr/>
          <p:nvPr/>
        </p:nvSpPr>
        <p:spPr>
          <a:xfrm>
            <a:off x="2783191" y="5368407"/>
            <a:ext cx="3467616" cy="830997"/>
          </a:xfrm>
          <a:prstGeom prst="rect">
            <a:avLst/>
          </a:prstGeom>
          <a:noFill/>
        </p:spPr>
        <p:txBody>
          <a:bodyPr wrap="none" rtlCol="0">
            <a:spAutoFit/>
          </a:bodyPr>
          <a:lstStyle/>
          <a:p>
            <a:pPr algn="ctr">
              <a:lnSpc>
                <a:spcPct val="150000"/>
              </a:lnSpc>
            </a:pPr>
            <a:r>
              <a:rPr lang="zh-CN" altLang="en-US" sz="1600" b="1" dirty="0">
                <a:ln w="9525" cmpd="sng">
                  <a:noFill/>
                  <a:prstDash val="solid"/>
                </a:ln>
                <a:solidFill>
                  <a:prstClr val="white"/>
                </a:solidFill>
                <a:ea typeface="思源黑体 CN Light" panose="020B0300000000000000" pitchFamily="34" charset="-122"/>
              </a:rPr>
              <a:t>上海国际港务（集团）股份有限公司</a:t>
            </a:r>
            <a:endParaRPr lang="en-US" altLang="zh-CN" sz="1600" b="1" dirty="0">
              <a:ln w="9525" cmpd="sng">
                <a:noFill/>
                <a:prstDash val="solid"/>
              </a:ln>
              <a:solidFill>
                <a:prstClr val="white"/>
              </a:solidFill>
              <a:ea typeface="思源黑体 CN Light" panose="020B0300000000000000" pitchFamily="34" charset="-122"/>
            </a:endParaRPr>
          </a:p>
          <a:p>
            <a:pPr marR="0" lvl="0" indent="0" fontAlgn="auto">
              <a:lnSpc>
                <a:spcPct val="150000"/>
              </a:lnSpc>
              <a:spcBef>
                <a:spcPts val="0"/>
              </a:spcBef>
              <a:spcAft>
                <a:spcPts val="0"/>
              </a:spcAft>
              <a:buClrTx/>
              <a:buSzTx/>
              <a:buFontTx/>
              <a:buNone/>
              <a:defRPr/>
            </a:pPr>
            <a:r>
              <a:rPr lang="en-US" altLang="zh-CN" sz="1600" b="1" dirty="0" smtClean="0">
                <a:ln w="9525" cmpd="sng">
                  <a:noFill/>
                  <a:prstDash val="solid"/>
                </a:ln>
                <a:solidFill>
                  <a:prstClr val="white"/>
                </a:solidFill>
                <a:ea typeface="思源黑体 CN Light" panose="020B0300000000000000" pitchFamily="34" charset="-122"/>
              </a:rPr>
              <a:t>                        2019</a:t>
            </a:r>
            <a:r>
              <a:rPr lang="zh-CN" altLang="en-US" sz="1600" b="1" dirty="0" smtClean="0">
                <a:ln w="9525" cmpd="sng">
                  <a:noFill/>
                  <a:prstDash val="solid"/>
                </a:ln>
                <a:solidFill>
                  <a:prstClr val="white"/>
                </a:solidFill>
                <a:ea typeface="思源黑体 CN Light" panose="020B0300000000000000" pitchFamily="34" charset="-122"/>
              </a:rPr>
              <a:t>年</a:t>
            </a:r>
            <a:r>
              <a:rPr lang="en-US" altLang="zh-CN" sz="1600" b="1" dirty="0">
                <a:ln w="9525" cmpd="sng">
                  <a:noFill/>
                  <a:prstDash val="solid"/>
                </a:ln>
                <a:solidFill>
                  <a:prstClr val="white"/>
                </a:solidFill>
                <a:ea typeface="思源黑体 CN Light" panose="020B0300000000000000" pitchFamily="34" charset="-122"/>
              </a:rPr>
              <a:t>3</a:t>
            </a:r>
            <a:r>
              <a:rPr lang="zh-CN" altLang="en-US" sz="1600" b="1" dirty="0">
                <a:ln w="9525" cmpd="sng">
                  <a:noFill/>
                  <a:prstDash val="solid"/>
                </a:ln>
                <a:solidFill>
                  <a:prstClr val="white"/>
                </a:solidFill>
                <a:ea typeface="思源黑体 CN Light" panose="020B0300000000000000" pitchFamily="34" charset="-122"/>
              </a:rPr>
              <a:t>月</a:t>
            </a:r>
          </a:p>
        </p:txBody>
      </p:sp>
    </p:spTree>
    <p:extLst>
      <p:ext uri="{BB962C8B-B14F-4D97-AF65-F5344CB8AC3E}">
        <p14:creationId xmlns:p14="http://schemas.microsoft.com/office/powerpoint/2010/main" val="2360287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2"/>
          <p:cNvGrpSpPr/>
          <p:nvPr/>
        </p:nvGrpSpPr>
        <p:grpSpPr>
          <a:xfrm>
            <a:off x="-21265" y="-196513"/>
            <a:ext cx="1105786" cy="1281034"/>
            <a:chOff x="-21265" y="-196513"/>
            <a:chExt cx="1105786" cy="1281034"/>
          </a:xfrm>
        </p:grpSpPr>
        <p:sp>
          <p:nvSpPr>
            <p:cNvPr id="44" name="任意多边形 43"/>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TextBox 44"/>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anose="020B0A04020102020204" pitchFamily="34" charset="0"/>
                </a:rPr>
                <a:t>SIPG</a:t>
              </a:r>
            </a:p>
          </p:txBody>
        </p:sp>
      </p:grpSp>
      <p:pic>
        <p:nvPicPr>
          <p:cNvPr id="8" name="图片 7" descr="1122192517_15147261320971n.jpg"/>
          <p:cNvPicPr>
            <a:picLocks noChangeAspect="1"/>
          </p:cNvPicPr>
          <p:nvPr/>
        </p:nvPicPr>
        <p:blipFill>
          <a:blip r:embed="rId3" cstate="print"/>
          <a:stretch>
            <a:fillRect/>
          </a:stretch>
        </p:blipFill>
        <p:spPr>
          <a:xfrm>
            <a:off x="1399525" y="1243583"/>
            <a:ext cx="6357554" cy="4181857"/>
          </a:xfrm>
          <a:prstGeom prst="rect">
            <a:avLst/>
          </a:prstGeom>
        </p:spPr>
      </p:pic>
    </p:spTree>
    <p:extLst>
      <p:ext uri="{BB962C8B-B14F-4D97-AF65-F5344CB8AC3E}">
        <p14:creationId xmlns:p14="http://schemas.microsoft.com/office/powerpoint/2010/main" val="3314394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2"/>
          <p:cNvGrpSpPr/>
          <p:nvPr/>
        </p:nvGrpSpPr>
        <p:grpSpPr>
          <a:xfrm>
            <a:off x="-21265" y="-196513"/>
            <a:ext cx="1105786" cy="1281034"/>
            <a:chOff x="-21265" y="-196513"/>
            <a:chExt cx="1105786" cy="1281034"/>
          </a:xfrm>
        </p:grpSpPr>
        <p:sp>
          <p:nvSpPr>
            <p:cNvPr id="44" name="任意多边形 43"/>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TextBox 44"/>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anose="020B0A04020102020204" pitchFamily="34" charset="0"/>
                </a:rPr>
                <a:t>SIPG</a:t>
              </a:r>
            </a:p>
          </p:txBody>
        </p:sp>
      </p:grpSp>
      <p:sp>
        <p:nvSpPr>
          <p:cNvPr id="7" name="矩形 6">
            <a:extLst>
              <a:ext uri="{FF2B5EF4-FFF2-40B4-BE49-F238E27FC236}">
                <a16:creationId xmlns:a16="http://schemas.microsoft.com/office/drawing/2014/main" xmlns="" id="{F3C3B3AE-85A0-49D9-8ABF-EBDD9377BCDE}"/>
              </a:ext>
            </a:extLst>
          </p:cNvPr>
          <p:cNvSpPr/>
          <p:nvPr/>
        </p:nvSpPr>
        <p:spPr>
          <a:xfrm>
            <a:off x="1291784" y="4844850"/>
            <a:ext cx="6730551" cy="1200329"/>
          </a:xfrm>
          <a:prstGeom prst="rect">
            <a:avLst/>
          </a:prstGeom>
        </p:spPr>
        <p:txBody>
          <a:bodyPr wrap="square">
            <a:spAutoFit/>
          </a:bodyPr>
          <a:lstStyle/>
          <a:p>
            <a:pPr>
              <a:lnSpc>
                <a:spcPct val="150000"/>
              </a:lnSpc>
            </a:pPr>
            <a:r>
              <a:rPr lang="en-US" altLang="zh-CN" sz="1600" b="1" kern="100" smtClean="0">
                <a:solidFill>
                  <a:srgbClr val="004B81"/>
                </a:solidFill>
                <a:latin typeface="微软雅黑" pitchFamily="34" charset="-122"/>
                <a:ea typeface="微软雅黑" pitchFamily="34" charset="-122"/>
                <a:cs typeface="Times New Roman" panose="02020603050405020304" pitchFamily="18" charset="0"/>
              </a:rPr>
              <a:t>       </a:t>
            </a:r>
            <a:r>
              <a:rPr lang="zh-CN" altLang="zh-CN" sz="1600" b="1" kern="100" smtClean="0">
                <a:solidFill>
                  <a:srgbClr val="004B81"/>
                </a:solidFill>
                <a:latin typeface="微软雅黑" pitchFamily="34" charset="-122"/>
                <a:ea typeface="微软雅黑" pitchFamily="34" charset="-122"/>
                <a:cs typeface="Times New Roman" panose="02020603050405020304" pitchFamily="18" charset="0"/>
              </a:rPr>
              <a:t>在</a:t>
            </a:r>
            <a:r>
              <a:rPr lang="en-US" altLang="zh-CN" sz="1600" b="1" kern="100" dirty="0">
                <a:solidFill>
                  <a:srgbClr val="004B81"/>
                </a:solidFill>
                <a:latin typeface="微软雅黑" pitchFamily="34" charset="-122"/>
                <a:ea typeface="微软雅黑" pitchFamily="34" charset="-122"/>
              </a:rPr>
              <a:t>4</a:t>
            </a:r>
            <a:r>
              <a:rPr lang="zh-CN" altLang="zh-CN" sz="1600" b="1" kern="100" dirty="0">
                <a:solidFill>
                  <a:srgbClr val="004B81"/>
                </a:solidFill>
                <a:latin typeface="微软雅黑" pitchFamily="34" charset="-122"/>
                <a:ea typeface="微软雅黑" pitchFamily="34" charset="-122"/>
                <a:cs typeface="Times New Roman" panose="02020603050405020304" pitchFamily="18" charset="0"/>
              </a:rPr>
              <a:t>月</a:t>
            </a:r>
            <a:r>
              <a:rPr lang="en-US" altLang="zh-CN" sz="1600" b="1" kern="100" dirty="0">
                <a:solidFill>
                  <a:srgbClr val="004B81"/>
                </a:solidFill>
                <a:latin typeface="微软雅黑" pitchFamily="34" charset="-122"/>
                <a:ea typeface="微软雅黑" pitchFamily="34" charset="-122"/>
              </a:rPr>
              <a:t>10</a:t>
            </a:r>
            <a:r>
              <a:rPr lang="zh-CN" altLang="zh-CN" sz="1600" b="1" kern="100" dirty="0">
                <a:solidFill>
                  <a:srgbClr val="004B81"/>
                </a:solidFill>
                <a:latin typeface="微软雅黑" pitchFamily="34" charset="-122"/>
                <a:ea typeface="微软雅黑" pitchFamily="34" charset="-122"/>
                <a:cs typeface="Times New Roman" panose="02020603050405020304" pitchFamily="18" charset="0"/>
              </a:rPr>
              <a:t>日视频连线洋山四期自动化码头时指出，</a:t>
            </a:r>
            <a:r>
              <a:rPr lang="zh-CN" altLang="zh-CN" sz="1600" b="1" kern="100" dirty="0">
                <a:solidFill>
                  <a:srgbClr val="FF0000"/>
                </a:solidFill>
                <a:latin typeface="微软雅黑" pitchFamily="34" charset="-122"/>
                <a:ea typeface="微软雅黑" pitchFamily="34" charset="-122"/>
                <a:cs typeface="Times New Roman" panose="02020603050405020304" pitchFamily="18" charset="0"/>
              </a:rPr>
              <a:t>洋</a:t>
            </a:r>
            <a:r>
              <a:rPr lang="zh-CN" altLang="zh-CN" sz="1600" b="1" kern="100" dirty="0" smtClean="0">
                <a:solidFill>
                  <a:srgbClr val="FF0000"/>
                </a:solidFill>
                <a:latin typeface="微软雅黑" pitchFamily="34" charset="-122"/>
                <a:ea typeface="微软雅黑" pitchFamily="34" charset="-122"/>
                <a:cs typeface="Times New Roman" panose="02020603050405020304" pitchFamily="18" charset="0"/>
              </a:rPr>
              <a:t>山</a:t>
            </a:r>
            <a:r>
              <a:rPr lang="zh-CN" altLang="en-US" sz="1600" b="1" kern="100" dirty="0" smtClean="0">
                <a:solidFill>
                  <a:srgbClr val="FF0000"/>
                </a:solidFill>
                <a:latin typeface="微软雅黑" pitchFamily="34" charset="-122"/>
                <a:ea typeface="微软雅黑" pitchFamily="34" charset="-122"/>
                <a:cs typeface="Times New Roman" panose="02020603050405020304" pitchFamily="18" charset="0"/>
              </a:rPr>
              <a:t>港区</a:t>
            </a:r>
            <a:r>
              <a:rPr lang="zh-CN" altLang="zh-CN" sz="1600" b="1" kern="100" dirty="0" smtClean="0">
                <a:solidFill>
                  <a:srgbClr val="FF0000"/>
                </a:solidFill>
                <a:latin typeface="微软雅黑" pitchFamily="34" charset="-122"/>
                <a:ea typeface="微软雅黑" pitchFamily="34" charset="-122"/>
                <a:cs typeface="Times New Roman" panose="02020603050405020304" pitchFamily="18" charset="0"/>
              </a:rPr>
              <a:t>四</a:t>
            </a:r>
            <a:r>
              <a:rPr lang="zh-CN" altLang="zh-CN" sz="1600" b="1" kern="100" dirty="0">
                <a:solidFill>
                  <a:srgbClr val="FF0000"/>
                </a:solidFill>
                <a:latin typeface="微软雅黑" pitchFamily="34" charset="-122"/>
                <a:ea typeface="微软雅黑" pitchFamily="34" charset="-122"/>
                <a:cs typeface="Times New Roman" panose="02020603050405020304" pitchFamily="18" charset="0"/>
              </a:rPr>
              <a:t>期码头是中国经济融入全球经济的重要象征，希望把洋</a:t>
            </a:r>
            <a:r>
              <a:rPr lang="zh-CN" altLang="zh-CN" sz="1600" b="1" kern="100" dirty="0" smtClean="0">
                <a:solidFill>
                  <a:srgbClr val="FF0000"/>
                </a:solidFill>
                <a:latin typeface="微软雅黑" pitchFamily="34" charset="-122"/>
                <a:ea typeface="微软雅黑" pitchFamily="34" charset="-122"/>
                <a:cs typeface="Times New Roman" panose="02020603050405020304" pitchFamily="18" charset="0"/>
              </a:rPr>
              <a:t>山四</a:t>
            </a:r>
            <a:r>
              <a:rPr lang="zh-CN" altLang="zh-CN" sz="1600" b="1" kern="100" dirty="0">
                <a:solidFill>
                  <a:srgbClr val="FF0000"/>
                </a:solidFill>
                <a:latin typeface="微软雅黑" pitchFamily="34" charset="-122"/>
                <a:ea typeface="微软雅黑" pitchFamily="34" charset="-122"/>
                <a:cs typeface="Times New Roman" panose="02020603050405020304" pitchFamily="18" charset="0"/>
              </a:rPr>
              <a:t>期码头打造成我国扩大开放的重要窗口。</a:t>
            </a:r>
            <a:endParaRPr lang="zh-CN" altLang="en-US" sz="1600" b="1" dirty="0">
              <a:solidFill>
                <a:srgbClr val="FF0000"/>
              </a:solidFill>
              <a:latin typeface="微软雅黑" pitchFamily="34" charset="-122"/>
              <a:ea typeface="微软雅黑" pitchFamily="34" charset="-122"/>
            </a:endParaRPr>
          </a:p>
        </p:txBody>
      </p:sp>
      <p:pic>
        <p:nvPicPr>
          <p:cNvPr id="10" name="图片 9" descr="fe993880e9db47eb8f04149fa06c9da0.jpg"/>
          <p:cNvPicPr>
            <a:picLocks noChangeAspect="1"/>
          </p:cNvPicPr>
          <p:nvPr/>
        </p:nvPicPr>
        <p:blipFill>
          <a:blip r:embed="rId3" cstate="print"/>
          <a:stretch>
            <a:fillRect/>
          </a:stretch>
        </p:blipFill>
        <p:spPr>
          <a:xfrm rot="21034299">
            <a:off x="536447" y="1208791"/>
            <a:ext cx="4290395" cy="2912105"/>
          </a:xfrm>
          <a:prstGeom prst="rect">
            <a:avLst/>
          </a:prstGeom>
        </p:spPr>
      </p:pic>
      <p:pic>
        <p:nvPicPr>
          <p:cNvPr id="9" name="图片 8" descr="62a362067cb040a3b8ddf66b3230308a.jpg"/>
          <p:cNvPicPr>
            <a:picLocks noChangeAspect="1"/>
          </p:cNvPicPr>
          <p:nvPr/>
        </p:nvPicPr>
        <p:blipFill>
          <a:blip r:embed="rId4" cstate="print"/>
          <a:stretch>
            <a:fillRect/>
          </a:stretch>
        </p:blipFill>
        <p:spPr>
          <a:xfrm rot="510267">
            <a:off x="4516706" y="1633728"/>
            <a:ext cx="4145710" cy="2938272"/>
          </a:xfrm>
          <a:prstGeom prst="rect">
            <a:avLst/>
          </a:prstGeom>
        </p:spPr>
      </p:pic>
    </p:spTree>
    <p:extLst>
      <p:ext uri="{BB962C8B-B14F-4D97-AF65-F5344CB8AC3E}">
        <p14:creationId xmlns:p14="http://schemas.microsoft.com/office/powerpoint/2010/main" val="3314394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2"/>
          <p:cNvGrpSpPr/>
          <p:nvPr/>
        </p:nvGrpSpPr>
        <p:grpSpPr>
          <a:xfrm>
            <a:off x="-21265" y="-196513"/>
            <a:ext cx="1105786" cy="1281034"/>
            <a:chOff x="-21265" y="-196513"/>
            <a:chExt cx="1105786" cy="1281034"/>
          </a:xfrm>
        </p:grpSpPr>
        <p:sp>
          <p:nvSpPr>
            <p:cNvPr id="44" name="任意多边形 43"/>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TextBox 44"/>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anose="020B0A04020102020204" pitchFamily="34" charset="0"/>
                </a:rPr>
                <a:t>SIPG</a:t>
              </a:r>
            </a:p>
          </p:txBody>
        </p:sp>
      </p:grpSp>
      <p:sp>
        <p:nvSpPr>
          <p:cNvPr id="3" name="矩形 2"/>
          <p:cNvSpPr/>
          <p:nvPr/>
        </p:nvSpPr>
        <p:spPr>
          <a:xfrm>
            <a:off x="790506" y="4672353"/>
            <a:ext cx="7768278" cy="1754326"/>
          </a:xfrm>
          <a:prstGeom prst="rect">
            <a:avLst/>
          </a:prstGeom>
        </p:spPr>
        <p:txBody>
          <a:bodyPr wrap="square">
            <a:spAutoFit/>
          </a:bodyPr>
          <a:lstStyle/>
          <a:p>
            <a:pPr>
              <a:lnSpc>
                <a:spcPct val="150000"/>
              </a:lnSpc>
            </a:pPr>
            <a:r>
              <a:rPr lang="zh-CN" altLang="en-US" b="1" kern="100" smtClean="0">
                <a:solidFill>
                  <a:srgbClr val="002060"/>
                </a:solidFill>
                <a:latin typeface="微软雅黑" pitchFamily="34" charset="-122"/>
                <a:ea typeface="微软雅黑" pitchFamily="34" charset="-122"/>
                <a:cs typeface="Times New Roman" panose="02020603050405020304" pitchFamily="18" charset="0"/>
              </a:rPr>
              <a:t>        在</a:t>
            </a:r>
            <a:r>
              <a:rPr lang="en-US" altLang="zh-CN" b="1" kern="100" dirty="0">
                <a:solidFill>
                  <a:srgbClr val="002060"/>
                </a:solidFill>
                <a:latin typeface="微软雅黑" pitchFamily="34" charset="-122"/>
                <a:ea typeface="微软雅黑" pitchFamily="34" charset="-122"/>
                <a:cs typeface="Times New Roman" panose="02020603050405020304" pitchFamily="18" charset="0"/>
              </a:rPr>
              <a:t>11</a:t>
            </a:r>
            <a:r>
              <a:rPr lang="zh-CN" altLang="en-US" b="1" kern="100" dirty="0">
                <a:solidFill>
                  <a:srgbClr val="002060"/>
                </a:solidFill>
                <a:latin typeface="微软雅黑" pitchFamily="34" charset="-122"/>
                <a:ea typeface="微软雅黑" pitchFamily="34" charset="-122"/>
                <a:cs typeface="Times New Roman" panose="02020603050405020304" pitchFamily="18" charset="0"/>
              </a:rPr>
              <a:t>月</a:t>
            </a:r>
            <a:r>
              <a:rPr lang="en-US" altLang="zh-CN" b="1" kern="100" dirty="0">
                <a:solidFill>
                  <a:srgbClr val="002060"/>
                </a:solidFill>
                <a:latin typeface="微软雅黑" pitchFamily="34" charset="-122"/>
                <a:ea typeface="微软雅黑" pitchFamily="34" charset="-122"/>
                <a:cs typeface="Times New Roman" panose="02020603050405020304" pitchFamily="18" charset="0"/>
              </a:rPr>
              <a:t>6</a:t>
            </a:r>
            <a:r>
              <a:rPr lang="zh-CN" altLang="en-US" b="1" kern="100" dirty="0">
                <a:solidFill>
                  <a:srgbClr val="002060"/>
                </a:solidFill>
                <a:latin typeface="微软雅黑" pitchFamily="34" charset="-122"/>
                <a:ea typeface="微软雅黑" pitchFamily="34" charset="-122"/>
                <a:cs typeface="Times New Roman" panose="02020603050405020304" pitchFamily="18" charset="0"/>
              </a:rPr>
              <a:t>日视频连线洋山四期自动化码头时指出，</a:t>
            </a:r>
            <a:r>
              <a:rPr lang="zh-CN" altLang="en-US" b="1" kern="100" dirty="0">
                <a:solidFill>
                  <a:srgbClr val="FF0000"/>
                </a:solidFill>
                <a:latin typeface="微软雅黑" pitchFamily="34" charset="-122"/>
                <a:ea typeface="微软雅黑" pitchFamily="34" charset="-122"/>
                <a:cs typeface="Times New Roman" panose="02020603050405020304" pitchFamily="18" charset="0"/>
              </a:rPr>
              <a:t>要有勇创世界一流的志气和勇气，要做就做最好的，努力创造更多世界第一。希望把上海港建设好、管理好、发展好，加强软环境建设，不断提高港口运营管理能力、综合服务能力，在我国全面扩大开放、共建“一带一路”中发挥更大作用。</a:t>
            </a:r>
          </a:p>
        </p:txBody>
      </p:sp>
      <p:pic>
        <p:nvPicPr>
          <p:cNvPr id="6" name="图片 5" descr="1123679389_15415912485201n.jpg"/>
          <p:cNvPicPr>
            <a:picLocks noChangeAspect="1"/>
          </p:cNvPicPr>
          <p:nvPr/>
        </p:nvPicPr>
        <p:blipFill>
          <a:blip r:embed="rId3" cstate="print"/>
          <a:stretch>
            <a:fillRect/>
          </a:stretch>
        </p:blipFill>
        <p:spPr>
          <a:xfrm>
            <a:off x="1865376" y="506346"/>
            <a:ext cx="5608320" cy="3994370"/>
          </a:xfrm>
          <a:prstGeom prst="rect">
            <a:avLst/>
          </a:prstGeom>
        </p:spPr>
      </p:pic>
    </p:spTree>
    <p:extLst>
      <p:ext uri="{BB962C8B-B14F-4D97-AF65-F5344CB8AC3E}">
        <p14:creationId xmlns:p14="http://schemas.microsoft.com/office/powerpoint/2010/main" val="6796530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9144000" cy="1052623"/>
          </a:xfrm>
          <a:prstGeom prst="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620480" y="277628"/>
            <a:ext cx="6951134" cy="584775"/>
          </a:xfrm>
          <a:prstGeom prst="rect">
            <a:avLst/>
          </a:prstGeom>
          <a:noFill/>
        </p:spPr>
        <p:txBody>
          <a:bodyPr wrap="square" rtlCol="0">
            <a:spAutoFit/>
          </a:bodyPr>
          <a:lstStyle/>
          <a:p>
            <a:r>
              <a:rPr lang="zh-CN" altLang="en-US" sz="3200" b="1" dirty="0">
                <a:solidFill>
                  <a:schemeClr val="accent5">
                    <a:lumMod val="40000"/>
                    <a:lumOff val="60000"/>
                  </a:schemeClr>
                </a:solidFill>
                <a:latin typeface="微软雅黑" panose="020B0503020204020204" pitchFamily="34" charset="-122"/>
                <a:ea typeface="微软雅黑" panose="020B0503020204020204" pitchFamily="34" charset="-122"/>
              </a:rPr>
              <a:t>第一部分 </a:t>
            </a:r>
            <a:r>
              <a:rPr lang="zh-CN" altLang="en-US" sz="3200" b="1" dirty="0" smtClean="0">
                <a:solidFill>
                  <a:schemeClr val="accent5">
                    <a:lumMod val="40000"/>
                    <a:lumOff val="60000"/>
                  </a:schemeClr>
                </a:solidFill>
                <a:latin typeface="微软雅黑" panose="020B0503020204020204" pitchFamily="34" charset="-122"/>
                <a:ea typeface="微软雅黑" panose="020B0503020204020204" pitchFamily="34" charset="-122"/>
              </a:rPr>
              <a:t>  </a:t>
            </a:r>
            <a:r>
              <a:rPr lang="en-US" altLang="zh-CN" sz="3200" b="1" dirty="0" smtClean="0">
                <a:solidFill>
                  <a:schemeClr val="accent5">
                    <a:lumMod val="40000"/>
                    <a:lumOff val="60000"/>
                  </a:schemeClr>
                </a:solidFill>
                <a:latin typeface="微软雅黑" panose="020B0503020204020204" pitchFamily="34" charset="-122"/>
                <a:ea typeface="微软雅黑" panose="020B0503020204020204" pitchFamily="34" charset="-122"/>
              </a:rPr>
              <a:t>2018</a:t>
            </a:r>
            <a:r>
              <a:rPr lang="zh-CN" altLang="en-US" sz="3200" b="1" dirty="0">
                <a:solidFill>
                  <a:schemeClr val="accent5">
                    <a:lumMod val="40000"/>
                    <a:lumOff val="60000"/>
                  </a:schemeClr>
                </a:solidFill>
                <a:latin typeface="微软雅黑" panose="020B0503020204020204" pitchFamily="34" charset="-122"/>
                <a:ea typeface="微软雅黑" panose="020B0503020204020204" pitchFamily="34" charset="-122"/>
              </a:rPr>
              <a:t>年工作回顾</a:t>
            </a:r>
          </a:p>
        </p:txBody>
      </p:sp>
      <p:grpSp>
        <p:nvGrpSpPr>
          <p:cNvPr id="2" name="组合 10"/>
          <p:cNvGrpSpPr/>
          <p:nvPr/>
        </p:nvGrpSpPr>
        <p:grpSpPr>
          <a:xfrm>
            <a:off x="-21265" y="-196513"/>
            <a:ext cx="1105786" cy="1281034"/>
            <a:chOff x="-21265" y="-196513"/>
            <a:chExt cx="1105786" cy="1281034"/>
          </a:xfrm>
        </p:grpSpPr>
        <p:sp>
          <p:nvSpPr>
            <p:cNvPr id="12" name="任意多边形 11"/>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p:nvSpPr>
          <p:spPr>
            <a:xfrm rot="18893568" flipH="1">
              <a:off x="-49971" y="106325"/>
              <a:ext cx="975007" cy="369332"/>
            </a:xfrm>
            <a:prstGeom prst="rect">
              <a:avLst/>
            </a:prstGeom>
            <a:noFill/>
            <a:ln>
              <a:noFill/>
            </a:ln>
          </p:spPr>
          <p:txBody>
            <a:bodyPr wrap="square" rtlCol="0">
              <a:spAutoFit/>
            </a:bodyPr>
            <a:lstStyle/>
            <a:p>
              <a:r>
                <a:rPr lang="en-US" altLang="zh-CN" dirty="0" smtClean="0">
                  <a:solidFill>
                    <a:schemeClr val="bg1"/>
                  </a:solidFill>
                  <a:latin typeface="Arial Black" panose="020B0A04020102020204" pitchFamily="34" charset="0"/>
                </a:rPr>
                <a:t>SIPG</a:t>
              </a:r>
            </a:p>
          </p:txBody>
        </p:sp>
      </p:grpSp>
      <p:sp>
        <p:nvSpPr>
          <p:cNvPr id="14" name="矩形 13"/>
          <p:cNvSpPr/>
          <p:nvPr/>
        </p:nvSpPr>
        <p:spPr>
          <a:xfrm>
            <a:off x="352588" y="1558409"/>
            <a:ext cx="3416320" cy="523220"/>
          </a:xfrm>
          <a:prstGeom prst="rect">
            <a:avLst/>
          </a:prstGeom>
        </p:spPr>
        <p:txBody>
          <a:bodyPr wrap="none">
            <a:spAutoFit/>
          </a:bodyPr>
          <a:lstStyle/>
          <a:p>
            <a:r>
              <a:rPr lang="zh-CN" altLang="zh-CN" sz="2800" b="1" dirty="0" smtClean="0">
                <a:solidFill>
                  <a:srgbClr val="C00000"/>
                </a:solidFill>
              </a:rPr>
              <a:t>关键词</a:t>
            </a:r>
            <a:r>
              <a:rPr lang="zh-CN" altLang="en-US" sz="2800" b="1" dirty="0" smtClean="0">
                <a:solidFill>
                  <a:srgbClr val="C00000"/>
                </a:solidFill>
              </a:rPr>
              <a:t>三</a:t>
            </a:r>
            <a:r>
              <a:rPr lang="zh-CN" altLang="zh-CN" sz="2800" b="1" dirty="0" smtClean="0">
                <a:solidFill>
                  <a:srgbClr val="C00000"/>
                </a:solidFill>
              </a:rPr>
              <a:t>：</a:t>
            </a:r>
            <a:r>
              <a:rPr lang="zh-CN" altLang="en-US" sz="2800" b="1" dirty="0" smtClean="0">
                <a:solidFill>
                  <a:srgbClr val="C00000"/>
                </a:solidFill>
              </a:rPr>
              <a:t>科技创新</a:t>
            </a:r>
            <a:endParaRPr lang="zh-CN" altLang="en-US" sz="2800" dirty="0">
              <a:solidFill>
                <a:srgbClr val="C00000"/>
              </a:solidFill>
            </a:endParaRPr>
          </a:p>
        </p:txBody>
      </p:sp>
      <p:pic>
        <p:nvPicPr>
          <p:cNvPr id="10" name="Picture 3" descr="E:\work\上海港图片\29.jpg"/>
          <p:cNvPicPr>
            <a:picLocks noChangeAspect="1" noChangeArrowheads="1"/>
          </p:cNvPicPr>
          <p:nvPr/>
        </p:nvPicPr>
        <p:blipFill>
          <a:blip r:embed="rId3" cstate="print"/>
          <a:srcRect r="32647" b="7284"/>
          <a:stretch>
            <a:fillRect/>
          </a:stretch>
        </p:blipFill>
        <p:spPr bwMode="auto">
          <a:xfrm>
            <a:off x="630038" y="2799717"/>
            <a:ext cx="3527522" cy="3238853"/>
          </a:xfrm>
          <a:prstGeom prst="rect">
            <a:avLst/>
          </a:prstGeom>
          <a:noFill/>
          <a:effectLst>
            <a:outerShdw blurRad="50800" dist="38100" dir="8100000" algn="tr" rotWithShape="0">
              <a:prstClr val="black">
                <a:alpha val="40000"/>
              </a:prstClr>
            </a:outerShdw>
          </a:effectLst>
        </p:spPr>
      </p:pic>
      <p:pic>
        <p:nvPicPr>
          <p:cNvPr id="15" name="Picture 4" descr="E:\work\上海港图片\28.jpg"/>
          <p:cNvPicPr>
            <a:picLocks noChangeAspect="1" noChangeArrowheads="1"/>
          </p:cNvPicPr>
          <p:nvPr/>
        </p:nvPicPr>
        <p:blipFill>
          <a:blip r:embed="rId4" cstate="print"/>
          <a:srcRect t="3396"/>
          <a:stretch>
            <a:fillRect/>
          </a:stretch>
        </p:blipFill>
        <p:spPr bwMode="auto">
          <a:xfrm>
            <a:off x="5123288" y="3528201"/>
            <a:ext cx="3764239" cy="2764465"/>
          </a:xfrm>
          <a:prstGeom prst="rect">
            <a:avLst/>
          </a:prstGeom>
          <a:noFill/>
          <a:effectLst>
            <a:outerShdw blurRad="50800" dist="38100" dir="2700000" algn="tl" rotWithShape="0">
              <a:prstClr val="black">
                <a:alpha val="40000"/>
              </a:prstClr>
            </a:outerShdw>
          </a:effectLst>
        </p:spPr>
      </p:pic>
      <p:pic>
        <p:nvPicPr>
          <p:cNvPr id="11" name="Picture 2" descr="E:\work\上海港图片\14.jpg"/>
          <p:cNvPicPr>
            <a:picLocks noChangeAspect="1" noChangeArrowheads="1"/>
          </p:cNvPicPr>
          <p:nvPr/>
        </p:nvPicPr>
        <p:blipFill>
          <a:blip r:embed="rId5" cstate="print"/>
          <a:srcRect t="439" r="13452"/>
          <a:stretch>
            <a:fillRect/>
          </a:stretch>
        </p:blipFill>
        <p:spPr bwMode="auto">
          <a:xfrm>
            <a:off x="3410447" y="2298911"/>
            <a:ext cx="3425682" cy="2078139"/>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695549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53525" y="1818211"/>
            <a:ext cx="2529920" cy="1200329"/>
          </a:xfrm>
          <a:prstGeom prst="rect">
            <a:avLst/>
          </a:prstGeom>
          <a:solidFill>
            <a:srgbClr val="003399"/>
          </a:solidFill>
        </p:spPr>
        <p:txBody>
          <a:bodyPr wrap="square">
            <a:spAutoFit/>
          </a:bodyPr>
          <a:lstStyle/>
          <a:p>
            <a:pPr algn="ctr">
              <a:lnSpc>
                <a:spcPct val="150000"/>
              </a:lnSpc>
            </a:pPr>
            <a:r>
              <a:rPr lang="zh-CN" altLang="en-US" sz="1600" b="1" dirty="0" smtClean="0">
                <a:solidFill>
                  <a:schemeClr val="bg1"/>
                </a:solidFill>
                <a:latin typeface="微软雅黑" pitchFamily="34" charset="-122"/>
                <a:ea typeface="微软雅黑" pitchFamily="34" charset="-122"/>
              </a:rPr>
              <a:t>顺利通过国家验收</a:t>
            </a:r>
            <a:endParaRPr lang="en-US" altLang="zh-CN" sz="1600" b="1" dirty="0" smtClean="0">
              <a:solidFill>
                <a:schemeClr val="bg1"/>
              </a:solidFill>
              <a:latin typeface="微软雅黑" pitchFamily="34" charset="-122"/>
              <a:ea typeface="微软雅黑" pitchFamily="34" charset="-122"/>
            </a:endParaRPr>
          </a:p>
          <a:p>
            <a:pPr algn="ctr">
              <a:lnSpc>
                <a:spcPct val="150000"/>
              </a:lnSpc>
            </a:pPr>
            <a:r>
              <a:rPr lang="zh-CN" altLang="en-US" sz="1600" b="1" dirty="0" smtClean="0">
                <a:solidFill>
                  <a:schemeClr val="bg1"/>
                </a:solidFill>
                <a:latin typeface="微软雅黑" pitchFamily="34" charset="-122"/>
                <a:ea typeface="微软雅黑" pitchFamily="34" charset="-122"/>
              </a:rPr>
              <a:t>正式开始运营</a:t>
            </a:r>
            <a:endParaRPr lang="en-US" altLang="zh-CN" sz="1600" b="1" dirty="0" smtClean="0">
              <a:solidFill>
                <a:schemeClr val="bg1"/>
              </a:solidFill>
              <a:latin typeface="微软雅黑" pitchFamily="34" charset="-122"/>
              <a:ea typeface="微软雅黑" pitchFamily="34" charset="-122"/>
            </a:endParaRPr>
          </a:p>
          <a:p>
            <a:pPr algn="ctr">
              <a:lnSpc>
                <a:spcPct val="150000"/>
              </a:lnSpc>
            </a:pPr>
            <a:r>
              <a:rPr lang="zh-CN" altLang="en-US" sz="1600" b="1" dirty="0" smtClean="0">
                <a:solidFill>
                  <a:schemeClr val="bg1"/>
                </a:solidFill>
                <a:latin typeface="微软雅黑" pitchFamily="34" charset="-122"/>
                <a:ea typeface="微软雅黑" pitchFamily="34" charset="-122"/>
              </a:rPr>
              <a:t>各项生产指标优于预期</a:t>
            </a:r>
            <a:r>
              <a:rPr lang="en-US" altLang="zh-CN" sz="1600" b="1" dirty="0" smtClean="0">
                <a:solidFill>
                  <a:schemeClr val="bg1"/>
                </a:solidFill>
                <a:latin typeface="微软雅黑" pitchFamily="34" charset="-122"/>
                <a:ea typeface="微软雅黑" pitchFamily="34" charset="-122"/>
              </a:rPr>
              <a:t>   </a:t>
            </a:r>
          </a:p>
        </p:txBody>
      </p:sp>
      <p:sp>
        <p:nvSpPr>
          <p:cNvPr id="7" name="矩形 6"/>
          <p:cNvSpPr/>
          <p:nvPr/>
        </p:nvSpPr>
        <p:spPr>
          <a:xfrm>
            <a:off x="3359918" y="1616179"/>
            <a:ext cx="6049926" cy="1477328"/>
          </a:xfrm>
          <a:prstGeom prst="rect">
            <a:avLst/>
          </a:prstGeom>
        </p:spPr>
        <p:txBody>
          <a:bodyPr wrap="square">
            <a:spAutoFit/>
          </a:bodyPr>
          <a:lstStyle/>
          <a:p>
            <a:pPr>
              <a:lnSpc>
                <a:spcPct val="150000"/>
              </a:lnSpc>
            </a:pPr>
            <a:r>
              <a:rPr lang="zh-CN" altLang="en-US" dirty="0" smtClean="0">
                <a:solidFill>
                  <a:srgbClr val="003399"/>
                </a:solidFill>
                <a:latin typeface="微软雅黑" pitchFamily="34" charset="-122"/>
                <a:ea typeface="微软雅黑" pitchFamily="34" charset="-122"/>
              </a:rPr>
              <a:t>干线船每小时单机最高作业效率达到</a:t>
            </a:r>
            <a:r>
              <a:rPr lang="en-US" altLang="zh-CN" sz="2000" b="1" dirty="0" smtClean="0">
                <a:solidFill>
                  <a:srgbClr val="C00000"/>
                </a:solidFill>
                <a:latin typeface="微软雅黑" pitchFamily="34" charset="-122"/>
                <a:ea typeface="微软雅黑" pitchFamily="34" charset="-122"/>
              </a:rPr>
              <a:t>39.88</a:t>
            </a:r>
            <a:r>
              <a:rPr lang="zh-CN" altLang="en-US" sz="2000" b="1" dirty="0" smtClean="0">
                <a:solidFill>
                  <a:srgbClr val="C00000"/>
                </a:solidFill>
                <a:latin typeface="微软雅黑" pitchFamily="34" charset="-122"/>
                <a:ea typeface="微软雅黑" pitchFamily="34" charset="-122"/>
              </a:rPr>
              <a:t>自然箱</a:t>
            </a:r>
            <a:endParaRPr lang="en-US" altLang="zh-CN" b="1" dirty="0" smtClean="0">
              <a:solidFill>
                <a:srgbClr val="C00000"/>
              </a:solidFill>
              <a:latin typeface="微软雅黑" pitchFamily="34" charset="-122"/>
              <a:ea typeface="微软雅黑" pitchFamily="34" charset="-122"/>
            </a:endParaRPr>
          </a:p>
          <a:p>
            <a:pPr>
              <a:lnSpc>
                <a:spcPct val="150000"/>
              </a:lnSpc>
            </a:pPr>
            <a:r>
              <a:rPr lang="zh-CN" altLang="en-US" dirty="0" smtClean="0">
                <a:solidFill>
                  <a:srgbClr val="003399"/>
                </a:solidFill>
                <a:latin typeface="微软雅黑" pitchFamily="34" charset="-122"/>
                <a:ea typeface="微软雅黑" pitchFamily="34" charset="-122"/>
              </a:rPr>
              <a:t>昼夜生产能力已达</a:t>
            </a:r>
            <a:r>
              <a:rPr lang="en-US" altLang="zh-CN" sz="2000" b="1" dirty="0" smtClean="0">
                <a:solidFill>
                  <a:srgbClr val="C00000"/>
                </a:solidFill>
                <a:latin typeface="微软雅黑" pitchFamily="34" charset="-122"/>
                <a:ea typeface="微软雅黑" pitchFamily="34" charset="-122"/>
              </a:rPr>
              <a:t>1</a:t>
            </a:r>
            <a:r>
              <a:rPr lang="zh-CN" altLang="en-US" sz="2000" b="1" dirty="0" smtClean="0">
                <a:solidFill>
                  <a:srgbClr val="C00000"/>
                </a:solidFill>
                <a:latin typeface="微软雅黑" pitchFamily="34" charset="-122"/>
                <a:ea typeface="微软雅黑" pitchFamily="34" charset="-122"/>
              </a:rPr>
              <a:t>万标准箱以上</a:t>
            </a:r>
            <a:endParaRPr lang="en-US" altLang="zh-CN" sz="2000" b="1" dirty="0" smtClean="0">
              <a:solidFill>
                <a:srgbClr val="C00000"/>
              </a:solidFill>
              <a:latin typeface="微软雅黑" pitchFamily="34" charset="-122"/>
              <a:ea typeface="微软雅黑" pitchFamily="34" charset="-122"/>
            </a:endParaRPr>
          </a:p>
          <a:p>
            <a:pPr>
              <a:lnSpc>
                <a:spcPct val="150000"/>
              </a:lnSpc>
            </a:pPr>
            <a:r>
              <a:rPr lang="zh-CN" altLang="en-US" dirty="0" smtClean="0">
                <a:solidFill>
                  <a:srgbClr val="003399"/>
                </a:solidFill>
                <a:latin typeface="微软雅黑" pitchFamily="34" charset="-122"/>
                <a:ea typeface="微软雅黑" pitchFamily="34" charset="-122"/>
              </a:rPr>
              <a:t>全年吞吐量突破</a:t>
            </a:r>
            <a:r>
              <a:rPr lang="en-US" altLang="zh-CN" sz="2000" b="1" dirty="0" smtClean="0">
                <a:solidFill>
                  <a:srgbClr val="C00000"/>
                </a:solidFill>
                <a:latin typeface="微软雅黑" pitchFamily="34" charset="-122"/>
                <a:ea typeface="微软雅黑" pitchFamily="34" charset="-122"/>
              </a:rPr>
              <a:t>200</a:t>
            </a:r>
            <a:r>
              <a:rPr lang="zh-CN" altLang="en-US" sz="2000" b="1" dirty="0" smtClean="0">
                <a:solidFill>
                  <a:srgbClr val="C00000"/>
                </a:solidFill>
                <a:latin typeface="微软雅黑" pitchFamily="34" charset="-122"/>
                <a:ea typeface="微软雅黑" pitchFamily="34" charset="-122"/>
              </a:rPr>
              <a:t>万标准箱</a:t>
            </a:r>
            <a:endParaRPr lang="en-US" altLang="zh-CN" sz="2000" b="1" dirty="0" smtClean="0">
              <a:solidFill>
                <a:srgbClr val="C00000"/>
              </a:solidFill>
              <a:latin typeface="微软雅黑" pitchFamily="34" charset="-122"/>
              <a:ea typeface="微软雅黑" pitchFamily="34" charset="-122"/>
            </a:endParaRPr>
          </a:p>
        </p:txBody>
      </p:sp>
      <p:sp>
        <p:nvSpPr>
          <p:cNvPr id="8" name="矩形 7"/>
          <p:cNvSpPr/>
          <p:nvPr/>
        </p:nvSpPr>
        <p:spPr>
          <a:xfrm>
            <a:off x="3387739" y="1298605"/>
            <a:ext cx="2236510" cy="400110"/>
          </a:xfrm>
          <a:prstGeom prst="rect">
            <a:avLst/>
          </a:prstGeom>
        </p:spPr>
        <p:txBody>
          <a:bodyPr wrap="none">
            <a:spAutoFit/>
          </a:bodyPr>
          <a:lstStyle/>
          <a:p>
            <a:r>
              <a:rPr lang="zh-CN" altLang="en-US" sz="2000" b="1" dirty="0" smtClean="0">
                <a:solidFill>
                  <a:srgbClr val="003399"/>
                </a:solidFill>
                <a:latin typeface="微软雅黑" pitchFamily="34" charset="-122"/>
                <a:ea typeface="微软雅黑" pitchFamily="34" charset="-122"/>
              </a:rPr>
              <a:t>开港试运营第一年</a:t>
            </a:r>
            <a:endParaRPr lang="zh-CN" altLang="en-US" sz="2000" b="1" dirty="0">
              <a:solidFill>
                <a:srgbClr val="003399"/>
              </a:solidFill>
              <a:latin typeface="微软雅黑" pitchFamily="34" charset="-122"/>
              <a:ea typeface="微软雅黑" pitchFamily="34" charset="-122"/>
            </a:endParaRPr>
          </a:p>
        </p:txBody>
      </p:sp>
      <p:sp>
        <p:nvSpPr>
          <p:cNvPr id="9" name="矩形 8"/>
          <p:cNvSpPr/>
          <p:nvPr/>
        </p:nvSpPr>
        <p:spPr>
          <a:xfrm>
            <a:off x="554875" y="1261227"/>
            <a:ext cx="2517937" cy="507831"/>
          </a:xfrm>
          <a:prstGeom prst="rect">
            <a:avLst/>
          </a:prstGeom>
          <a:solidFill>
            <a:srgbClr val="C00000"/>
          </a:solidFill>
        </p:spPr>
        <p:txBody>
          <a:bodyPr wrap="square">
            <a:spAutoFit/>
          </a:bodyPr>
          <a:lstStyle/>
          <a:p>
            <a:pPr algn="ctr">
              <a:lnSpc>
                <a:spcPct val="150000"/>
              </a:lnSpc>
            </a:pPr>
            <a:r>
              <a:rPr lang="en-US" altLang="zh-CN" b="1" dirty="0" smtClean="0">
                <a:solidFill>
                  <a:schemeClr val="bg1"/>
                </a:solidFill>
                <a:latin typeface="微软雅黑" pitchFamily="34" charset="-122"/>
                <a:ea typeface="微软雅黑" pitchFamily="34" charset="-122"/>
              </a:rPr>
              <a:t>1.  </a:t>
            </a:r>
            <a:r>
              <a:rPr lang="zh-CN" altLang="en-US" b="1" dirty="0" smtClean="0">
                <a:solidFill>
                  <a:schemeClr val="bg1"/>
                </a:solidFill>
                <a:latin typeface="微软雅黑" pitchFamily="34" charset="-122"/>
                <a:ea typeface="微软雅黑" pitchFamily="34" charset="-122"/>
              </a:rPr>
              <a:t>洋山四期工程</a:t>
            </a:r>
            <a:endParaRPr lang="en-US" altLang="zh-CN" b="1" dirty="0" smtClean="0">
              <a:solidFill>
                <a:schemeClr val="bg1"/>
              </a:solidFill>
              <a:latin typeface="微软雅黑" pitchFamily="34" charset="-122"/>
              <a:ea typeface="微软雅黑" pitchFamily="34" charset="-122"/>
            </a:endParaRPr>
          </a:p>
        </p:txBody>
      </p:sp>
      <p:pic>
        <p:nvPicPr>
          <p:cNvPr id="6146" name="Picture 2" descr="E:\work\上海港图片\30.jpg"/>
          <p:cNvPicPr>
            <a:picLocks noChangeAspect="1" noChangeArrowheads="1"/>
          </p:cNvPicPr>
          <p:nvPr/>
        </p:nvPicPr>
        <p:blipFill>
          <a:blip r:embed="rId3" cstate="print">
            <a:lum contrast="10000"/>
          </a:blip>
          <a:srcRect l="1926" t="30058" b="2653"/>
          <a:stretch>
            <a:fillRect/>
          </a:stretch>
        </p:blipFill>
        <p:spPr bwMode="auto">
          <a:xfrm>
            <a:off x="478467" y="3327992"/>
            <a:ext cx="8187070" cy="3211033"/>
          </a:xfrm>
          <a:prstGeom prst="rect">
            <a:avLst/>
          </a:prstGeom>
          <a:noFill/>
        </p:spPr>
      </p:pic>
      <p:sp>
        <p:nvSpPr>
          <p:cNvPr id="13" name="文本框 1">
            <a:extLst>
              <a:ext uri="{FF2B5EF4-FFF2-40B4-BE49-F238E27FC236}">
                <a16:creationId xmlns:a16="http://schemas.microsoft.com/office/drawing/2014/main" xmlns="" id="{B1889CC8-540A-488A-BB7A-47774530CD91}"/>
              </a:ext>
            </a:extLst>
          </p:cNvPr>
          <p:cNvSpPr txBox="1"/>
          <p:nvPr/>
        </p:nvSpPr>
        <p:spPr>
          <a:xfrm>
            <a:off x="1334751" y="447321"/>
            <a:ext cx="5791200" cy="461665"/>
          </a:xfrm>
          <a:prstGeom prst="rect">
            <a:avLst/>
          </a:prstGeom>
          <a:noFill/>
        </p:spPr>
        <p:txBody>
          <a:bodyPr wrap="square" rtlCol="0">
            <a:spAutoFit/>
          </a:bodyPr>
          <a:lstStyle/>
          <a:p>
            <a:r>
              <a:rPr lang="zh-CN" altLang="en-US" sz="2400" b="1" smtClean="0">
                <a:solidFill>
                  <a:srgbClr val="003399"/>
                </a:solidFill>
                <a:latin typeface="微软雅黑" panose="020B0503020204020204" pitchFamily="34" charset="-122"/>
                <a:ea typeface="微软雅黑" panose="020B0503020204020204" pitchFamily="34" charset="-122"/>
              </a:rPr>
              <a:t>聚焦</a:t>
            </a:r>
            <a:r>
              <a:rPr lang="zh-CN" altLang="en-US" sz="2400" b="1" dirty="0">
                <a:solidFill>
                  <a:srgbClr val="003399"/>
                </a:solidFill>
                <a:latin typeface="微软雅黑" panose="020B0503020204020204" pitchFamily="34" charset="-122"/>
                <a:ea typeface="微软雅黑" panose="020B0503020204020204" pitchFamily="34" charset="-122"/>
              </a:rPr>
              <a:t>科技创新，港口建设取得新进展</a:t>
            </a:r>
          </a:p>
        </p:txBody>
      </p:sp>
      <p:grpSp>
        <p:nvGrpSpPr>
          <p:cNvPr id="14" name="组合 13"/>
          <p:cNvGrpSpPr/>
          <p:nvPr/>
        </p:nvGrpSpPr>
        <p:grpSpPr>
          <a:xfrm>
            <a:off x="-21265" y="-196513"/>
            <a:ext cx="1105786" cy="1281034"/>
            <a:chOff x="-21265" y="-196513"/>
            <a:chExt cx="1105786" cy="1281034"/>
          </a:xfrm>
        </p:grpSpPr>
        <p:sp>
          <p:nvSpPr>
            <p:cNvPr id="15" name="任意多边形 14"/>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Tree>
    <p:extLst>
      <p:ext uri="{BB962C8B-B14F-4D97-AF65-F5344CB8AC3E}">
        <p14:creationId xmlns:p14="http://schemas.microsoft.com/office/powerpoint/2010/main" val="1987696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04027" y="1468095"/>
            <a:ext cx="2105254" cy="507831"/>
          </a:xfrm>
          <a:prstGeom prst="rect">
            <a:avLst/>
          </a:prstGeom>
          <a:solidFill>
            <a:srgbClr val="0070C0"/>
          </a:solidFill>
        </p:spPr>
        <p:txBody>
          <a:bodyPr wrap="square">
            <a:spAutoFit/>
          </a:bodyPr>
          <a:lstStyle/>
          <a:p>
            <a:pPr algn="ctr">
              <a:lnSpc>
                <a:spcPct val="150000"/>
              </a:lnSpc>
            </a:pPr>
            <a:r>
              <a:rPr lang="en-US" altLang="zh-CN" b="1" dirty="0" smtClean="0">
                <a:solidFill>
                  <a:schemeClr val="bg1"/>
                </a:solidFill>
                <a:latin typeface="微软雅黑" pitchFamily="34" charset="-122"/>
                <a:ea typeface="微软雅黑" pitchFamily="34" charset="-122"/>
              </a:rPr>
              <a:t>2. </a:t>
            </a:r>
            <a:r>
              <a:rPr lang="zh-CN" altLang="en-US" b="1" dirty="0">
                <a:solidFill>
                  <a:schemeClr val="bg1"/>
                </a:solidFill>
                <a:latin typeface="微软雅黑" pitchFamily="34" charset="-122"/>
                <a:ea typeface="微软雅黑" pitchFamily="34" charset="-122"/>
              </a:rPr>
              <a:t>“三化”</a:t>
            </a:r>
            <a:r>
              <a:rPr lang="zh-CN" altLang="en-US" b="1" dirty="0" smtClean="0">
                <a:solidFill>
                  <a:schemeClr val="bg1"/>
                </a:solidFill>
                <a:latin typeface="微软雅黑" pitchFamily="34" charset="-122"/>
                <a:ea typeface="微软雅黑" pitchFamily="34" charset="-122"/>
              </a:rPr>
              <a:t>建设</a:t>
            </a:r>
            <a:endParaRPr lang="en-US" altLang="zh-CN" b="1" dirty="0">
              <a:solidFill>
                <a:schemeClr val="bg1"/>
              </a:solidFill>
              <a:latin typeface="微软雅黑" pitchFamily="34" charset="-122"/>
              <a:ea typeface="微软雅黑" pitchFamily="34" charset="-122"/>
            </a:endParaRPr>
          </a:p>
        </p:txBody>
      </p:sp>
      <p:sp>
        <p:nvSpPr>
          <p:cNvPr id="17" name="文本框 1">
            <a:extLst>
              <a:ext uri="{FF2B5EF4-FFF2-40B4-BE49-F238E27FC236}">
                <a16:creationId xmlns:a16="http://schemas.microsoft.com/office/drawing/2014/main" xmlns="" id="{B1889CC8-540A-488A-BB7A-47774530CD91}"/>
              </a:ext>
            </a:extLst>
          </p:cNvPr>
          <p:cNvSpPr txBox="1"/>
          <p:nvPr/>
        </p:nvSpPr>
        <p:spPr>
          <a:xfrm>
            <a:off x="1543298" y="222101"/>
            <a:ext cx="5791200" cy="461665"/>
          </a:xfrm>
          <a:prstGeom prst="rect">
            <a:avLst/>
          </a:prstGeom>
          <a:noFill/>
        </p:spPr>
        <p:txBody>
          <a:bodyPr wrap="square" rtlCol="0">
            <a:spAutoFit/>
          </a:bodyPr>
          <a:lstStyle/>
          <a:p>
            <a:r>
              <a:rPr lang="zh-CN" altLang="en-US" sz="2400" b="1" dirty="0" smtClean="0">
                <a:solidFill>
                  <a:srgbClr val="003399"/>
                </a:solidFill>
                <a:latin typeface="微软雅黑" panose="020B0503020204020204" pitchFamily="34" charset="-122"/>
                <a:ea typeface="微软雅黑" panose="020B0503020204020204" pitchFamily="34" charset="-122"/>
              </a:rPr>
              <a:t>聚焦</a:t>
            </a:r>
            <a:r>
              <a:rPr lang="zh-CN" altLang="en-US" sz="2400" b="1" dirty="0">
                <a:solidFill>
                  <a:srgbClr val="003399"/>
                </a:solidFill>
                <a:latin typeface="微软雅黑" panose="020B0503020204020204" pitchFamily="34" charset="-122"/>
                <a:ea typeface="微软雅黑" panose="020B0503020204020204" pitchFamily="34" charset="-122"/>
              </a:rPr>
              <a:t>科技创新，港口建设取得新进展</a:t>
            </a:r>
          </a:p>
        </p:txBody>
      </p:sp>
      <p:grpSp>
        <p:nvGrpSpPr>
          <p:cNvPr id="18" name="组合 17"/>
          <p:cNvGrpSpPr/>
          <p:nvPr/>
        </p:nvGrpSpPr>
        <p:grpSpPr>
          <a:xfrm>
            <a:off x="-21265" y="-196513"/>
            <a:ext cx="1105786" cy="1281034"/>
            <a:chOff x="-21265" y="-196513"/>
            <a:chExt cx="1105786" cy="1281034"/>
          </a:xfrm>
        </p:grpSpPr>
        <p:sp>
          <p:nvSpPr>
            <p:cNvPr id="19" name="任意多边形 18"/>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19"/>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12" name="矩形 11"/>
          <p:cNvSpPr/>
          <p:nvPr/>
        </p:nvSpPr>
        <p:spPr>
          <a:xfrm>
            <a:off x="2921688" y="1523916"/>
            <a:ext cx="5571447" cy="2631490"/>
          </a:xfrm>
          <a:prstGeom prst="rect">
            <a:avLst/>
          </a:prstGeom>
        </p:spPr>
        <p:txBody>
          <a:bodyPr wrap="square">
            <a:spAutoFit/>
          </a:bodyPr>
          <a:lstStyle/>
          <a:p>
            <a:pPr marL="285750" indent="-285750">
              <a:lnSpc>
                <a:spcPct val="150000"/>
              </a:lnSpc>
              <a:buFont typeface="Wingdings" pitchFamily="2" charset="2"/>
              <a:buChar char="l"/>
            </a:pPr>
            <a:r>
              <a:rPr lang="zh-CN" altLang="en-US" sz="2000" dirty="0" smtClean="0">
                <a:solidFill>
                  <a:srgbClr val="003399"/>
                </a:solidFill>
                <a:latin typeface="微软雅黑" pitchFamily="34" charset="-122"/>
                <a:ea typeface="微软雅黑" pitchFamily="34" charset="-122"/>
              </a:rPr>
              <a:t>全力推进集团网络安全建设工作；</a:t>
            </a:r>
            <a:endParaRPr lang="en-US" altLang="zh-CN" sz="2000" dirty="0" smtClean="0">
              <a:solidFill>
                <a:srgbClr val="003399"/>
              </a:solidFill>
              <a:latin typeface="微软雅黑" pitchFamily="34" charset="-122"/>
              <a:ea typeface="微软雅黑" pitchFamily="34" charset="-122"/>
            </a:endParaRPr>
          </a:p>
          <a:p>
            <a:pPr>
              <a:lnSpc>
                <a:spcPct val="150000"/>
              </a:lnSpc>
            </a:pPr>
            <a:r>
              <a:rPr lang="en-US" altLang="zh-CN" b="1" dirty="0" smtClean="0">
                <a:solidFill>
                  <a:srgbClr val="C00000"/>
                </a:solidFill>
              </a:rPr>
              <a:t>“</a:t>
            </a:r>
            <a:r>
              <a:rPr lang="zh-CN" altLang="zh-CN" b="1" dirty="0">
                <a:solidFill>
                  <a:srgbClr val="C00000"/>
                </a:solidFill>
              </a:rPr>
              <a:t>强基础、处应急、抓重点</a:t>
            </a:r>
            <a:r>
              <a:rPr lang="en-US" altLang="zh-CN" b="1" dirty="0">
                <a:solidFill>
                  <a:srgbClr val="C00000"/>
                </a:solidFill>
              </a:rPr>
              <a:t>”</a:t>
            </a:r>
            <a:endParaRPr lang="en-US" altLang="zh-CN" b="1" dirty="0" smtClean="0">
              <a:solidFill>
                <a:srgbClr val="C00000"/>
              </a:solidFill>
              <a:latin typeface="微软雅黑" pitchFamily="34" charset="-122"/>
              <a:ea typeface="微软雅黑" pitchFamily="34" charset="-122"/>
            </a:endParaRPr>
          </a:p>
          <a:p>
            <a:pPr marL="285750" indent="-285750">
              <a:lnSpc>
                <a:spcPct val="150000"/>
              </a:lnSpc>
              <a:buFont typeface="Wingdings" pitchFamily="2" charset="2"/>
              <a:buChar char="l"/>
            </a:pPr>
            <a:endParaRPr lang="en-US" altLang="zh-CN" dirty="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endParaRPr lang="en-US" altLang="zh-CN" dirty="0" smtClean="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endParaRPr lang="en-US" altLang="zh-CN" dirty="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endParaRPr lang="en-US" altLang="zh-CN" dirty="0" smtClean="0">
              <a:solidFill>
                <a:srgbClr val="003399"/>
              </a:solidFill>
              <a:latin typeface="微软雅黑" pitchFamily="34" charset="-122"/>
              <a:ea typeface="微软雅黑" pitchFamily="34" charset="-122"/>
            </a:endParaRPr>
          </a:p>
        </p:txBody>
      </p:sp>
    </p:spTree>
    <p:extLst>
      <p:ext uri="{BB962C8B-B14F-4D97-AF65-F5344CB8AC3E}">
        <p14:creationId xmlns:p14="http://schemas.microsoft.com/office/powerpoint/2010/main" val="24679125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linds(horizont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linds(horizontal)">
                                      <p:cBhvr>
                                        <p:cTn id="1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04027" y="1468095"/>
            <a:ext cx="2105254" cy="507831"/>
          </a:xfrm>
          <a:prstGeom prst="rect">
            <a:avLst/>
          </a:prstGeom>
          <a:solidFill>
            <a:srgbClr val="0070C0"/>
          </a:solidFill>
        </p:spPr>
        <p:txBody>
          <a:bodyPr wrap="square">
            <a:spAutoFit/>
          </a:bodyPr>
          <a:lstStyle/>
          <a:p>
            <a:pPr algn="ctr">
              <a:lnSpc>
                <a:spcPct val="150000"/>
              </a:lnSpc>
            </a:pPr>
            <a:r>
              <a:rPr lang="en-US" altLang="zh-CN" b="1" dirty="0" smtClean="0">
                <a:solidFill>
                  <a:schemeClr val="bg1"/>
                </a:solidFill>
                <a:latin typeface="微软雅黑" pitchFamily="34" charset="-122"/>
                <a:ea typeface="微软雅黑" pitchFamily="34" charset="-122"/>
              </a:rPr>
              <a:t>2. </a:t>
            </a:r>
            <a:r>
              <a:rPr lang="zh-CN" altLang="en-US" b="1" dirty="0">
                <a:solidFill>
                  <a:schemeClr val="bg1"/>
                </a:solidFill>
                <a:latin typeface="微软雅黑" pitchFamily="34" charset="-122"/>
                <a:ea typeface="微软雅黑" pitchFamily="34" charset="-122"/>
              </a:rPr>
              <a:t>“三化”</a:t>
            </a:r>
            <a:r>
              <a:rPr lang="zh-CN" altLang="en-US" b="1" dirty="0" smtClean="0">
                <a:solidFill>
                  <a:schemeClr val="bg1"/>
                </a:solidFill>
                <a:latin typeface="微软雅黑" pitchFamily="34" charset="-122"/>
                <a:ea typeface="微软雅黑" pitchFamily="34" charset="-122"/>
              </a:rPr>
              <a:t>建设</a:t>
            </a:r>
            <a:endParaRPr lang="en-US" altLang="zh-CN" b="1" dirty="0">
              <a:solidFill>
                <a:schemeClr val="bg1"/>
              </a:solidFill>
              <a:latin typeface="微软雅黑" pitchFamily="34" charset="-122"/>
              <a:ea typeface="微软雅黑" pitchFamily="34" charset="-122"/>
            </a:endParaRPr>
          </a:p>
        </p:txBody>
      </p:sp>
      <p:sp>
        <p:nvSpPr>
          <p:cNvPr id="17" name="文本框 1">
            <a:extLst>
              <a:ext uri="{FF2B5EF4-FFF2-40B4-BE49-F238E27FC236}">
                <a16:creationId xmlns:a16="http://schemas.microsoft.com/office/drawing/2014/main" xmlns="" id="{B1889CC8-540A-488A-BB7A-47774530CD91}"/>
              </a:ext>
            </a:extLst>
          </p:cNvPr>
          <p:cNvSpPr txBox="1"/>
          <p:nvPr/>
        </p:nvSpPr>
        <p:spPr>
          <a:xfrm>
            <a:off x="1543298" y="222101"/>
            <a:ext cx="5791200" cy="461665"/>
          </a:xfrm>
          <a:prstGeom prst="rect">
            <a:avLst/>
          </a:prstGeom>
          <a:noFill/>
        </p:spPr>
        <p:txBody>
          <a:bodyPr wrap="square" rtlCol="0">
            <a:spAutoFit/>
          </a:bodyPr>
          <a:lstStyle/>
          <a:p>
            <a:r>
              <a:rPr lang="zh-CN" altLang="en-US" sz="2400" b="1" dirty="0" smtClean="0">
                <a:solidFill>
                  <a:srgbClr val="003399"/>
                </a:solidFill>
                <a:latin typeface="微软雅黑" panose="020B0503020204020204" pitchFamily="34" charset="-122"/>
                <a:ea typeface="微软雅黑" panose="020B0503020204020204" pitchFamily="34" charset="-122"/>
              </a:rPr>
              <a:t>聚焦</a:t>
            </a:r>
            <a:r>
              <a:rPr lang="zh-CN" altLang="en-US" sz="2400" b="1" dirty="0">
                <a:solidFill>
                  <a:srgbClr val="003399"/>
                </a:solidFill>
                <a:latin typeface="微软雅黑" panose="020B0503020204020204" pitchFamily="34" charset="-122"/>
                <a:ea typeface="微软雅黑" panose="020B0503020204020204" pitchFamily="34" charset="-122"/>
              </a:rPr>
              <a:t>科技创新，港口建设取得新进展</a:t>
            </a:r>
          </a:p>
        </p:txBody>
      </p:sp>
      <p:grpSp>
        <p:nvGrpSpPr>
          <p:cNvPr id="18" name="组合 17"/>
          <p:cNvGrpSpPr/>
          <p:nvPr/>
        </p:nvGrpSpPr>
        <p:grpSpPr>
          <a:xfrm>
            <a:off x="-21265" y="-196513"/>
            <a:ext cx="1105786" cy="1281034"/>
            <a:chOff x="-21265" y="-196513"/>
            <a:chExt cx="1105786" cy="1281034"/>
          </a:xfrm>
        </p:grpSpPr>
        <p:sp>
          <p:nvSpPr>
            <p:cNvPr id="19" name="任意多边形 18"/>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19"/>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12" name="矩形 11"/>
          <p:cNvSpPr/>
          <p:nvPr/>
        </p:nvSpPr>
        <p:spPr>
          <a:xfrm>
            <a:off x="2921688" y="1523916"/>
            <a:ext cx="5571447" cy="1384995"/>
          </a:xfrm>
          <a:prstGeom prst="rect">
            <a:avLst/>
          </a:prstGeom>
        </p:spPr>
        <p:txBody>
          <a:bodyPr wrap="square">
            <a:spAutoFit/>
          </a:bodyPr>
          <a:lstStyle/>
          <a:p>
            <a:pPr marL="285750" indent="-285750">
              <a:lnSpc>
                <a:spcPct val="150000"/>
              </a:lnSpc>
              <a:buFont typeface="Wingdings" pitchFamily="2" charset="2"/>
              <a:buChar char="l"/>
            </a:pPr>
            <a:r>
              <a:rPr lang="zh-CN" altLang="en-US" sz="2000" dirty="0" smtClean="0">
                <a:solidFill>
                  <a:srgbClr val="003399"/>
                </a:solidFill>
                <a:latin typeface="微软雅黑" pitchFamily="34" charset="-122"/>
                <a:ea typeface="微软雅黑" pitchFamily="34" charset="-122"/>
              </a:rPr>
              <a:t>全力推进集团网络安全建设工作；</a:t>
            </a:r>
            <a:endParaRPr lang="en-US" altLang="zh-CN" sz="2000" dirty="0" smtClean="0">
              <a:solidFill>
                <a:srgbClr val="003399"/>
              </a:solidFill>
              <a:latin typeface="微软雅黑" pitchFamily="34" charset="-122"/>
              <a:ea typeface="微软雅黑" pitchFamily="34" charset="-122"/>
            </a:endParaRPr>
          </a:p>
          <a:p>
            <a:pPr>
              <a:lnSpc>
                <a:spcPct val="150000"/>
              </a:lnSpc>
            </a:pPr>
            <a:r>
              <a:rPr lang="en-US" altLang="zh-CN" b="1" dirty="0" smtClean="0">
                <a:solidFill>
                  <a:srgbClr val="C00000"/>
                </a:solidFill>
              </a:rPr>
              <a:t>“</a:t>
            </a:r>
            <a:r>
              <a:rPr lang="zh-CN" altLang="zh-CN" b="1" dirty="0">
                <a:solidFill>
                  <a:srgbClr val="C00000"/>
                </a:solidFill>
              </a:rPr>
              <a:t>强基础、处应急、抓重点</a:t>
            </a:r>
            <a:r>
              <a:rPr lang="en-US" altLang="zh-CN" b="1" dirty="0" smtClean="0">
                <a:solidFill>
                  <a:srgbClr val="C00000"/>
                </a:solidFill>
              </a:rPr>
              <a:t>”</a:t>
            </a:r>
            <a:endParaRPr lang="en-US" altLang="zh-CN" dirty="0" smtClean="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en-US" dirty="0" smtClean="0">
                <a:solidFill>
                  <a:srgbClr val="003399"/>
                </a:solidFill>
                <a:latin typeface="微软雅黑" pitchFamily="34" charset="-122"/>
                <a:ea typeface="微软雅黑" pitchFamily="34" charset="-122"/>
              </a:rPr>
              <a:t>稳步实施财务、工程、人事等系统建</a:t>
            </a:r>
            <a:r>
              <a:rPr lang="zh-CN" altLang="en-US" smtClean="0">
                <a:solidFill>
                  <a:srgbClr val="003399"/>
                </a:solidFill>
                <a:latin typeface="微软雅黑" pitchFamily="34" charset="-122"/>
                <a:ea typeface="微软雅黑" pitchFamily="34" charset="-122"/>
              </a:rPr>
              <a:t>设；</a:t>
            </a:r>
            <a:endParaRPr lang="en-US" altLang="zh-CN" dirty="0" smtClean="0">
              <a:solidFill>
                <a:srgbClr val="003399"/>
              </a:solidFill>
              <a:latin typeface="微软雅黑" pitchFamily="34" charset="-122"/>
              <a:ea typeface="微软雅黑" pitchFamily="34" charset="-122"/>
            </a:endParaRPr>
          </a:p>
        </p:txBody>
      </p:sp>
    </p:spTree>
    <p:extLst>
      <p:ext uri="{BB962C8B-B14F-4D97-AF65-F5344CB8AC3E}">
        <p14:creationId xmlns:p14="http://schemas.microsoft.com/office/powerpoint/2010/main" val="17803315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blinds(horizontal)">
                                      <p:cBhvr>
                                        <p:cTn id="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04027" y="1468095"/>
            <a:ext cx="2105254" cy="507831"/>
          </a:xfrm>
          <a:prstGeom prst="rect">
            <a:avLst/>
          </a:prstGeom>
          <a:solidFill>
            <a:srgbClr val="0070C0"/>
          </a:solidFill>
        </p:spPr>
        <p:txBody>
          <a:bodyPr wrap="square">
            <a:spAutoFit/>
          </a:bodyPr>
          <a:lstStyle/>
          <a:p>
            <a:pPr algn="ctr">
              <a:lnSpc>
                <a:spcPct val="150000"/>
              </a:lnSpc>
            </a:pPr>
            <a:r>
              <a:rPr lang="en-US" altLang="zh-CN" b="1" dirty="0" smtClean="0">
                <a:solidFill>
                  <a:schemeClr val="bg1"/>
                </a:solidFill>
                <a:latin typeface="微软雅黑" pitchFamily="34" charset="-122"/>
                <a:ea typeface="微软雅黑" pitchFamily="34" charset="-122"/>
              </a:rPr>
              <a:t>2. </a:t>
            </a:r>
            <a:r>
              <a:rPr lang="zh-CN" altLang="en-US" b="1" dirty="0">
                <a:solidFill>
                  <a:schemeClr val="bg1"/>
                </a:solidFill>
                <a:latin typeface="微软雅黑" pitchFamily="34" charset="-122"/>
                <a:ea typeface="微软雅黑" pitchFamily="34" charset="-122"/>
              </a:rPr>
              <a:t>“三化”</a:t>
            </a:r>
            <a:r>
              <a:rPr lang="zh-CN" altLang="en-US" b="1" dirty="0" smtClean="0">
                <a:solidFill>
                  <a:schemeClr val="bg1"/>
                </a:solidFill>
                <a:latin typeface="微软雅黑" pitchFamily="34" charset="-122"/>
                <a:ea typeface="微软雅黑" pitchFamily="34" charset="-122"/>
              </a:rPr>
              <a:t>建设</a:t>
            </a:r>
            <a:endParaRPr lang="en-US" altLang="zh-CN" b="1" dirty="0">
              <a:solidFill>
                <a:schemeClr val="bg1"/>
              </a:solidFill>
              <a:latin typeface="微软雅黑" pitchFamily="34" charset="-122"/>
              <a:ea typeface="微软雅黑" pitchFamily="34" charset="-122"/>
            </a:endParaRPr>
          </a:p>
        </p:txBody>
      </p:sp>
      <p:sp>
        <p:nvSpPr>
          <p:cNvPr id="17" name="文本框 1">
            <a:extLst>
              <a:ext uri="{FF2B5EF4-FFF2-40B4-BE49-F238E27FC236}">
                <a16:creationId xmlns:a16="http://schemas.microsoft.com/office/drawing/2014/main" xmlns="" id="{B1889CC8-540A-488A-BB7A-47774530CD91}"/>
              </a:ext>
            </a:extLst>
          </p:cNvPr>
          <p:cNvSpPr txBox="1"/>
          <p:nvPr/>
        </p:nvSpPr>
        <p:spPr>
          <a:xfrm>
            <a:off x="1543298" y="222101"/>
            <a:ext cx="5791200" cy="461665"/>
          </a:xfrm>
          <a:prstGeom prst="rect">
            <a:avLst/>
          </a:prstGeom>
          <a:noFill/>
        </p:spPr>
        <p:txBody>
          <a:bodyPr wrap="square" rtlCol="0">
            <a:spAutoFit/>
          </a:bodyPr>
          <a:lstStyle/>
          <a:p>
            <a:r>
              <a:rPr lang="zh-CN" altLang="en-US" sz="2400" b="1" dirty="0" smtClean="0">
                <a:solidFill>
                  <a:srgbClr val="003399"/>
                </a:solidFill>
                <a:latin typeface="微软雅黑" panose="020B0503020204020204" pitchFamily="34" charset="-122"/>
                <a:ea typeface="微软雅黑" panose="020B0503020204020204" pitchFamily="34" charset="-122"/>
              </a:rPr>
              <a:t>聚焦</a:t>
            </a:r>
            <a:r>
              <a:rPr lang="zh-CN" altLang="en-US" sz="2400" b="1" dirty="0">
                <a:solidFill>
                  <a:srgbClr val="003399"/>
                </a:solidFill>
                <a:latin typeface="微软雅黑" panose="020B0503020204020204" pitchFamily="34" charset="-122"/>
                <a:ea typeface="微软雅黑" panose="020B0503020204020204" pitchFamily="34" charset="-122"/>
              </a:rPr>
              <a:t>科技创新，港口建设取得新进展</a:t>
            </a:r>
          </a:p>
        </p:txBody>
      </p:sp>
      <p:grpSp>
        <p:nvGrpSpPr>
          <p:cNvPr id="18" name="组合 17"/>
          <p:cNvGrpSpPr/>
          <p:nvPr/>
        </p:nvGrpSpPr>
        <p:grpSpPr>
          <a:xfrm>
            <a:off x="-21265" y="-196513"/>
            <a:ext cx="1105786" cy="1281034"/>
            <a:chOff x="-21265" y="-196513"/>
            <a:chExt cx="1105786" cy="1281034"/>
          </a:xfrm>
        </p:grpSpPr>
        <p:sp>
          <p:nvSpPr>
            <p:cNvPr id="19" name="任意多边形 18"/>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19"/>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12" name="矩形 11"/>
          <p:cNvSpPr/>
          <p:nvPr/>
        </p:nvSpPr>
        <p:spPr>
          <a:xfrm>
            <a:off x="2921688" y="1523916"/>
            <a:ext cx="5571447" cy="2631490"/>
          </a:xfrm>
          <a:prstGeom prst="rect">
            <a:avLst/>
          </a:prstGeom>
        </p:spPr>
        <p:txBody>
          <a:bodyPr wrap="square">
            <a:spAutoFit/>
          </a:bodyPr>
          <a:lstStyle/>
          <a:p>
            <a:pPr marL="285750" indent="-285750">
              <a:lnSpc>
                <a:spcPct val="150000"/>
              </a:lnSpc>
              <a:buFont typeface="Wingdings" pitchFamily="2" charset="2"/>
              <a:buChar char="l"/>
            </a:pPr>
            <a:r>
              <a:rPr lang="zh-CN" altLang="en-US" sz="2000" dirty="0" smtClean="0">
                <a:solidFill>
                  <a:srgbClr val="003399"/>
                </a:solidFill>
                <a:latin typeface="微软雅黑" pitchFamily="34" charset="-122"/>
                <a:ea typeface="微软雅黑" pitchFamily="34" charset="-122"/>
              </a:rPr>
              <a:t>全力推进集团网络安全建设工作；</a:t>
            </a:r>
            <a:endParaRPr lang="en-US" altLang="zh-CN" sz="2000" dirty="0" smtClean="0">
              <a:solidFill>
                <a:srgbClr val="003399"/>
              </a:solidFill>
              <a:latin typeface="微软雅黑" pitchFamily="34" charset="-122"/>
              <a:ea typeface="微软雅黑" pitchFamily="34" charset="-122"/>
            </a:endParaRPr>
          </a:p>
          <a:p>
            <a:pPr>
              <a:lnSpc>
                <a:spcPct val="150000"/>
              </a:lnSpc>
            </a:pPr>
            <a:r>
              <a:rPr lang="en-US" altLang="zh-CN" b="1" dirty="0" smtClean="0">
                <a:solidFill>
                  <a:srgbClr val="C00000"/>
                </a:solidFill>
              </a:rPr>
              <a:t>“</a:t>
            </a:r>
            <a:r>
              <a:rPr lang="zh-CN" altLang="zh-CN" b="1" dirty="0">
                <a:solidFill>
                  <a:srgbClr val="C00000"/>
                </a:solidFill>
              </a:rPr>
              <a:t>强基础、处应急、抓重点</a:t>
            </a:r>
            <a:r>
              <a:rPr lang="en-US" altLang="zh-CN" b="1" dirty="0" smtClean="0">
                <a:solidFill>
                  <a:srgbClr val="C00000"/>
                </a:solidFill>
              </a:rPr>
              <a:t>”</a:t>
            </a:r>
            <a:endParaRPr lang="en-US" altLang="zh-CN" dirty="0" smtClean="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en-US" dirty="0" smtClean="0">
                <a:solidFill>
                  <a:srgbClr val="003399"/>
                </a:solidFill>
                <a:latin typeface="微软雅黑" pitchFamily="34" charset="-122"/>
                <a:ea typeface="微软雅黑" pitchFamily="34" charset="-122"/>
              </a:rPr>
              <a:t>稳步实施财务、工程、人事等系统建设；</a:t>
            </a:r>
            <a:endParaRPr lang="en-US" altLang="zh-CN" dirty="0" smtClean="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en-US" dirty="0" smtClean="0">
                <a:solidFill>
                  <a:srgbClr val="003399"/>
                </a:solidFill>
                <a:latin typeface="微软雅黑" pitchFamily="34" charset="-122"/>
                <a:ea typeface="微软雅黑" pitchFamily="34" charset="-122"/>
              </a:rPr>
              <a:t>有序推进</a:t>
            </a:r>
            <a:r>
              <a:rPr lang="en-US" altLang="zh-CN" dirty="0" smtClean="0">
                <a:solidFill>
                  <a:srgbClr val="003399"/>
                </a:solidFill>
                <a:latin typeface="微软雅黑" pitchFamily="34" charset="-122"/>
                <a:ea typeface="微软雅黑" pitchFamily="34" charset="-122"/>
              </a:rPr>
              <a:t>6</a:t>
            </a:r>
            <a:r>
              <a:rPr lang="zh-CN" altLang="en-US" dirty="0" smtClean="0">
                <a:solidFill>
                  <a:srgbClr val="003399"/>
                </a:solidFill>
                <a:latin typeface="微软雅黑" pitchFamily="34" charset="-122"/>
                <a:ea typeface="微软雅黑" pitchFamily="34" charset="-122"/>
              </a:rPr>
              <a:t>项信息化工作：设备交接单电子化、提货单电子化、数据中心、长江支线平台、管理信息平台、电子发票等项目。</a:t>
            </a:r>
            <a:endParaRPr lang="en-US" altLang="zh-CN" dirty="0" smtClean="0">
              <a:solidFill>
                <a:srgbClr val="003399"/>
              </a:solidFill>
              <a:latin typeface="微软雅黑" pitchFamily="34" charset="-122"/>
              <a:ea typeface="微软雅黑" pitchFamily="34" charset="-122"/>
            </a:endParaRPr>
          </a:p>
        </p:txBody>
      </p:sp>
      <p:sp>
        <p:nvSpPr>
          <p:cNvPr id="2" name="矩形 1"/>
          <p:cNvSpPr/>
          <p:nvPr/>
        </p:nvSpPr>
        <p:spPr>
          <a:xfrm>
            <a:off x="4751614" y="4751614"/>
            <a:ext cx="3995182" cy="1015663"/>
          </a:xfrm>
          <a:prstGeom prst="rect">
            <a:avLst/>
          </a:prstGeom>
        </p:spPr>
        <p:txBody>
          <a:bodyPr wrap="square">
            <a:spAutoFit/>
          </a:bodyPr>
          <a:lstStyle/>
          <a:p>
            <a:r>
              <a:rPr lang="zh-CN" altLang="en-US" sz="2000" b="1" dirty="0" smtClean="0">
                <a:solidFill>
                  <a:srgbClr val="C00000"/>
                </a:solidFill>
              </a:rPr>
              <a:t>        </a:t>
            </a:r>
            <a:r>
              <a:rPr lang="zh-CN" altLang="zh-CN" sz="2000" b="1" dirty="0" smtClean="0">
                <a:solidFill>
                  <a:srgbClr val="C00000"/>
                </a:solidFill>
              </a:rPr>
              <a:t>集卡</a:t>
            </a:r>
            <a:r>
              <a:rPr lang="zh-CN" altLang="zh-CN" sz="2000" b="1" dirty="0">
                <a:solidFill>
                  <a:srgbClr val="C00000"/>
                </a:solidFill>
              </a:rPr>
              <a:t>预约平台司机注册数量超过</a:t>
            </a:r>
            <a:r>
              <a:rPr lang="en-US" altLang="zh-CN" sz="2000" b="1" dirty="0">
                <a:solidFill>
                  <a:srgbClr val="C00000"/>
                </a:solidFill>
              </a:rPr>
              <a:t>38000</a:t>
            </a:r>
            <a:r>
              <a:rPr lang="zh-CN" altLang="zh-CN" sz="2000" b="1" dirty="0">
                <a:solidFill>
                  <a:srgbClr val="C00000"/>
                </a:solidFill>
              </a:rPr>
              <a:t>人，预约率达到</a:t>
            </a:r>
            <a:r>
              <a:rPr lang="en-US" altLang="zh-CN" sz="2000" b="1" dirty="0">
                <a:solidFill>
                  <a:srgbClr val="C00000"/>
                </a:solidFill>
              </a:rPr>
              <a:t>70%</a:t>
            </a:r>
            <a:r>
              <a:rPr lang="zh-CN" altLang="zh-CN" sz="2000" b="1" dirty="0">
                <a:solidFill>
                  <a:srgbClr val="C00000"/>
                </a:solidFill>
              </a:rPr>
              <a:t>以上，兑现率达到</a:t>
            </a:r>
            <a:r>
              <a:rPr lang="en-US" altLang="zh-CN" sz="2000" b="1" dirty="0">
                <a:solidFill>
                  <a:srgbClr val="C00000"/>
                </a:solidFill>
              </a:rPr>
              <a:t>90%</a:t>
            </a:r>
            <a:r>
              <a:rPr lang="zh-CN" altLang="zh-CN" sz="2000" b="1" dirty="0">
                <a:solidFill>
                  <a:srgbClr val="C00000"/>
                </a:solidFill>
              </a:rPr>
              <a:t>以上</a:t>
            </a:r>
            <a:endParaRPr lang="zh-CN" altLang="en-US" sz="2000" b="1" dirty="0">
              <a:solidFill>
                <a:srgbClr val="C00000"/>
              </a:solidFill>
            </a:endParaRP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172" y="2088606"/>
            <a:ext cx="1819913" cy="2676771"/>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2427" y="4473665"/>
            <a:ext cx="3694435" cy="2216420"/>
          </a:xfrm>
          <a:prstGeom prst="rect">
            <a:avLst/>
          </a:prstGeom>
        </p:spPr>
      </p:pic>
    </p:spTree>
    <p:extLst>
      <p:ext uri="{BB962C8B-B14F-4D97-AF65-F5344CB8AC3E}">
        <p14:creationId xmlns:p14="http://schemas.microsoft.com/office/powerpoint/2010/main" val="1790816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Effect transition="in" filter="blinds(horizontal)">
                                      <p:cBhvr>
                                        <p:cTn id="7" dur="500"/>
                                        <p:tgtEl>
                                          <p:spTgt spid="1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78457" y="1042775"/>
            <a:ext cx="5528935" cy="507831"/>
          </a:xfrm>
          <a:prstGeom prst="rect">
            <a:avLst/>
          </a:prstGeom>
          <a:solidFill>
            <a:srgbClr val="0070C0"/>
          </a:solidFill>
        </p:spPr>
        <p:txBody>
          <a:bodyPr wrap="square">
            <a:spAutoFit/>
          </a:bodyPr>
          <a:lstStyle/>
          <a:p>
            <a:pPr algn="ctr">
              <a:lnSpc>
                <a:spcPct val="150000"/>
              </a:lnSpc>
            </a:pPr>
            <a:r>
              <a:rPr lang="en-US" altLang="zh-CN" b="1" dirty="0">
                <a:solidFill>
                  <a:schemeClr val="bg1"/>
                </a:solidFill>
                <a:latin typeface="微软雅黑" pitchFamily="34" charset="-122"/>
                <a:ea typeface="微软雅黑" pitchFamily="34" charset="-122"/>
              </a:rPr>
              <a:t>3</a:t>
            </a:r>
            <a:r>
              <a:rPr lang="en-US" altLang="zh-CN" b="1" dirty="0" smtClean="0">
                <a:solidFill>
                  <a:schemeClr val="bg1"/>
                </a:solidFill>
                <a:latin typeface="微软雅黑" pitchFamily="34" charset="-122"/>
                <a:ea typeface="微软雅黑" pitchFamily="34" charset="-122"/>
              </a:rPr>
              <a:t>.  </a:t>
            </a:r>
            <a:r>
              <a:rPr lang="zh-CN" altLang="en-US" b="1" dirty="0" smtClean="0">
                <a:solidFill>
                  <a:schemeClr val="bg1"/>
                </a:solidFill>
                <a:latin typeface="微软雅黑" pitchFamily="34" charset="-122"/>
                <a:ea typeface="微软雅黑" pitchFamily="34" charset="-122"/>
              </a:rPr>
              <a:t>聚焦“四个港口”建设，集中力量攻克关键技术</a:t>
            </a:r>
            <a:endParaRPr lang="en-US" altLang="zh-CN" b="1" dirty="0" smtClean="0">
              <a:solidFill>
                <a:schemeClr val="bg1"/>
              </a:solidFill>
              <a:latin typeface="微软雅黑" pitchFamily="34" charset="-122"/>
              <a:ea typeface="微软雅黑" pitchFamily="34" charset="-122"/>
            </a:endParaRPr>
          </a:p>
        </p:txBody>
      </p:sp>
      <p:sp>
        <p:nvSpPr>
          <p:cNvPr id="11" name="矩形 10"/>
          <p:cNvSpPr/>
          <p:nvPr/>
        </p:nvSpPr>
        <p:spPr>
          <a:xfrm>
            <a:off x="531628" y="2050488"/>
            <a:ext cx="7919349" cy="961289"/>
          </a:xfrm>
          <a:prstGeom prst="rect">
            <a:avLst/>
          </a:prstGeom>
        </p:spPr>
        <p:txBody>
          <a:bodyPr wrap="square">
            <a:spAutoFit/>
          </a:bodyPr>
          <a:lstStyle/>
          <a:p>
            <a:pPr>
              <a:lnSpc>
                <a:spcPct val="150000"/>
              </a:lnSpc>
            </a:pPr>
            <a:r>
              <a:rPr lang="zh-CN" altLang="en-US" dirty="0" smtClean="0">
                <a:solidFill>
                  <a:srgbClr val="003399"/>
                </a:solidFill>
                <a:latin typeface="微软雅黑" pitchFamily="34" charset="-122"/>
                <a:ea typeface="微软雅黑" pitchFamily="34" charset="-122"/>
              </a:rPr>
              <a:t>       </a:t>
            </a:r>
            <a:r>
              <a:rPr lang="zh-CN" altLang="en-US" sz="2000" dirty="0" smtClean="0">
                <a:solidFill>
                  <a:srgbClr val="003399"/>
                </a:solidFill>
                <a:latin typeface="微软雅黑" pitchFamily="34" charset="-122"/>
                <a:ea typeface="微软雅黑" pitchFamily="34" charset="-122"/>
              </a:rPr>
              <a:t>全年实施科技创新项目</a:t>
            </a:r>
            <a:r>
              <a:rPr lang="en-US" altLang="zh-CN" sz="2000" b="1" dirty="0" smtClean="0">
                <a:solidFill>
                  <a:srgbClr val="C00000"/>
                </a:solidFill>
                <a:latin typeface="微软雅黑" pitchFamily="34" charset="-122"/>
                <a:ea typeface="微软雅黑" pitchFamily="34" charset="-122"/>
              </a:rPr>
              <a:t>71</a:t>
            </a:r>
            <a:r>
              <a:rPr lang="zh-CN" altLang="en-US" sz="2000" b="1" dirty="0" smtClean="0">
                <a:solidFill>
                  <a:srgbClr val="C00000"/>
                </a:solidFill>
                <a:latin typeface="微软雅黑" pitchFamily="34" charset="-122"/>
                <a:ea typeface="微软雅黑" pitchFamily="34" charset="-122"/>
              </a:rPr>
              <a:t>项</a:t>
            </a:r>
            <a:r>
              <a:rPr lang="zh-CN" altLang="en-US" sz="2000" dirty="0" smtClean="0">
                <a:solidFill>
                  <a:srgbClr val="003399"/>
                </a:solidFill>
                <a:latin typeface="微软雅黑" pitchFamily="34" charset="-122"/>
                <a:ea typeface="微软雅黑" pitchFamily="34" charset="-122"/>
              </a:rPr>
              <a:t>，其中参与承担省部级以上重大项目</a:t>
            </a:r>
            <a:r>
              <a:rPr lang="en-US" altLang="zh-CN" sz="2000" b="1" dirty="0" smtClean="0">
                <a:solidFill>
                  <a:srgbClr val="C00000"/>
                </a:solidFill>
                <a:latin typeface="微软雅黑" pitchFamily="34" charset="-122"/>
                <a:ea typeface="微软雅黑" pitchFamily="34" charset="-122"/>
              </a:rPr>
              <a:t>6</a:t>
            </a:r>
            <a:r>
              <a:rPr lang="zh-CN" altLang="en-US" sz="2000" b="1" dirty="0" smtClean="0">
                <a:solidFill>
                  <a:srgbClr val="C00000"/>
                </a:solidFill>
                <a:latin typeface="微软雅黑" pitchFamily="34" charset="-122"/>
                <a:ea typeface="微软雅黑" pitchFamily="34" charset="-122"/>
              </a:rPr>
              <a:t>项</a:t>
            </a:r>
            <a:r>
              <a:rPr lang="zh-CN" altLang="en-US" sz="2000" dirty="0" smtClean="0">
                <a:solidFill>
                  <a:srgbClr val="003399"/>
                </a:solidFill>
                <a:latin typeface="微软雅黑" pitchFamily="34" charset="-122"/>
                <a:ea typeface="微软雅黑" pitchFamily="34" charset="-122"/>
              </a:rPr>
              <a:t>，完成科技项目</a:t>
            </a:r>
            <a:r>
              <a:rPr lang="en-US" altLang="zh-CN" sz="2000" b="1" dirty="0" smtClean="0">
                <a:solidFill>
                  <a:srgbClr val="C00000"/>
                </a:solidFill>
                <a:latin typeface="微软雅黑" pitchFamily="34" charset="-122"/>
                <a:ea typeface="微软雅黑" pitchFamily="34" charset="-122"/>
              </a:rPr>
              <a:t>38</a:t>
            </a:r>
            <a:r>
              <a:rPr lang="zh-CN" altLang="en-US" sz="2000" b="1" dirty="0" smtClean="0">
                <a:solidFill>
                  <a:srgbClr val="C00000"/>
                </a:solidFill>
                <a:latin typeface="微软雅黑" pitchFamily="34" charset="-122"/>
                <a:ea typeface="微软雅黑" pitchFamily="34" charset="-122"/>
              </a:rPr>
              <a:t>项</a:t>
            </a:r>
            <a:r>
              <a:rPr lang="zh-CN" altLang="en-US" sz="2000" dirty="0" smtClean="0">
                <a:solidFill>
                  <a:srgbClr val="003399"/>
                </a:solidFill>
                <a:latin typeface="微软雅黑" pitchFamily="34" charset="-122"/>
                <a:ea typeface="微软雅黑" pitchFamily="34" charset="-122"/>
              </a:rPr>
              <a:t>。</a:t>
            </a:r>
            <a:endParaRPr lang="en-US" altLang="zh-CN" sz="2000" dirty="0" smtClean="0">
              <a:solidFill>
                <a:srgbClr val="003399"/>
              </a:solidFill>
              <a:latin typeface="微软雅黑" pitchFamily="34" charset="-122"/>
              <a:ea typeface="微软雅黑" pitchFamily="34" charset="-122"/>
            </a:endParaRPr>
          </a:p>
        </p:txBody>
      </p:sp>
      <p:pic>
        <p:nvPicPr>
          <p:cNvPr id="7173" name="Picture 5" descr="E:\work\上海港图片\37.jpg"/>
          <p:cNvPicPr>
            <a:picLocks noChangeAspect="1" noChangeArrowheads="1"/>
          </p:cNvPicPr>
          <p:nvPr/>
        </p:nvPicPr>
        <p:blipFill>
          <a:blip r:embed="rId3" cstate="print"/>
          <a:srcRect r="1639" b="2450"/>
          <a:stretch>
            <a:fillRect/>
          </a:stretch>
        </p:blipFill>
        <p:spPr bwMode="auto">
          <a:xfrm>
            <a:off x="1084520" y="3511659"/>
            <a:ext cx="3079265" cy="2374096"/>
          </a:xfrm>
          <a:prstGeom prst="rect">
            <a:avLst/>
          </a:prstGeom>
          <a:noFill/>
        </p:spPr>
      </p:pic>
      <p:sp>
        <p:nvSpPr>
          <p:cNvPr id="17" name="文本框 1">
            <a:extLst>
              <a:ext uri="{FF2B5EF4-FFF2-40B4-BE49-F238E27FC236}">
                <a16:creationId xmlns:a16="http://schemas.microsoft.com/office/drawing/2014/main" xmlns="" id="{B1889CC8-540A-488A-BB7A-47774530CD91}"/>
              </a:ext>
            </a:extLst>
          </p:cNvPr>
          <p:cNvSpPr txBox="1"/>
          <p:nvPr/>
        </p:nvSpPr>
        <p:spPr>
          <a:xfrm>
            <a:off x="1298369" y="381691"/>
            <a:ext cx="5791200" cy="461665"/>
          </a:xfrm>
          <a:prstGeom prst="rect">
            <a:avLst/>
          </a:prstGeom>
          <a:noFill/>
        </p:spPr>
        <p:txBody>
          <a:bodyPr wrap="square" rtlCol="0">
            <a:spAutoFit/>
          </a:bodyPr>
          <a:lstStyle/>
          <a:p>
            <a:r>
              <a:rPr lang="zh-CN" altLang="en-US" sz="2400" b="1" smtClean="0">
                <a:solidFill>
                  <a:srgbClr val="003399"/>
                </a:solidFill>
                <a:latin typeface="微软雅黑" panose="020B0503020204020204" pitchFamily="34" charset="-122"/>
                <a:ea typeface="微软雅黑" panose="020B0503020204020204" pitchFamily="34" charset="-122"/>
              </a:rPr>
              <a:t>聚焦</a:t>
            </a:r>
            <a:r>
              <a:rPr lang="zh-CN" altLang="en-US" sz="2400" b="1" dirty="0">
                <a:solidFill>
                  <a:srgbClr val="003399"/>
                </a:solidFill>
                <a:latin typeface="微软雅黑" panose="020B0503020204020204" pitchFamily="34" charset="-122"/>
                <a:ea typeface="微软雅黑" panose="020B0503020204020204" pitchFamily="34" charset="-122"/>
              </a:rPr>
              <a:t>科技创新，港口建设取得新进展</a:t>
            </a:r>
          </a:p>
        </p:txBody>
      </p:sp>
      <p:pic>
        <p:nvPicPr>
          <p:cNvPr id="7172" name="Picture 4" descr="E:\work\上海港图片\24.jpg"/>
          <p:cNvPicPr>
            <a:picLocks noChangeAspect="1" noChangeArrowheads="1"/>
          </p:cNvPicPr>
          <p:nvPr/>
        </p:nvPicPr>
        <p:blipFill>
          <a:blip r:embed="rId4" cstate="print"/>
          <a:srcRect b="11208"/>
          <a:stretch>
            <a:fillRect/>
          </a:stretch>
        </p:blipFill>
        <p:spPr bwMode="auto">
          <a:xfrm>
            <a:off x="4813350" y="3364702"/>
            <a:ext cx="2978037" cy="2513584"/>
          </a:xfrm>
          <a:prstGeom prst="rect">
            <a:avLst/>
          </a:prstGeom>
          <a:noFill/>
        </p:spPr>
      </p:pic>
      <p:grpSp>
        <p:nvGrpSpPr>
          <p:cNvPr id="18" name="组合 17"/>
          <p:cNvGrpSpPr/>
          <p:nvPr/>
        </p:nvGrpSpPr>
        <p:grpSpPr>
          <a:xfrm>
            <a:off x="-21265" y="-196513"/>
            <a:ext cx="1105786" cy="1281034"/>
            <a:chOff x="-21265" y="-196513"/>
            <a:chExt cx="1105786" cy="1281034"/>
          </a:xfrm>
        </p:grpSpPr>
        <p:sp>
          <p:nvSpPr>
            <p:cNvPr id="19" name="任意多边形 18"/>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19"/>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Tree>
    <p:extLst>
      <p:ext uri="{BB962C8B-B14F-4D97-AF65-F5344CB8AC3E}">
        <p14:creationId xmlns:p14="http://schemas.microsoft.com/office/powerpoint/2010/main" val="15482120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173"/>
                                        </p:tgtEl>
                                        <p:attrNameLst>
                                          <p:attrName>style.visibility</p:attrName>
                                        </p:attrNameLst>
                                      </p:cBhvr>
                                      <p:to>
                                        <p:strVal val="visible"/>
                                      </p:to>
                                    </p:set>
                                    <p:animEffect transition="in" filter="blinds(horizontal)">
                                      <p:cBhvr>
                                        <p:cTn id="12" dur="500"/>
                                        <p:tgtEl>
                                          <p:spTgt spid="717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172"/>
                                        </p:tgtEl>
                                        <p:attrNameLst>
                                          <p:attrName>style.visibility</p:attrName>
                                        </p:attrNameLst>
                                      </p:cBhvr>
                                      <p:to>
                                        <p:strVal val="visible"/>
                                      </p:to>
                                    </p:set>
                                    <p:animEffect transition="in" filter="blinds(horizontal)">
                                      <p:cBhvr>
                                        <p:cTn id="17"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78457" y="1042775"/>
            <a:ext cx="5528935" cy="507831"/>
          </a:xfrm>
          <a:prstGeom prst="rect">
            <a:avLst/>
          </a:prstGeom>
          <a:solidFill>
            <a:srgbClr val="0070C0"/>
          </a:solidFill>
        </p:spPr>
        <p:txBody>
          <a:bodyPr wrap="square">
            <a:spAutoFit/>
          </a:bodyPr>
          <a:lstStyle/>
          <a:p>
            <a:pPr algn="ctr">
              <a:lnSpc>
                <a:spcPct val="150000"/>
              </a:lnSpc>
            </a:pPr>
            <a:r>
              <a:rPr lang="en-US" altLang="zh-CN" b="1" dirty="0">
                <a:solidFill>
                  <a:schemeClr val="bg1"/>
                </a:solidFill>
                <a:latin typeface="微软雅黑" pitchFamily="34" charset="-122"/>
                <a:ea typeface="微软雅黑" pitchFamily="34" charset="-122"/>
              </a:rPr>
              <a:t>3</a:t>
            </a:r>
            <a:r>
              <a:rPr lang="en-US" altLang="zh-CN" b="1" dirty="0" smtClean="0">
                <a:solidFill>
                  <a:schemeClr val="bg1"/>
                </a:solidFill>
                <a:latin typeface="微软雅黑" pitchFamily="34" charset="-122"/>
                <a:ea typeface="微软雅黑" pitchFamily="34" charset="-122"/>
              </a:rPr>
              <a:t>.  </a:t>
            </a:r>
            <a:r>
              <a:rPr lang="zh-CN" altLang="en-US" b="1" dirty="0" smtClean="0">
                <a:solidFill>
                  <a:schemeClr val="bg1"/>
                </a:solidFill>
                <a:latin typeface="微软雅黑" pitchFamily="34" charset="-122"/>
                <a:ea typeface="微软雅黑" pitchFamily="34" charset="-122"/>
              </a:rPr>
              <a:t>聚焦“四个港口”建设，集中力量攻克关键技术</a:t>
            </a:r>
            <a:endParaRPr lang="en-US" altLang="zh-CN" b="1" dirty="0" smtClean="0">
              <a:solidFill>
                <a:schemeClr val="bg1"/>
              </a:solidFill>
              <a:latin typeface="微软雅黑" pitchFamily="34" charset="-122"/>
              <a:ea typeface="微软雅黑" pitchFamily="34" charset="-122"/>
            </a:endParaRPr>
          </a:p>
        </p:txBody>
      </p:sp>
      <p:sp>
        <p:nvSpPr>
          <p:cNvPr id="11" name="矩形 10"/>
          <p:cNvSpPr/>
          <p:nvPr/>
        </p:nvSpPr>
        <p:spPr>
          <a:xfrm>
            <a:off x="531628" y="2050488"/>
            <a:ext cx="7919349" cy="961289"/>
          </a:xfrm>
          <a:prstGeom prst="rect">
            <a:avLst/>
          </a:prstGeom>
        </p:spPr>
        <p:txBody>
          <a:bodyPr wrap="square">
            <a:spAutoFit/>
          </a:bodyPr>
          <a:lstStyle/>
          <a:p>
            <a:pPr>
              <a:lnSpc>
                <a:spcPct val="150000"/>
              </a:lnSpc>
            </a:pPr>
            <a:r>
              <a:rPr lang="zh-CN" altLang="en-US" dirty="0" smtClean="0">
                <a:solidFill>
                  <a:srgbClr val="003399"/>
                </a:solidFill>
                <a:latin typeface="微软雅黑" pitchFamily="34" charset="-122"/>
                <a:ea typeface="微软雅黑" pitchFamily="34" charset="-122"/>
              </a:rPr>
              <a:t>       </a:t>
            </a:r>
            <a:r>
              <a:rPr lang="zh-CN" altLang="en-US" sz="2000" dirty="0" smtClean="0">
                <a:solidFill>
                  <a:srgbClr val="003399"/>
                </a:solidFill>
                <a:latin typeface="微软雅黑" pitchFamily="34" charset="-122"/>
                <a:ea typeface="微软雅黑" pitchFamily="34" charset="-122"/>
              </a:rPr>
              <a:t>全年实施科技创新项目</a:t>
            </a:r>
            <a:r>
              <a:rPr lang="en-US" altLang="zh-CN" sz="2000" b="1" dirty="0" smtClean="0">
                <a:solidFill>
                  <a:srgbClr val="C00000"/>
                </a:solidFill>
                <a:latin typeface="微软雅黑" pitchFamily="34" charset="-122"/>
                <a:ea typeface="微软雅黑" pitchFamily="34" charset="-122"/>
              </a:rPr>
              <a:t>71</a:t>
            </a:r>
            <a:r>
              <a:rPr lang="zh-CN" altLang="en-US" sz="2000" b="1" dirty="0" smtClean="0">
                <a:solidFill>
                  <a:srgbClr val="C00000"/>
                </a:solidFill>
                <a:latin typeface="微软雅黑" pitchFamily="34" charset="-122"/>
                <a:ea typeface="微软雅黑" pitchFamily="34" charset="-122"/>
              </a:rPr>
              <a:t>项</a:t>
            </a:r>
            <a:r>
              <a:rPr lang="zh-CN" altLang="en-US" sz="2000" dirty="0" smtClean="0">
                <a:solidFill>
                  <a:srgbClr val="003399"/>
                </a:solidFill>
                <a:latin typeface="微软雅黑" pitchFamily="34" charset="-122"/>
                <a:ea typeface="微软雅黑" pitchFamily="34" charset="-122"/>
              </a:rPr>
              <a:t>，其中参与承担省部级以上重大项目</a:t>
            </a:r>
            <a:r>
              <a:rPr lang="en-US" altLang="zh-CN" sz="2000" b="1" dirty="0" smtClean="0">
                <a:solidFill>
                  <a:srgbClr val="C00000"/>
                </a:solidFill>
                <a:latin typeface="微软雅黑" pitchFamily="34" charset="-122"/>
                <a:ea typeface="微软雅黑" pitchFamily="34" charset="-122"/>
              </a:rPr>
              <a:t>6</a:t>
            </a:r>
            <a:r>
              <a:rPr lang="zh-CN" altLang="en-US" sz="2000" b="1" dirty="0" smtClean="0">
                <a:solidFill>
                  <a:srgbClr val="C00000"/>
                </a:solidFill>
                <a:latin typeface="微软雅黑" pitchFamily="34" charset="-122"/>
                <a:ea typeface="微软雅黑" pitchFamily="34" charset="-122"/>
              </a:rPr>
              <a:t>项</a:t>
            </a:r>
            <a:r>
              <a:rPr lang="zh-CN" altLang="en-US" sz="2000" dirty="0" smtClean="0">
                <a:solidFill>
                  <a:srgbClr val="003399"/>
                </a:solidFill>
                <a:latin typeface="微软雅黑" pitchFamily="34" charset="-122"/>
                <a:ea typeface="微软雅黑" pitchFamily="34" charset="-122"/>
              </a:rPr>
              <a:t>，完成科技项目</a:t>
            </a:r>
            <a:r>
              <a:rPr lang="en-US" altLang="zh-CN" sz="2000" b="1" dirty="0" smtClean="0">
                <a:solidFill>
                  <a:srgbClr val="C00000"/>
                </a:solidFill>
                <a:latin typeface="微软雅黑" pitchFamily="34" charset="-122"/>
                <a:ea typeface="微软雅黑" pitchFamily="34" charset="-122"/>
              </a:rPr>
              <a:t>38</a:t>
            </a:r>
            <a:r>
              <a:rPr lang="zh-CN" altLang="en-US" sz="2000" b="1" dirty="0" smtClean="0">
                <a:solidFill>
                  <a:srgbClr val="C00000"/>
                </a:solidFill>
                <a:latin typeface="微软雅黑" pitchFamily="34" charset="-122"/>
                <a:ea typeface="微软雅黑" pitchFamily="34" charset="-122"/>
              </a:rPr>
              <a:t>项</a:t>
            </a:r>
            <a:r>
              <a:rPr lang="zh-CN" altLang="en-US" sz="2000" dirty="0" smtClean="0">
                <a:solidFill>
                  <a:srgbClr val="003399"/>
                </a:solidFill>
                <a:latin typeface="微软雅黑" pitchFamily="34" charset="-122"/>
                <a:ea typeface="微软雅黑" pitchFamily="34" charset="-122"/>
              </a:rPr>
              <a:t>。</a:t>
            </a:r>
            <a:endParaRPr lang="en-US" altLang="zh-CN" sz="2000" dirty="0" smtClean="0">
              <a:solidFill>
                <a:srgbClr val="003399"/>
              </a:solidFill>
              <a:latin typeface="微软雅黑" pitchFamily="34" charset="-122"/>
              <a:ea typeface="微软雅黑" pitchFamily="34" charset="-122"/>
            </a:endParaRPr>
          </a:p>
        </p:txBody>
      </p:sp>
      <p:pic>
        <p:nvPicPr>
          <p:cNvPr id="7173" name="Picture 5" descr="E:\work\上海港图片\37.jpg"/>
          <p:cNvPicPr>
            <a:picLocks noChangeAspect="1" noChangeArrowheads="1"/>
          </p:cNvPicPr>
          <p:nvPr/>
        </p:nvPicPr>
        <p:blipFill>
          <a:blip r:embed="rId3" cstate="print"/>
          <a:srcRect r="1639" b="2450"/>
          <a:stretch>
            <a:fillRect/>
          </a:stretch>
        </p:blipFill>
        <p:spPr bwMode="auto">
          <a:xfrm>
            <a:off x="1084520" y="3511659"/>
            <a:ext cx="3079265" cy="2374096"/>
          </a:xfrm>
          <a:prstGeom prst="rect">
            <a:avLst/>
          </a:prstGeom>
          <a:noFill/>
        </p:spPr>
      </p:pic>
      <p:sp>
        <p:nvSpPr>
          <p:cNvPr id="17" name="文本框 1">
            <a:extLst>
              <a:ext uri="{FF2B5EF4-FFF2-40B4-BE49-F238E27FC236}">
                <a16:creationId xmlns:a16="http://schemas.microsoft.com/office/drawing/2014/main" xmlns="" id="{B1889CC8-540A-488A-BB7A-47774530CD91}"/>
              </a:ext>
            </a:extLst>
          </p:cNvPr>
          <p:cNvSpPr txBox="1"/>
          <p:nvPr/>
        </p:nvSpPr>
        <p:spPr>
          <a:xfrm>
            <a:off x="1298369" y="381691"/>
            <a:ext cx="5791200" cy="461665"/>
          </a:xfrm>
          <a:prstGeom prst="rect">
            <a:avLst/>
          </a:prstGeom>
          <a:noFill/>
        </p:spPr>
        <p:txBody>
          <a:bodyPr wrap="square" rtlCol="0">
            <a:spAutoFit/>
          </a:bodyPr>
          <a:lstStyle/>
          <a:p>
            <a:r>
              <a:rPr lang="zh-CN" altLang="en-US" sz="2400" b="1" smtClean="0">
                <a:solidFill>
                  <a:srgbClr val="003399"/>
                </a:solidFill>
                <a:latin typeface="微软雅黑" panose="020B0503020204020204" pitchFamily="34" charset="-122"/>
                <a:ea typeface="微软雅黑" panose="020B0503020204020204" pitchFamily="34" charset="-122"/>
              </a:rPr>
              <a:t>聚焦</a:t>
            </a:r>
            <a:r>
              <a:rPr lang="zh-CN" altLang="en-US" sz="2400" b="1" dirty="0">
                <a:solidFill>
                  <a:srgbClr val="003399"/>
                </a:solidFill>
                <a:latin typeface="微软雅黑" panose="020B0503020204020204" pitchFamily="34" charset="-122"/>
                <a:ea typeface="微软雅黑" panose="020B0503020204020204" pitchFamily="34" charset="-122"/>
              </a:rPr>
              <a:t>科技创新，港口建设取得新进展</a:t>
            </a:r>
          </a:p>
        </p:txBody>
      </p:sp>
      <p:pic>
        <p:nvPicPr>
          <p:cNvPr id="7172" name="Picture 4" descr="E:\work\上海港图片\24.jpg"/>
          <p:cNvPicPr>
            <a:picLocks noChangeAspect="1" noChangeArrowheads="1"/>
          </p:cNvPicPr>
          <p:nvPr/>
        </p:nvPicPr>
        <p:blipFill>
          <a:blip r:embed="rId4" cstate="print"/>
          <a:srcRect b="11208"/>
          <a:stretch>
            <a:fillRect/>
          </a:stretch>
        </p:blipFill>
        <p:spPr bwMode="auto">
          <a:xfrm>
            <a:off x="4813350" y="3364702"/>
            <a:ext cx="2978037" cy="2513584"/>
          </a:xfrm>
          <a:prstGeom prst="rect">
            <a:avLst/>
          </a:prstGeom>
          <a:noFill/>
        </p:spPr>
      </p:pic>
      <p:grpSp>
        <p:nvGrpSpPr>
          <p:cNvPr id="18" name="组合 17"/>
          <p:cNvGrpSpPr/>
          <p:nvPr/>
        </p:nvGrpSpPr>
        <p:grpSpPr>
          <a:xfrm>
            <a:off x="-21265" y="-196513"/>
            <a:ext cx="1105786" cy="1281034"/>
            <a:chOff x="-21265" y="-196513"/>
            <a:chExt cx="1105786" cy="1281034"/>
          </a:xfrm>
        </p:grpSpPr>
        <p:sp>
          <p:nvSpPr>
            <p:cNvPr id="19" name="任意多边形 18"/>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19"/>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Tree>
    <p:extLst>
      <p:ext uri="{BB962C8B-B14F-4D97-AF65-F5344CB8AC3E}">
        <p14:creationId xmlns:p14="http://schemas.microsoft.com/office/powerpoint/2010/main" val="116006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173"/>
                                        </p:tgtEl>
                                        <p:attrNameLst>
                                          <p:attrName>style.visibility</p:attrName>
                                        </p:attrNameLst>
                                      </p:cBhvr>
                                      <p:to>
                                        <p:strVal val="visible"/>
                                      </p:to>
                                    </p:set>
                                    <p:animEffect transition="in" filter="blinds(horizontal)">
                                      <p:cBhvr>
                                        <p:cTn id="12" dur="500"/>
                                        <p:tgtEl>
                                          <p:spTgt spid="717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172"/>
                                        </p:tgtEl>
                                        <p:attrNameLst>
                                          <p:attrName>style.visibility</p:attrName>
                                        </p:attrNameLst>
                                      </p:cBhvr>
                                      <p:to>
                                        <p:strVal val="visible"/>
                                      </p:to>
                                    </p:set>
                                    <p:animEffect transition="in" filter="blinds(horizontal)">
                                      <p:cBhvr>
                                        <p:cTn id="17"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962150"/>
            <a:ext cx="9144000" cy="1052623"/>
          </a:xfrm>
          <a:prstGeom prst="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868130" y="2211203"/>
            <a:ext cx="5361345" cy="584775"/>
          </a:xfrm>
          <a:prstGeom prst="rect">
            <a:avLst/>
          </a:prstGeom>
          <a:noFill/>
        </p:spPr>
        <p:txBody>
          <a:bodyPr wrap="square" rtlCol="0">
            <a:spAutoFit/>
          </a:bodyPr>
          <a:lstStyle/>
          <a:p>
            <a:r>
              <a:rPr lang="zh-CN" altLang="en-US" sz="3200" b="1" dirty="0">
                <a:solidFill>
                  <a:schemeClr val="accent5">
                    <a:lumMod val="40000"/>
                    <a:lumOff val="60000"/>
                  </a:schemeClr>
                </a:solidFill>
                <a:latin typeface="微软雅黑" panose="020B0503020204020204" pitchFamily="34" charset="-122"/>
                <a:ea typeface="微软雅黑" panose="020B0503020204020204" pitchFamily="34" charset="-122"/>
              </a:rPr>
              <a:t>第一部分 </a:t>
            </a:r>
            <a:r>
              <a:rPr lang="zh-CN" altLang="en-US" sz="3200" b="1" dirty="0" smtClean="0">
                <a:solidFill>
                  <a:schemeClr val="accent5">
                    <a:lumMod val="40000"/>
                    <a:lumOff val="60000"/>
                  </a:schemeClr>
                </a:solidFill>
                <a:latin typeface="微软雅黑" panose="020B0503020204020204" pitchFamily="34" charset="-122"/>
                <a:ea typeface="微软雅黑" panose="020B0503020204020204" pitchFamily="34" charset="-122"/>
              </a:rPr>
              <a:t>  </a:t>
            </a:r>
            <a:r>
              <a:rPr lang="en-US" altLang="zh-CN" sz="3200" b="1" dirty="0" smtClean="0">
                <a:solidFill>
                  <a:schemeClr val="accent5">
                    <a:lumMod val="40000"/>
                    <a:lumOff val="60000"/>
                  </a:schemeClr>
                </a:solidFill>
                <a:latin typeface="微软雅黑" panose="020B0503020204020204" pitchFamily="34" charset="-122"/>
                <a:ea typeface="微软雅黑" panose="020B0503020204020204" pitchFamily="34" charset="-122"/>
              </a:rPr>
              <a:t>2018</a:t>
            </a:r>
            <a:r>
              <a:rPr lang="zh-CN" altLang="en-US" sz="3200" b="1" dirty="0">
                <a:solidFill>
                  <a:schemeClr val="accent5">
                    <a:lumMod val="40000"/>
                    <a:lumOff val="60000"/>
                  </a:schemeClr>
                </a:solidFill>
                <a:latin typeface="微软雅黑" panose="020B0503020204020204" pitchFamily="34" charset="-122"/>
                <a:ea typeface="微软雅黑" panose="020B0503020204020204" pitchFamily="34" charset="-122"/>
              </a:rPr>
              <a:t>年工作回顾</a:t>
            </a:r>
          </a:p>
        </p:txBody>
      </p:sp>
      <p:grpSp>
        <p:nvGrpSpPr>
          <p:cNvPr id="11" name="组合 10"/>
          <p:cNvGrpSpPr/>
          <p:nvPr/>
        </p:nvGrpSpPr>
        <p:grpSpPr>
          <a:xfrm>
            <a:off x="-21265" y="-196513"/>
            <a:ext cx="1105786" cy="1281034"/>
            <a:chOff x="-21265" y="-196513"/>
            <a:chExt cx="1105786" cy="1281034"/>
          </a:xfrm>
        </p:grpSpPr>
        <p:sp>
          <p:nvSpPr>
            <p:cNvPr id="12" name="任意多边形 11"/>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p:nvSpPr>
          <p:spPr>
            <a:xfrm rot="18893568" flipH="1">
              <a:off x="-49971" y="106325"/>
              <a:ext cx="975007" cy="369332"/>
            </a:xfrm>
            <a:prstGeom prst="rect">
              <a:avLst/>
            </a:prstGeom>
            <a:noFill/>
            <a:ln>
              <a:noFill/>
            </a:ln>
          </p:spPr>
          <p:txBody>
            <a:bodyPr wrap="square" rtlCol="0">
              <a:spAutoFit/>
            </a:bodyPr>
            <a:lstStyle/>
            <a:p>
              <a:r>
                <a:rPr lang="en-US" altLang="zh-CN" dirty="0" smtClean="0">
                  <a:solidFill>
                    <a:schemeClr val="bg1"/>
                  </a:solidFill>
                  <a:latin typeface="Arial Black" panose="020B0A04020102020204" pitchFamily="34" charset="0"/>
                </a:rPr>
                <a:t>SIPG</a:t>
              </a:r>
            </a:p>
          </p:txBody>
        </p:sp>
      </p:grpSp>
      <p:sp>
        <p:nvSpPr>
          <p:cNvPr id="14" name="文本框 8"/>
          <p:cNvSpPr txBox="1"/>
          <p:nvPr/>
        </p:nvSpPr>
        <p:spPr>
          <a:xfrm>
            <a:off x="435968" y="3554493"/>
            <a:ext cx="8075625" cy="961289"/>
          </a:xfrm>
          <a:prstGeom prst="rect">
            <a:avLst/>
          </a:prstGeom>
          <a:noFill/>
        </p:spPr>
        <p:txBody>
          <a:bodyPr wrap="square" rtlCol="0">
            <a:spAutoFit/>
          </a:bodyPr>
          <a:lstStyle/>
          <a:p>
            <a:pPr>
              <a:lnSpc>
                <a:spcPct val="150000"/>
              </a:lnSpc>
            </a:pPr>
            <a:r>
              <a:rPr lang="en-US" altLang="zh-CN" sz="2000" b="1" dirty="0" smtClean="0">
                <a:latin typeface="微软雅黑" panose="020B0503020204020204" pitchFamily="34" charset="-122"/>
                <a:ea typeface="微软雅黑" panose="020B0503020204020204" pitchFamily="34" charset="-122"/>
              </a:rPr>
              <a:t>        2018</a:t>
            </a:r>
            <a:r>
              <a:rPr lang="zh-CN" altLang="en-US" sz="2000" b="1" dirty="0">
                <a:latin typeface="微软雅黑" panose="020B0503020204020204" pitchFamily="34" charset="-122"/>
                <a:ea typeface="微软雅黑" panose="020B0503020204020204" pitchFamily="34" charset="-122"/>
              </a:rPr>
              <a:t>年，我们围绕“</a:t>
            </a:r>
            <a:r>
              <a:rPr lang="zh-CN" altLang="en-US" sz="2000" b="1" dirty="0">
                <a:solidFill>
                  <a:srgbClr val="C00000"/>
                </a:solidFill>
                <a:latin typeface="微软雅黑" panose="020B0503020204020204" pitchFamily="34" charset="-122"/>
                <a:ea typeface="微软雅黑" panose="020B0503020204020204" pitchFamily="34" charset="-122"/>
              </a:rPr>
              <a:t>稳中求进、提质增效、创新驱动、多元发展</a:t>
            </a:r>
            <a:r>
              <a:rPr lang="zh-CN" altLang="en-US" sz="2000" b="1" dirty="0">
                <a:latin typeface="微软雅黑" panose="020B0503020204020204" pitchFamily="34" charset="-122"/>
                <a:ea typeface="微软雅黑" panose="020B0503020204020204" pitchFamily="34" charset="-122"/>
              </a:rPr>
              <a:t>”的工作方针，全力推进四个港口建设，基本完成了各项奋斗目标。</a:t>
            </a:r>
            <a:endParaRPr lang="en-US" altLang="zh-CN" sz="2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132765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78457" y="1042775"/>
            <a:ext cx="5528935" cy="507831"/>
          </a:xfrm>
          <a:prstGeom prst="rect">
            <a:avLst/>
          </a:prstGeom>
          <a:solidFill>
            <a:srgbClr val="0070C0"/>
          </a:solidFill>
        </p:spPr>
        <p:txBody>
          <a:bodyPr wrap="square">
            <a:spAutoFit/>
          </a:bodyPr>
          <a:lstStyle/>
          <a:p>
            <a:pPr algn="ctr">
              <a:lnSpc>
                <a:spcPct val="150000"/>
              </a:lnSpc>
            </a:pPr>
            <a:r>
              <a:rPr lang="en-US" altLang="zh-CN" b="1" dirty="0">
                <a:solidFill>
                  <a:schemeClr val="bg1"/>
                </a:solidFill>
                <a:latin typeface="微软雅黑" pitchFamily="34" charset="-122"/>
                <a:ea typeface="微软雅黑" pitchFamily="34" charset="-122"/>
              </a:rPr>
              <a:t>3</a:t>
            </a:r>
            <a:r>
              <a:rPr lang="en-US" altLang="zh-CN" b="1" dirty="0" smtClean="0">
                <a:solidFill>
                  <a:schemeClr val="bg1"/>
                </a:solidFill>
                <a:latin typeface="微软雅黑" pitchFamily="34" charset="-122"/>
                <a:ea typeface="微软雅黑" pitchFamily="34" charset="-122"/>
              </a:rPr>
              <a:t>.  </a:t>
            </a:r>
            <a:r>
              <a:rPr lang="zh-CN" altLang="en-US" b="1" dirty="0" smtClean="0">
                <a:solidFill>
                  <a:schemeClr val="bg1"/>
                </a:solidFill>
                <a:latin typeface="微软雅黑" pitchFamily="34" charset="-122"/>
                <a:ea typeface="微软雅黑" pitchFamily="34" charset="-122"/>
              </a:rPr>
              <a:t>聚焦“四个港口”建设，集中力量攻克关键技术</a:t>
            </a:r>
            <a:endParaRPr lang="en-US" altLang="zh-CN" b="1" dirty="0" smtClean="0">
              <a:solidFill>
                <a:schemeClr val="bg1"/>
              </a:solidFill>
              <a:latin typeface="微软雅黑" pitchFamily="34" charset="-122"/>
              <a:ea typeface="微软雅黑" pitchFamily="34" charset="-122"/>
            </a:endParaRPr>
          </a:p>
        </p:txBody>
      </p:sp>
      <p:sp>
        <p:nvSpPr>
          <p:cNvPr id="11" name="矩形 10"/>
          <p:cNvSpPr/>
          <p:nvPr/>
        </p:nvSpPr>
        <p:spPr>
          <a:xfrm>
            <a:off x="531629" y="1896764"/>
            <a:ext cx="4219986" cy="2400657"/>
          </a:xfrm>
          <a:prstGeom prst="rect">
            <a:avLst/>
          </a:prstGeom>
        </p:spPr>
        <p:txBody>
          <a:bodyPr wrap="square">
            <a:spAutoFit/>
          </a:bodyPr>
          <a:lstStyle/>
          <a:p>
            <a:pPr>
              <a:lnSpc>
                <a:spcPct val="150000"/>
              </a:lnSpc>
            </a:pPr>
            <a:r>
              <a:rPr lang="zh-CN" altLang="en-US" sz="2000" dirty="0" smtClean="0">
                <a:solidFill>
                  <a:srgbClr val="003399"/>
                </a:solidFill>
                <a:latin typeface="微软雅黑" pitchFamily="34" charset="-122"/>
                <a:ea typeface="微软雅黑" pitchFamily="34" charset="-122"/>
              </a:rPr>
              <a:t>        召开</a:t>
            </a:r>
            <a:r>
              <a:rPr lang="en-US" altLang="zh-CN" sz="2000" dirty="0" smtClean="0">
                <a:solidFill>
                  <a:srgbClr val="FF0000"/>
                </a:solidFill>
                <a:latin typeface="微软雅黑" pitchFamily="34" charset="-122"/>
                <a:ea typeface="微软雅黑" pitchFamily="34" charset="-122"/>
              </a:rPr>
              <a:t>2018</a:t>
            </a:r>
            <a:r>
              <a:rPr lang="zh-CN" altLang="en-US" sz="2000" dirty="0" smtClean="0">
                <a:solidFill>
                  <a:srgbClr val="FF0000"/>
                </a:solidFill>
                <a:latin typeface="微软雅黑" pitchFamily="34" charset="-122"/>
                <a:ea typeface="微软雅黑" pitchFamily="34" charset="-122"/>
              </a:rPr>
              <a:t>年度科技大会</a:t>
            </a:r>
            <a:r>
              <a:rPr lang="zh-CN" altLang="en-US" sz="2000" dirty="0" smtClean="0">
                <a:solidFill>
                  <a:srgbClr val="003399"/>
                </a:solidFill>
                <a:latin typeface="微软雅黑" pitchFamily="34" charset="-122"/>
                <a:ea typeface="微软雅黑" pitchFamily="34" charset="-122"/>
              </a:rPr>
              <a:t>，表彰洋山四期科技功臣、建设功臣、</a:t>
            </a:r>
            <a:r>
              <a:rPr lang="en-US" altLang="zh-CN" sz="2000" dirty="0" smtClean="0">
                <a:solidFill>
                  <a:srgbClr val="003399"/>
                </a:solidFill>
                <a:latin typeface="微软雅黑" pitchFamily="34" charset="-122"/>
                <a:ea typeface="微软雅黑" pitchFamily="34" charset="-122"/>
              </a:rPr>
              <a:t>2018</a:t>
            </a:r>
            <a:r>
              <a:rPr lang="zh-CN" altLang="en-US" sz="2000" dirty="0" smtClean="0">
                <a:solidFill>
                  <a:srgbClr val="003399"/>
                </a:solidFill>
                <a:latin typeface="微软雅黑" pitchFamily="34" charset="-122"/>
                <a:ea typeface="微软雅黑" pitchFamily="34" charset="-122"/>
              </a:rPr>
              <a:t>年集团科学技术进步奖获得者，在集团掀起了万众创新、科技强港的热潮。</a:t>
            </a:r>
            <a:endParaRPr lang="en-US" altLang="zh-CN" sz="2000" dirty="0" smtClean="0">
              <a:solidFill>
                <a:srgbClr val="003399"/>
              </a:solidFill>
              <a:latin typeface="微软雅黑" pitchFamily="34" charset="-122"/>
              <a:ea typeface="微软雅黑" pitchFamily="34" charset="-122"/>
            </a:endParaRPr>
          </a:p>
        </p:txBody>
      </p:sp>
      <p:sp>
        <p:nvSpPr>
          <p:cNvPr id="17" name="文本框 1">
            <a:extLst>
              <a:ext uri="{FF2B5EF4-FFF2-40B4-BE49-F238E27FC236}">
                <a16:creationId xmlns:a16="http://schemas.microsoft.com/office/drawing/2014/main" xmlns="" id="{B1889CC8-540A-488A-BB7A-47774530CD91}"/>
              </a:ext>
            </a:extLst>
          </p:cNvPr>
          <p:cNvSpPr txBox="1"/>
          <p:nvPr/>
        </p:nvSpPr>
        <p:spPr>
          <a:xfrm>
            <a:off x="1298369" y="381691"/>
            <a:ext cx="5791200" cy="461665"/>
          </a:xfrm>
          <a:prstGeom prst="rect">
            <a:avLst/>
          </a:prstGeom>
          <a:noFill/>
        </p:spPr>
        <p:txBody>
          <a:bodyPr wrap="square" rtlCol="0">
            <a:spAutoFit/>
          </a:bodyPr>
          <a:lstStyle/>
          <a:p>
            <a:r>
              <a:rPr lang="zh-CN" altLang="en-US" sz="2400" b="1" smtClean="0">
                <a:solidFill>
                  <a:srgbClr val="003399"/>
                </a:solidFill>
                <a:latin typeface="微软雅黑" panose="020B0503020204020204" pitchFamily="34" charset="-122"/>
                <a:ea typeface="微软雅黑" panose="020B0503020204020204" pitchFamily="34" charset="-122"/>
              </a:rPr>
              <a:t>聚焦</a:t>
            </a:r>
            <a:r>
              <a:rPr lang="zh-CN" altLang="en-US" sz="2400" b="1" dirty="0">
                <a:solidFill>
                  <a:srgbClr val="003399"/>
                </a:solidFill>
                <a:latin typeface="微软雅黑" panose="020B0503020204020204" pitchFamily="34" charset="-122"/>
                <a:ea typeface="微软雅黑" panose="020B0503020204020204" pitchFamily="34" charset="-122"/>
              </a:rPr>
              <a:t>科技创新，港口建设取得新进展</a:t>
            </a:r>
          </a:p>
        </p:txBody>
      </p:sp>
      <p:grpSp>
        <p:nvGrpSpPr>
          <p:cNvPr id="18" name="组合 17"/>
          <p:cNvGrpSpPr/>
          <p:nvPr/>
        </p:nvGrpSpPr>
        <p:grpSpPr>
          <a:xfrm>
            <a:off x="-21265" y="-196513"/>
            <a:ext cx="1105786" cy="1281034"/>
            <a:chOff x="-21265" y="-196513"/>
            <a:chExt cx="1105786" cy="1281034"/>
          </a:xfrm>
        </p:grpSpPr>
        <p:sp>
          <p:nvSpPr>
            <p:cNvPr id="19" name="任意多边形 18"/>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19"/>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2" name="矩形 1"/>
          <p:cNvSpPr/>
          <p:nvPr/>
        </p:nvSpPr>
        <p:spPr>
          <a:xfrm>
            <a:off x="531628" y="4643579"/>
            <a:ext cx="8167887" cy="1891928"/>
          </a:xfrm>
          <a:prstGeom prst="rect">
            <a:avLst/>
          </a:prstGeom>
        </p:spPr>
        <p:txBody>
          <a:bodyPr wrap="square">
            <a:spAutoFit/>
          </a:bodyPr>
          <a:lstStyle/>
          <a:p>
            <a:pPr>
              <a:lnSpc>
                <a:spcPct val="150000"/>
              </a:lnSpc>
              <a:defRPr/>
            </a:pPr>
            <a:r>
              <a:rPr lang="zh-CN" altLang="en-US" dirty="0" smtClean="0"/>
              <a:t>        </a:t>
            </a:r>
            <a:r>
              <a:rPr lang="zh-CN" altLang="zh-CN" sz="2000" dirty="0" smtClean="0"/>
              <a:t>此外</a:t>
            </a:r>
            <a:r>
              <a:rPr lang="zh-CN" altLang="zh-CN" sz="2000" dirty="0"/>
              <a:t>，集团加强了</a:t>
            </a:r>
            <a:r>
              <a:rPr lang="en-US" altLang="zh-CN" sz="2000" dirty="0"/>
              <a:t>“</a:t>
            </a:r>
            <a:r>
              <a:rPr lang="zh-CN" altLang="zh-CN" sz="2000" dirty="0"/>
              <a:t>船舶与港口节能减排、污染防治技术及装备</a:t>
            </a:r>
            <a:r>
              <a:rPr lang="en-US" altLang="zh-CN" sz="2000" dirty="0"/>
              <a:t>”</a:t>
            </a:r>
            <a:r>
              <a:rPr lang="zh-CN" altLang="zh-CN" sz="2000" dirty="0"/>
              <a:t>行业研发中心的建设，成立了管理委员会，完成了行业研发中心建设方案；积极开展区块链技术研究，与</a:t>
            </a:r>
            <a:r>
              <a:rPr lang="en-US" altLang="zh-CN" sz="2000" dirty="0"/>
              <a:t>11</a:t>
            </a:r>
            <a:r>
              <a:rPr lang="zh-CN" altLang="zh-CN" sz="2000" dirty="0"/>
              <a:t>家全球知名港航企业共同签订了合作备忘录；不断推进传统集装箱码头自动化改造，取得了阶段性成果。</a:t>
            </a:r>
          </a:p>
        </p:txBody>
      </p:sp>
      <p:pic>
        <p:nvPicPr>
          <p:cNvPr id="9" name="图片 8" descr="640.webp.jpg"/>
          <p:cNvPicPr>
            <a:picLocks noChangeAspect="1"/>
          </p:cNvPicPr>
          <p:nvPr/>
        </p:nvPicPr>
        <p:blipFill>
          <a:blip r:embed="rId3" cstate="print"/>
          <a:stretch>
            <a:fillRect/>
          </a:stretch>
        </p:blipFill>
        <p:spPr>
          <a:xfrm>
            <a:off x="4783800" y="1775011"/>
            <a:ext cx="4023640" cy="2581836"/>
          </a:xfrm>
          <a:prstGeom prst="rect">
            <a:avLst/>
          </a:prstGeom>
        </p:spPr>
      </p:pic>
    </p:spTree>
    <p:extLst>
      <p:ext uri="{BB962C8B-B14F-4D97-AF65-F5344CB8AC3E}">
        <p14:creationId xmlns:p14="http://schemas.microsoft.com/office/powerpoint/2010/main" val="1987696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xmlns="" id="{D1B1E166-84CF-4CA9-9B8D-63F7176447C2}"/>
              </a:ext>
            </a:extLst>
          </p:cNvPr>
          <p:cNvSpPr txBox="1"/>
          <p:nvPr/>
        </p:nvSpPr>
        <p:spPr>
          <a:xfrm>
            <a:off x="437532" y="1506386"/>
            <a:ext cx="5188688" cy="923330"/>
          </a:xfrm>
          <a:prstGeom prst="rect">
            <a:avLst/>
          </a:prstGeom>
          <a:solidFill>
            <a:schemeClr val="accent6">
              <a:lumMod val="50000"/>
            </a:schemeClr>
          </a:solidFill>
        </p:spPr>
        <p:txBody>
          <a:bodyPr wrap="square" rtlCol="0">
            <a:spAutoFit/>
          </a:bodyPr>
          <a:lstStyle/>
          <a:p>
            <a:pPr algn="ctr">
              <a:lnSpc>
                <a:spcPct val="150000"/>
              </a:lnSpc>
            </a:pPr>
            <a:r>
              <a:rPr lang="en-US" altLang="zh-CN" b="1" dirty="0">
                <a:solidFill>
                  <a:schemeClr val="bg1"/>
                </a:solidFill>
                <a:latin typeface="微软雅黑" pitchFamily="34" charset="-122"/>
                <a:ea typeface="微软雅黑" pitchFamily="34" charset="-122"/>
              </a:rPr>
              <a:t>4</a:t>
            </a:r>
            <a:r>
              <a:rPr lang="en-US" altLang="zh-CN" b="1" dirty="0" smtClean="0">
                <a:solidFill>
                  <a:schemeClr val="bg1"/>
                </a:solidFill>
                <a:latin typeface="微软雅黑" pitchFamily="34" charset="-122"/>
                <a:ea typeface="微软雅黑" pitchFamily="34" charset="-122"/>
              </a:rPr>
              <a:t>.  </a:t>
            </a:r>
            <a:r>
              <a:rPr lang="zh-CN" altLang="en-US" b="1" dirty="0" smtClean="0">
                <a:solidFill>
                  <a:schemeClr val="bg1"/>
                </a:solidFill>
                <a:latin typeface="微软雅黑" pitchFamily="34" charset="-122"/>
                <a:ea typeface="微软雅黑" pitchFamily="34" charset="-122"/>
              </a:rPr>
              <a:t>节能</a:t>
            </a:r>
            <a:r>
              <a:rPr lang="zh-CN" altLang="en-US" b="1" dirty="0">
                <a:solidFill>
                  <a:schemeClr val="bg1"/>
                </a:solidFill>
                <a:latin typeface="微软雅黑" pitchFamily="34" charset="-122"/>
                <a:ea typeface="微软雅黑" pitchFamily="34" charset="-122"/>
              </a:rPr>
              <a:t>减排工作得到持续</a:t>
            </a:r>
            <a:r>
              <a:rPr lang="zh-CN" altLang="en-US" b="1" dirty="0" smtClean="0">
                <a:solidFill>
                  <a:schemeClr val="bg1"/>
                </a:solidFill>
                <a:latin typeface="微软雅黑" pitchFamily="34" charset="-122"/>
                <a:ea typeface="微软雅黑" pitchFamily="34" charset="-122"/>
              </a:rPr>
              <a:t>推进</a:t>
            </a:r>
            <a:endParaRPr lang="en-US" altLang="zh-CN" b="1" dirty="0" smtClean="0">
              <a:solidFill>
                <a:schemeClr val="bg1"/>
              </a:solidFill>
              <a:latin typeface="微软雅黑" pitchFamily="34" charset="-122"/>
              <a:ea typeface="微软雅黑" pitchFamily="34" charset="-122"/>
            </a:endParaRPr>
          </a:p>
          <a:p>
            <a:pPr algn="ctr">
              <a:lnSpc>
                <a:spcPct val="150000"/>
              </a:lnSpc>
            </a:pPr>
            <a:r>
              <a:rPr lang="zh-CN" altLang="en-US" b="1" dirty="0" smtClean="0">
                <a:solidFill>
                  <a:schemeClr val="bg1"/>
                </a:solidFill>
                <a:latin typeface="微软雅黑" pitchFamily="34" charset="-122"/>
                <a:ea typeface="微软雅黑" pitchFamily="34" charset="-122"/>
              </a:rPr>
              <a:t>完成</a:t>
            </a:r>
            <a:r>
              <a:rPr lang="zh-CN" altLang="en-US" b="1" dirty="0">
                <a:solidFill>
                  <a:schemeClr val="bg1"/>
                </a:solidFill>
                <a:latin typeface="微软雅黑" pitchFamily="34" charset="-122"/>
                <a:ea typeface="微软雅黑" pitchFamily="34" charset="-122"/>
              </a:rPr>
              <a:t>了上海市下达的节能减排考核目标</a:t>
            </a:r>
          </a:p>
        </p:txBody>
      </p:sp>
      <p:pic>
        <p:nvPicPr>
          <p:cNvPr id="7171" name="Picture 3" descr="E:\work\上海港图片\1.jpg"/>
          <p:cNvPicPr>
            <a:picLocks noChangeAspect="1" noChangeArrowheads="1"/>
          </p:cNvPicPr>
          <p:nvPr/>
        </p:nvPicPr>
        <p:blipFill>
          <a:blip r:embed="rId3" cstate="print"/>
          <a:srcRect b="7814"/>
          <a:stretch>
            <a:fillRect/>
          </a:stretch>
        </p:blipFill>
        <p:spPr bwMode="auto">
          <a:xfrm>
            <a:off x="2690672" y="4954866"/>
            <a:ext cx="5871096" cy="1545309"/>
          </a:xfrm>
          <a:prstGeom prst="rect">
            <a:avLst/>
          </a:prstGeom>
          <a:noFill/>
        </p:spPr>
      </p:pic>
      <p:sp>
        <p:nvSpPr>
          <p:cNvPr id="17" name="文本框 1">
            <a:extLst>
              <a:ext uri="{FF2B5EF4-FFF2-40B4-BE49-F238E27FC236}">
                <a16:creationId xmlns:a16="http://schemas.microsoft.com/office/drawing/2014/main" xmlns="" id="{B1889CC8-540A-488A-BB7A-47774530CD91}"/>
              </a:ext>
            </a:extLst>
          </p:cNvPr>
          <p:cNvSpPr txBox="1"/>
          <p:nvPr/>
        </p:nvSpPr>
        <p:spPr>
          <a:xfrm>
            <a:off x="1298369" y="381691"/>
            <a:ext cx="5791200" cy="461665"/>
          </a:xfrm>
          <a:prstGeom prst="rect">
            <a:avLst/>
          </a:prstGeom>
          <a:noFill/>
        </p:spPr>
        <p:txBody>
          <a:bodyPr wrap="square" rtlCol="0">
            <a:spAutoFit/>
          </a:bodyPr>
          <a:lstStyle/>
          <a:p>
            <a:r>
              <a:rPr lang="zh-CN" altLang="en-US" sz="2400" b="1" smtClean="0">
                <a:solidFill>
                  <a:srgbClr val="003399"/>
                </a:solidFill>
                <a:latin typeface="微软雅黑" panose="020B0503020204020204" pitchFamily="34" charset="-122"/>
                <a:ea typeface="微软雅黑" panose="020B0503020204020204" pitchFamily="34" charset="-122"/>
              </a:rPr>
              <a:t>聚焦</a:t>
            </a:r>
            <a:r>
              <a:rPr lang="zh-CN" altLang="en-US" sz="2400" b="1" dirty="0">
                <a:solidFill>
                  <a:srgbClr val="003399"/>
                </a:solidFill>
                <a:latin typeface="微软雅黑" panose="020B0503020204020204" pitchFamily="34" charset="-122"/>
                <a:ea typeface="微软雅黑" panose="020B0503020204020204" pitchFamily="34" charset="-122"/>
              </a:rPr>
              <a:t>科技创新，港口建设取得新进展</a:t>
            </a:r>
          </a:p>
        </p:txBody>
      </p:sp>
      <p:grpSp>
        <p:nvGrpSpPr>
          <p:cNvPr id="18" name="组合 17"/>
          <p:cNvGrpSpPr/>
          <p:nvPr/>
        </p:nvGrpSpPr>
        <p:grpSpPr>
          <a:xfrm>
            <a:off x="-21265" y="-196513"/>
            <a:ext cx="1105786" cy="1281034"/>
            <a:chOff x="-21265" y="-196513"/>
            <a:chExt cx="1105786" cy="1281034"/>
          </a:xfrm>
        </p:grpSpPr>
        <p:sp>
          <p:nvSpPr>
            <p:cNvPr id="19" name="任意多边形 18"/>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19"/>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2" name="矩形 1"/>
          <p:cNvSpPr/>
          <p:nvPr/>
        </p:nvSpPr>
        <p:spPr>
          <a:xfrm>
            <a:off x="437532" y="2738875"/>
            <a:ext cx="7873711" cy="2215991"/>
          </a:xfrm>
          <a:prstGeom prst="rect">
            <a:avLst/>
          </a:prstGeom>
        </p:spPr>
        <p:txBody>
          <a:bodyPr wrap="square">
            <a:spAutoFit/>
          </a:bodyPr>
          <a:lstStyle/>
          <a:p>
            <a:pPr>
              <a:lnSpc>
                <a:spcPct val="150000"/>
              </a:lnSpc>
            </a:pPr>
            <a:r>
              <a:rPr lang="zh-CN" altLang="en-US" dirty="0" smtClean="0"/>
              <a:t>        </a:t>
            </a:r>
            <a:r>
              <a:rPr lang="zh-CN" altLang="zh-CN" sz="2000" dirty="0" smtClean="0"/>
              <a:t>集团</a:t>
            </a:r>
            <a:r>
              <a:rPr lang="zh-CN" altLang="zh-CN" sz="2000" dirty="0"/>
              <a:t>围绕</a:t>
            </a:r>
            <a:r>
              <a:rPr lang="en-US" altLang="zh-CN" sz="2000" dirty="0"/>
              <a:t>RTG</a:t>
            </a:r>
            <a:r>
              <a:rPr lang="zh-CN" altLang="zh-CN" sz="2000" dirty="0"/>
              <a:t>混合动力改造、自动化码头建设、</a:t>
            </a:r>
            <a:r>
              <a:rPr lang="en-US" altLang="zh-CN" sz="2000" dirty="0"/>
              <a:t>LNG</a:t>
            </a:r>
            <a:r>
              <a:rPr lang="zh-CN" altLang="zh-CN" sz="2000" dirty="0"/>
              <a:t>等清洁能源应用、港口船舶岸基供电推广、信息化平台建设等</a:t>
            </a:r>
            <a:r>
              <a:rPr lang="en-US" altLang="zh-CN" sz="2000" dirty="0"/>
              <a:t>25</a:t>
            </a:r>
            <a:r>
              <a:rPr lang="zh-CN" altLang="zh-CN" sz="2000" dirty="0"/>
              <a:t>项重点支撑项目，取得了显著的节能减排效果，总节能量</a:t>
            </a:r>
            <a:r>
              <a:rPr lang="en-US" altLang="zh-CN" sz="2000" dirty="0"/>
              <a:t>9.1</a:t>
            </a:r>
            <a:r>
              <a:rPr lang="zh-CN" altLang="zh-CN" sz="2000" dirty="0"/>
              <a:t>万吨标准煤、替代燃料量</a:t>
            </a:r>
            <a:r>
              <a:rPr lang="en-US" altLang="zh-CN" sz="2000" dirty="0"/>
              <a:t>4000</a:t>
            </a:r>
            <a:r>
              <a:rPr lang="zh-CN" altLang="zh-CN" sz="2000" dirty="0"/>
              <a:t>吨标准油、碳减排量</a:t>
            </a:r>
            <a:r>
              <a:rPr lang="en-US" altLang="zh-CN" sz="2000" dirty="0"/>
              <a:t>13.2</a:t>
            </a:r>
            <a:r>
              <a:rPr lang="zh-CN" altLang="zh-CN" sz="2000" dirty="0"/>
              <a:t>万吨。</a:t>
            </a:r>
          </a:p>
          <a:p>
            <a:r>
              <a:rPr lang="en-US" altLang="zh-CN" b="1" dirty="0"/>
              <a:t> </a:t>
            </a:r>
            <a:endParaRPr lang="zh-CN" altLang="zh-CN" dirty="0"/>
          </a:p>
        </p:txBody>
      </p:sp>
    </p:spTree>
    <p:extLst>
      <p:ext uri="{BB962C8B-B14F-4D97-AF65-F5344CB8AC3E}">
        <p14:creationId xmlns:p14="http://schemas.microsoft.com/office/powerpoint/2010/main" val="404432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blinds(horizontal)">
                                      <p:cBhvr>
                                        <p:cTn id="12"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9144000" cy="1052623"/>
          </a:xfrm>
          <a:prstGeom prst="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620480" y="277628"/>
            <a:ext cx="6951134" cy="584775"/>
          </a:xfrm>
          <a:prstGeom prst="rect">
            <a:avLst/>
          </a:prstGeom>
          <a:noFill/>
        </p:spPr>
        <p:txBody>
          <a:bodyPr wrap="square" rtlCol="0">
            <a:spAutoFit/>
          </a:bodyPr>
          <a:lstStyle/>
          <a:p>
            <a:r>
              <a:rPr lang="zh-CN" altLang="en-US" sz="3200" b="1" dirty="0">
                <a:solidFill>
                  <a:schemeClr val="accent5">
                    <a:lumMod val="40000"/>
                    <a:lumOff val="60000"/>
                  </a:schemeClr>
                </a:solidFill>
                <a:latin typeface="微软雅黑" panose="020B0503020204020204" pitchFamily="34" charset="-122"/>
                <a:ea typeface="微软雅黑" panose="020B0503020204020204" pitchFamily="34" charset="-122"/>
              </a:rPr>
              <a:t>第一部分 </a:t>
            </a:r>
            <a:r>
              <a:rPr lang="zh-CN" altLang="en-US" sz="3200" b="1" dirty="0" smtClean="0">
                <a:solidFill>
                  <a:schemeClr val="accent5">
                    <a:lumMod val="40000"/>
                    <a:lumOff val="60000"/>
                  </a:schemeClr>
                </a:solidFill>
                <a:latin typeface="微软雅黑" panose="020B0503020204020204" pitchFamily="34" charset="-122"/>
                <a:ea typeface="微软雅黑" panose="020B0503020204020204" pitchFamily="34" charset="-122"/>
              </a:rPr>
              <a:t>  </a:t>
            </a:r>
            <a:r>
              <a:rPr lang="en-US" altLang="zh-CN" sz="3200" b="1" dirty="0" smtClean="0">
                <a:solidFill>
                  <a:schemeClr val="accent5">
                    <a:lumMod val="40000"/>
                    <a:lumOff val="60000"/>
                  </a:schemeClr>
                </a:solidFill>
                <a:latin typeface="微软雅黑" panose="020B0503020204020204" pitchFamily="34" charset="-122"/>
                <a:ea typeface="微软雅黑" panose="020B0503020204020204" pitchFamily="34" charset="-122"/>
              </a:rPr>
              <a:t>2018</a:t>
            </a:r>
            <a:r>
              <a:rPr lang="zh-CN" altLang="en-US" sz="3200" b="1" dirty="0">
                <a:solidFill>
                  <a:schemeClr val="accent5">
                    <a:lumMod val="40000"/>
                    <a:lumOff val="60000"/>
                  </a:schemeClr>
                </a:solidFill>
                <a:latin typeface="微软雅黑" panose="020B0503020204020204" pitchFamily="34" charset="-122"/>
                <a:ea typeface="微软雅黑" panose="020B0503020204020204" pitchFamily="34" charset="-122"/>
              </a:rPr>
              <a:t>年工作回顾</a:t>
            </a:r>
          </a:p>
        </p:txBody>
      </p:sp>
      <p:grpSp>
        <p:nvGrpSpPr>
          <p:cNvPr id="2" name="组合 10"/>
          <p:cNvGrpSpPr/>
          <p:nvPr/>
        </p:nvGrpSpPr>
        <p:grpSpPr>
          <a:xfrm>
            <a:off x="-21265" y="-196513"/>
            <a:ext cx="1105786" cy="1281034"/>
            <a:chOff x="-21265" y="-196513"/>
            <a:chExt cx="1105786" cy="1281034"/>
          </a:xfrm>
        </p:grpSpPr>
        <p:sp>
          <p:nvSpPr>
            <p:cNvPr id="12" name="任意多边形 11"/>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p:nvSpPr>
          <p:spPr>
            <a:xfrm rot="18893568" flipH="1">
              <a:off x="-49971" y="106325"/>
              <a:ext cx="975007" cy="369332"/>
            </a:xfrm>
            <a:prstGeom prst="rect">
              <a:avLst/>
            </a:prstGeom>
            <a:noFill/>
            <a:ln>
              <a:noFill/>
            </a:ln>
          </p:spPr>
          <p:txBody>
            <a:bodyPr wrap="square" rtlCol="0">
              <a:spAutoFit/>
            </a:bodyPr>
            <a:lstStyle/>
            <a:p>
              <a:r>
                <a:rPr lang="en-US" altLang="zh-CN" dirty="0" smtClean="0">
                  <a:solidFill>
                    <a:schemeClr val="bg1"/>
                  </a:solidFill>
                  <a:latin typeface="Arial Black" panose="020B0A04020102020204" pitchFamily="34" charset="0"/>
                </a:rPr>
                <a:t>SIPG</a:t>
              </a:r>
            </a:p>
          </p:txBody>
        </p:sp>
      </p:grpSp>
      <p:sp>
        <p:nvSpPr>
          <p:cNvPr id="14" name="矩形 13"/>
          <p:cNvSpPr/>
          <p:nvPr/>
        </p:nvSpPr>
        <p:spPr>
          <a:xfrm>
            <a:off x="352588" y="1558409"/>
            <a:ext cx="3416320" cy="523220"/>
          </a:xfrm>
          <a:prstGeom prst="rect">
            <a:avLst/>
          </a:prstGeom>
        </p:spPr>
        <p:txBody>
          <a:bodyPr wrap="none">
            <a:spAutoFit/>
          </a:bodyPr>
          <a:lstStyle/>
          <a:p>
            <a:r>
              <a:rPr lang="zh-CN" altLang="zh-CN" sz="2800" b="1" dirty="0" smtClean="0">
                <a:solidFill>
                  <a:srgbClr val="C00000"/>
                </a:solidFill>
              </a:rPr>
              <a:t>关键词</a:t>
            </a:r>
            <a:r>
              <a:rPr lang="zh-CN" altLang="en-US" sz="2800" b="1" dirty="0" smtClean="0">
                <a:solidFill>
                  <a:srgbClr val="C00000"/>
                </a:solidFill>
              </a:rPr>
              <a:t>四</a:t>
            </a:r>
            <a:r>
              <a:rPr lang="zh-CN" altLang="zh-CN" sz="2800" b="1" dirty="0" smtClean="0">
                <a:solidFill>
                  <a:srgbClr val="C00000"/>
                </a:solidFill>
              </a:rPr>
              <a:t>：</a:t>
            </a:r>
            <a:r>
              <a:rPr lang="zh-CN" altLang="en-US" sz="2800" b="1" dirty="0" smtClean="0">
                <a:solidFill>
                  <a:srgbClr val="C00000"/>
                </a:solidFill>
              </a:rPr>
              <a:t>战略引领</a:t>
            </a:r>
            <a:endParaRPr lang="zh-CN" altLang="en-US" sz="2800" dirty="0">
              <a:solidFill>
                <a:srgbClr val="C00000"/>
              </a:solidFill>
            </a:endParaRPr>
          </a:p>
        </p:txBody>
      </p:sp>
      <p:pic>
        <p:nvPicPr>
          <p:cNvPr id="17" name="Picture 2" descr="E:\work\上海港图片\40.jpg"/>
          <p:cNvPicPr>
            <a:picLocks noChangeAspect="1" noChangeArrowheads="1"/>
          </p:cNvPicPr>
          <p:nvPr/>
        </p:nvPicPr>
        <p:blipFill>
          <a:blip r:embed="rId3" cstate="print"/>
          <a:srcRect/>
          <a:stretch>
            <a:fillRect/>
          </a:stretch>
        </p:blipFill>
        <p:spPr bwMode="auto">
          <a:xfrm>
            <a:off x="4190131" y="3979927"/>
            <a:ext cx="4381483" cy="2188665"/>
          </a:xfrm>
          <a:prstGeom prst="rect">
            <a:avLst/>
          </a:prstGeom>
          <a:noFill/>
          <a:effectLst>
            <a:outerShdw blurRad="50800" dist="38100" dir="5400000" algn="t" rotWithShape="0">
              <a:prstClr val="black">
                <a:alpha val="40000"/>
              </a:prstClr>
            </a:outerShdw>
          </a:effectLst>
        </p:spPr>
      </p:pic>
      <p:pic>
        <p:nvPicPr>
          <p:cNvPr id="16" name="Picture 3" descr="E:\work\上海港图片\41.jpg"/>
          <p:cNvPicPr>
            <a:picLocks noChangeAspect="1" noChangeArrowheads="1"/>
          </p:cNvPicPr>
          <p:nvPr/>
        </p:nvPicPr>
        <p:blipFill>
          <a:blip r:embed="rId4" cstate="print"/>
          <a:srcRect r="13970" b="15669"/>
          <a:stretch>
            <a:fillRect/>
          </a:stretch>
        </p:blipFill>
        <p:spPr bwMode="auto">
          <a:xfrm>
            <a:off x="643311" y="2914269"/>
            <a:ext cx="3814389" cy="1739374"/>
          </a:xfrm>
          <a:prstGeom prst="rect">
            <a:avLst/>
          </a:prstGeom>
          <a:noFill/>
        </p:spPr>
      </p:pic>
    </p:spTree>
    <p:extLst>
      <p:ext uri="{BB962C8B-B14F-4D97-AF65-F5344CB8AC3E}">
        <p14:creationId xmlns:p14="http://schemas.microsoft.com/office/powerpoint/2010/main" val="1176429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20B0EED7-2857-49A7-9A34-6B9A5A79ED78}"/>
              </a:ext>
            </a:extLst>
          </p:cNvPr>
          <p:cNvSpPr txBox="1"/>
          <p:nvPr/>
        </p:nvSpPr>
        <p:spPr>
          <a:xfrm>
            <a:off x="1490133" y="243367"/>
            <a:ext cx="5791200" cy="461665"/>
          </a:xfrm>
          <a:prstGeom prst="rect">
            <a:avLst/>
          </a:prstGeom>
          <a:noFill/>
        </p:spPr>
        <p:txBody>
          <a:bodyPr wrap="square" rtlCol="0">
            <a:spAutoFit/>
          </a:bodyPr>
          <a:lstStyle/>
          <a:p>
            <a:r>
              <a:rPr lang="zh-CN" altLang="en-US" sz="2400" b="1" dirty="0" smtClean="0">
                <a:solidFill>
                  <a:srgbClr val="003399"/>
                </a:solidFill>
                <a:latin typeface="微软雅黑" panose="020B0503020204020204" pitchFamily="34" charset="-122"/>
                <a:ea typeface="微软雅黑" panose="020B0503020204020204" pitchFamily="34" charset="-122"/>
              </a:rPr>
              <a:t>聚焦</a:t>
            </a:r>
            <a:r>
              <a:rPr lang="zh-CN" altLang="en-US" sz="2400" b="1" dirty="0">
                <a:solidFill>
                  <a:srgbClr val="003399"/>
                </a:solidFill>
                <a:latin typeface="微软雅黑" panose="020B0503020204020204" pitchFamily="34" charset="-122"/>
                <a:ea typeface="微软雅黑" panose="020B0503020204020204" pitchFamily="34" charset="-122"/>
              </a:rPr>
              <a:t>战略引领，多元发展闯出新天地</a:t>
            </a:r>
          </a:p>
        </p:txBody>
      </p:sp>
      <p:sp>
        <p:nvSpPr>
          <p:cNvPr id="4" name="矩形 3"/>
          <p:cNvSpPr/>
          <p:nvPr/>
        </p:nvSpPr>
        <p:spPr>
          <a:xfrm>
            <a:off x="632673" y="1536526"/>
            <a:ext cx="2684709" cy="923330"/>
          </a:xfrm>
          <a:prstGeom prst="rect">
            <a:avLst/>
          </a:prstGeom>
          <a:solidFill>
            <a:schemeClr val="accent5">
              <a:lumMod val="75000"/>
            </a:schemeClr>
          </a:solidFill>
        </p:spPr>
        <p:txBody>
          <a:bodyPr wrap="square">
            <a:spAutoFit/>
          </a:bodyPr>
          <a:lstStyle/>
          <a:p>
            <a:pPr algn="ctr">
              <a:lnSpc>
                <a:spcPct val="150000"/>
              </a:lnSpc>
            </a:pPr>
            <a:r>
              <a:rPr lang="en-US" altLang="zh-CN" b="1" dirty="0" smtClean="0">
                <a:solidFill>
                  <a:schemeClr val="bg1"/>
                </a:solidFill>
                <a:latin typeface="微软雅黑" pitchFamily="34" charset="-122"/>
                <a:ea typeface="微软雅黑" pitchFamily="34" charset="-122"/>
              </a:rPr>
              <a:t>1.  </a:t>
            </a:r>
            <a:r>
              <a:rPr lang="zh-CN" altLang="en-US" b="1" dirty="0" smtClean="0">
                <a:solidFill>
                  <a:schemeClr val="bg1"/>
                </a:solidFill>
                <a:latin typeface="微软雅黑" pitchFamily="34" charset="-122"/>
                <a:ea typeface="微软雅黑" pitchFamily="34" charset="-122"/>
              </a:rPr>
              <a:t>积极参与长三角</a:t>
            </a:r>
            <a:endParaRPr lang="en-US" altLang="zh-CN" b="1" dirty="0" smtClean="0">
              <a:solidFill>
                <a:schemeClr val="bg1"/>
              </a:solidFill>
              <a:latin typeface="微软雅黑" pitchFamily="34" charset="-122"/>
              <a:ea typeface="微软雅黑" pitchFamily="34" charset="-122"/>
            </a:endParaRPr>
          </a:p>
          <a:p>
            <a:pPr algn="ctr">
              <a:lnSpc>
                <a:spcPct val="150000"/>
              </a:lnSpc>
            </a:pPr>
            <a:r>
              <a:rPr lang="zh-CN" altLang="en-US" b="1" dirty="0" smtClean="0">
                <a:solidFill>
                  <a:schemeClr val="bg1"/>
                </a:solidFill>
                <a:latin typeface="微软雅黑" pitchFamily="34" charset="-122"/>
                <a:ea typeface="微软雅黑" pitchFamily="34" charset="-122"/>
              </a:rPr>
              <a:t>高质量一体化发展战略</a:t>
            </a:r>
            <a:endParaRPr lang="en-US" altLang="zh-CN" b="1" dirty="0">
              <a:solidFill>
                <a:schemeClr val="bg1"/>
              </a:solidFill>
              <a:latin typeface="微软雅黑" pitchFamily="34" charset="-122"/>
              <a:ea typeface="微软雅黑" pitchFamily="34" charset="-122"/>
            </a:endParaRPr>
          </a:p>
        </p:txBody>
      </p:sp>
      <p:sp>
        <p:nvSpPr>
          <p:cNvPr id="5" name="矩形 4"/>
          <p:cNvSpPr/>
          <p:nvPr/>
        </p:nvSpPr>
        <p:spPr>
          <a:xfrm>
            <a:off x="3317382" y="1536526"/>
            <a:ext cx="5720316" cy="874407"/>
          </a:xfrm>
          <a:prstGeom prst="rect">
            <a:avLst/>
          </a:prstGeom>
        </p:spPr>
        <p:txBody>
          <a:bodyPr wrap="square">
            <a:spAutoFit/>
          </a:bodyPr>
          <a:lstStyle/>
          <a:p>
            <a:pPr marL="285750" indent="-285750">
              <a:lnSpc>
                <a:spcPct val="150000"/>
              </a:lnSpc>
              <a:buFont typeface="Wingdings" pitchFamily="2" charset="2"/>
              <a:buChar char="l"/>
            </a:pPr>
            <a:r>
              <a:rPr lang="zh-CN" altLang="en-US" dirty="0" smtClean="0">
                <a:solidFill>
                  <a:srgbClr val="003399"/>
                </a:solidFill>
                <a:latin typeface="微软雅黑" pitchFamily="34" charset="-122"/>
                <a:ea typeface="微软雅黑" pitchFamily="34" charset="-122"/>
              </a:rPr>
              <a:t>与浙江海港集团签订了小洋山综合开发合作协议</a:t>
            </a:r>
            <a:endParaRPr lang="en-US" altLang="zh-CN" dirty="0" smtClean="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en-US" dirty="0" smtClean="0">
                <a:solidFill>
                  <a:srgbClr val="003399"/>
                </a:solidFill>
                <a:latin typeface="微软雅黑" pitchFamily="34" charset="-122"/>
                <a:ea typeface="微软雅黑" pitchFamily="34" charset="-122"/>
              </a:rPr>
              <a:t>推进与江苏港口集团、安徽港航集团的合作</a:t>
            </a:r>
            <a:endParaRPr lang="en-US" altLang="zh-CN" b="1" u="sng" dirty="0">
              <a:solidFill>
                <a:srgbClr val="003399"/>
              </a:solidFill>
              <a:latin typeface="微软雅黑" pitchFamily="34" charset="-122"/>
              <a:ea typeface="微软雅黑" pitchFamily="34" charset="-122"/>
            </a:endParaRPr>
          </a:p>
        </p:txBody>
      </p:sp>
      <p:cxnSp>
        <p:nvCxnSpPr>
          <p:cNvPr id="11" name="直接连接符 10"/>
          <p:cNvCxnSpPr/>
          <p:nvPr/>
        </p:nvCxnSpPr>
        <p:spPr>
          <a:xfrm>
            <a:off x="579486" y="2657740"/>
            <a:ext cx="8016949"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21265" y="-196513"/>
            <a:ext cx="1105786" cy="1281034"/>
            <a:chOff x="-21265" y="-196513"/>
            <a:chExt cx="1105786" cy="1281034"/>
          </a:xfrm>
        </p:grpSpPr>
        <p:sp>
          <p:nvSpPr>
            <p:cNvPr id="13" name="任意多边形 12"/>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Tree>
    <p:extLst>
      <p:ext uri="{BB962C8B-B14F-4D97-AF65-F5344CB8AC3E}">
        <p14:creationId xmlns:p14="http://schemas.microsoft.com/office/powerpoint/2010/main" val="16920611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20B0EED7-2857-49A7-9A34-6B9A5A79ED78}"/>
              </a:ext>
            </a:extLst>
          </p:cNvPr>
          <p:cNvSpPr txBox="1"/>
          <p:nvPr/>
        </p:nvSpPr>
        <p:spPr>
          <a:xfrm>
            <a:off x="1490133" y="243367"/>
            <a:ext cx="5791200" cy="461665"/>
          </a:xfrm>
          <a:prstGeom prst="rect">
            <a:avLst/>
          </a:prstGeom>
          <a:noFill/>
        </p:spPr>
        <p:txBody>
          <a:bodyPr wrap="square" rtlCol="0">
            <a:spAutoFit/>
          </a:bodyPr>
          <a:lstStyle/>
          <a:p>
            <a:r>
              <a:rPr lang="zh-CN" altLang="en-US" sz="2400" b="1" dirty="0" smtClean="0">
                <a:solidFill>
                  <a:srgbClr val="003399"/>
                </a:solidFill>
                <a:latin typeface="微软雅黑" panose="020B0503020204020204" pitchFamily="34" charset="-122"/>
                <a:ea typeface="微软雅黑" panose="020B0503020204020204" pitchFamily="34" charset="-122"/>
              </a:rPr>
              <a:t>聚焦</a:t>
            </a:r>
            <a:r>
              <a:rPr lang="zh-CN" altLang="en-US" sz="2400" b="1" dirty="0">
                <a:solidFill>
                  <a:srgbClr val="003399"/>
                </a:solidFill>
                <a:latin typeface="微软雅黑" panose="020B0503020204020204" pitchFamily="34" charset="-122"/>
                <a:ea typeface="微软雅黑" panose="020B0503020204020204" pitchFamily="34" charset="-122"/>
              </a:rPr>
              <a:t>战略引领，多元发展闯出新天地</a:t>
            </a:r>
          </a:p>
        </p:txBody>
      </p:sp>
      <p:sp>
        <p:nvSpPr>
          <p:cNvPr id="4" name="矩形 3"/>
          <p:cNvSpPr/>
          <p:nvPr/>
        </p:nvSpPr>
        <p:spPr>
          <a:xfrm>
            <a:off x="632673" y="1536526"/>
            <a:ext cx="2684709" cy="923330"/>
          </a:xfrm>
          <a:prstGeom prst="rect">
            <a:avLst/>
          </a:prstGeom>
          <a:solidFill>
            <a:schemeClr val="accent5">
              <a:lumMod val="75000"/>
            </a:schemeClr>
          </a:solidFill>
        </p:spPr>
        <p:txBody>
          <a:bodyPr wrap="square">
            <a:spAutoFit/>
          </a:bodyPr>
          <a:lstStyle/>
          <a:p>
            <a:pPr algn="ctr">
              <a:lnSpc>
                <a:spcPct val="150000"/>
              </a:lnSpc>
            </a:pPr>
            <a:r>
              <a:rPr lang="en-US" altLang="zh-CN" b="1" dirty="0" smtClean="0">
                <a:solidFill>
                  <a:schemeClr val="bg1"/>
                </a:solidFill>
                <a:latin typeface="微软雅黑" pitchFamily="34" charset="-122"/>
                <a:ea typeface="微软雅黑" pitchFamily="34" charset="-122"/>
              </a:rPr>
              <a:t>1.  </a:t>
            </a:r>
            <a:r>
              <a:rPr lang="zh-CN" altLang="en-US" b="1" dirty="0" smtClean="0">
                <a:solidFill>
                  <a:schemeClr val="bg1"/>
                </a:solidFill>
                <a:latin typeface="微软雅黑" pitchFamily="34" charset="-122"/>
                <a:ea typeface="微软雅黑" pitchFamily="34" charset="-122"/>
              </a:rPr>
              <a:t>积极参与长三角</a:t>
            </a:r>
            <a:endParaRPr lang="en-US" altLang="zh-CN" b="1" dirty="0" smtClean="0">
              <a:solidFill>
                <a:schemeClr val="bg1"/>
              </a:solidFill>
              <a:latin typeface="微软雅黑" pitchFamily="34" charset="-122"/>
              <a:ea typeface="微软雅黑" pitchFamily="34" charset="-122"/>
            </a:endParaRPr>
          </a:p>
          <a:p>
            <a:pPr algn="ctr">
              <a:lnSpc>
                <a:spcPct val="150000"/>
              </a:lnSpc>
            </a:pPr>
            <a:r>
              <a:rPr lang="zh-CN" altLang="en-US" b="1" dirty="0" smtClean="0">
                <a:solidFill>
                  <a:schemeClr val="bg1"/>
                </a:solidFill>
                <a:latin typeface="微软雅黑" pitchFamily="34" charset="-122"/>
                <a:ea typeface="微软雅黑" pitchFamily="34" charset="-122"/>
              </a:rPr>
              <a:t>高质量一体化发展战略</a:t>
            </a:r>
            <a:endParaRPr lang="en-US" altLang="zh-CN" b="1" dirty="0">
              <a:solidFill>
                <a:schemeClr val="bg1"/>
              </a:solidFill>
              <a:latin typeface="微软雅黑" pitchFamily="34" charset="-122"/>
              <a:ea typeface="微软雅黑" pitchFamily="34" charset="-122"/>
            </a:endParaRPr>
          </a:p>
        </p:txBody>
      </p:sp>
      <p:sp>
        <p:nvSpPr>
          <p:cNvPr id="5" name="矩形 4"/>
          <p:cNvSpPr/>
          <p:nvPr/>
        </p:nvSpPr>
        <p:spPr>
          <a:xfrm>
            <a:off x="3317382" y="1536526"/>
            <a:ext cx="5720316" cy="874407"/>
          </a:xfrm>
          <a:prstGeom prst="rect">
            <a:avLst/>
          </a:prstGeom>
        </p:spPr>
        <p:txBody>
          <a:bodyPr wrap="square">
            <a:spAutoFit/>
          </a:bodyPr>
          <a:lstStyle/>
          <a:p>
            <a:pPr marL="285750" indent="-285750">
              <a:lnSpc>
                <a:spcPct val="150000"/>
              </a:lnSpc>
              <a:buFont typeface="Wingdings" pitchFamily="2" charset="2"/>
              <a:buChar char="l"/>
            </a:pPr>
            <a:r>
              <a:rPr lang="zh-CN" altLang="en-US" dirty="0" smtClean="0">
                <a:solidFill>
                  <a:srgbClr val="003399"/>
                </a:solidFill>
                <a:latin typeface="微软雅黑" pitchFamily="34" charset="-122"/>
                <a:ea typeface="微软雅黑" pitchFamily="34" charset="-122"/>
              </a:rPr>
              <a:t>与浙江海港集团签订了小洋山综合开发合作协议</a:t>
            </a:r>
            <a:endParaRPr lang="en-US" altLang="zh-CN" dirty="0" smtClean="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en-US" dirty="0" smtClean="0">
                <a:solidFill>
                  <a:srgbClr val="003399"/>
                </a:solidFill>
                <a:latin typeface="微软雅黑" pitchFamily="34" charset="-122"/>
                <a:ea typeface="微软雅黑" pitchFamily="34" charset="-122"/>
              </a:rPr>
              <a:t>推进与江苏港口集团、安徽港航集团的合作</a:t>
            </a:r>
            <a:endParaRPr lang="en-US" altLang="zh-CN" b="1" u="sng" dirty="0">
              <a:solidFill>
                <a:srgbClr val="003399"/>
              </a:solidFill>
              <a:latin typeface="微软雅黑" pitchFamily="34" charset="-122"/>
              <a:ea typeface="微软雅黑" pitchFamily="34" charset="-122"/>
            </a:endParaRPr>
          </a:p>
        </p:txBody>
      </p:sp>
      <p:cxnSp>
        <p:nvCxnSpPr>
          <p:cNvPr id="11" name="直接连接符 10"/>
          <p:cNvCxnSpPr/>
          <p:nvPr/>
        </p:nvCxnSpPr>
        <p:spPr>
          <a:xfrm>
            <a:off x="579486" y="2657740"/>
            <a:ext cx="8016949"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21265" y="-196513"/>
            <a:ext cx="1105786" cy="1281034"/>
            <a:chOff x="-21265" y="-196513"/>
            <a:chExt cx="1105786" cy="1281034"/>
          </a:xfrm>
        </p:grpSpPr>
        <p:sp>
          <p:nvSpPr>
            <p:cNvPr id="13" name="任意多边形 12"/>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9" name="矩形 8"/>
          <p:cNvSpPr/>
          <p:nvPr/>
        </p:nvSpPr>
        <p:spPr>
          <a:xfrm>
            <a:off x="632673" y="2911861"/>
            <a:ext cx="2684709" cy="507831"/>
          </a:xfrm>
          <a:prstGeom prst="rect">
            <a:avLst/>
          </a:prstGeom>
          <a:solidFill>
            <a:srgbClr val="FFC000"/>
          </a:solidFill>
        </p:spPr>
        <p:txBody>
          <a:bodyPr wrap="square">
            <a:spAutoFit/>
          </a:bodyPr>
          <a:lstStyle/>
          <a:p>
            <a:pPr algn="ctr">
              <a:lnSpc>
                <a:spcPct val="150000"/>
              </a:lnSpc>
            </a:pPr>
            <a:r>
              <a:rPr lang="en-US" altLang="zh-CN" b="1" dirty="0">
                <a:solidFill>
                  <a:schemeClr val="bg1"/>
                </a:solidFill>
                <a:latin typeface="微软雅黑" pitchFamily="34" charset="-122"/>
                <a:ea typeface="微软雅黑" pitchFamily="34" charset="-122"/>
              </a:rPr>
              <a:t>2</a:t>
            </a:r>
            <a:r>
              <a:rPr lang="en-US" altLang="zh-CN" b="1" dirty="0" smtClean="0">
                <a:solidFill>
                  <a:schemeClr val="bg1"/>
                </a:solidFill>
                <a:latin typeface="微软雅黑" pitchFamily="34" charset="-122"/>
                <a:ea typeface="微软雅黑" pitchFamily="34" charset="-122"/>
              </a:rPr>
              <a:t>.  </a:t>
            </a:r>
            <a:r>
              <a:rPr lang="zh-CN" altLang="en-US" b="1" dirty="0" smtClean="0">
                <a:solidFill>
                  <a:schemeClr val="bg1"/>
                </a:solidFill>
                <a:latin typeface="微软雅黑" pitchFamily="34" charset="-122"/>
                <a:ea typeface="微软雅黑" pitchFamily="34" charset="-122"/>
              </a:rPr>
              <a:t>服务首届进博会</a:t>
            </a:r>
            <a:endParaRPr lang="en-US" altLang="zh-CN" b="1" dirty="0" smtClean="0">
              <a:solidFill>
                <a:schemeClr val="bg1"/>
              </a:solidFill>
              <a:latin typeface="微软雅黑" pitchFamily="34" charset="-122"/>
              <a:ea typeface="微软雅黑" pitchFamily="34" charset="-122"/>
            </a:endParaRPr>
          </a:p>
        </p:txBody>
      </p:sp>
      <p:sp>
        <p:nvSpPr>
          <p:cNvPr id="10" name="矩形 9"/>
          <p:cNvSpPr/>
          <p:nvPr/>
        </p:nvSpPr>
        <p:spPr>
          <a:xfrm>
            <a:off x="3317382" y="2753774"/>
            <a:ext cx="5720316" cy="923330"/>
          </a:xfrm>
          <a:prstGeom prst="rect">
            <a:avLst/>
          </a:prstGeom>
        </p:spPr>
        <p:txBody>
          <a:bodyPr wrap="square">
            <a:spAutoFit/>
          </a:bodyPr>
          <a:lstStyle/>
          <a:p>
            <a:pPr marL="285750" indent="-285750">
              <a:lnSpc>
                <a:spcPct val="150000"/>
              </a:lnSpc>
              <a:buFont typeface="Wingdings" pitchFamily="2" charset="2"/>
              <a:buChar char="l"/>
            </a:pPr>
            <a:r>
              <a:rPr lang="zh-CN" altLang="en-US" dirty="0" smtClean="0">
                <a:solidFill>
                  <a:srgbClr val="003399"/>
                </a:solidFill>
                <a:latin typeface="微软雅黑" pitchFamily="34" charset="-122"/>
                <a:ea typeface="微软雅黑" pitchFamily="34" charset="-122"/>
              </a:rPr>
              <a:t>完成“金牛座”龙门铣床接卸</a:t>
            </a:r>
            <a:endParaRPr lang="en-US" altLang="zh-CN" dirty="0" smtClean="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en-US" dirty="0" smtClean="0">
                <a:solidFill>
                  <a:srgbClr val="003399"/>
                </a:solidFill>
                <a:latin typeface="微软雅黑" pitchFamily="34" charset="-122"/>
                <a:ea typeface="微软雅黑" pitchFamily="34" charset="-122"/>
              </a:rPr>
              <a:t>服务</a:t>
            </a:r>
            <a:r>
              <a:rPr lang="zh-CN" altLang="en-US" dirty="0">
                <a:solidFill>
                  <a:srgbClr val="003399"/>
                </a:solidFill>
                <a:latin typeface="微软雅黑" pitchFamily="34" charset="-122"/>
                <a:ea typeface="微软雅黑" pitchFamily="34" charset="-122"/>
              </a:rPr>
              <a:t>进博平安地铁，党员护行先锋</a:t>
            </a:r>
            <a:endParaRPr lang="en-US" altLang="zh-CN" dirty="0">
              <a:solidFill>
                <a:srgbClr val="003399"/>
              </a:solidFill>
              <a:latin typeface="微软雅黑" pitchFamily="34" charset="-122"/>
              <a:ea typeface="微软雅黑" pitchFamily="34" charset="-122"/>
            </a:endParaRPr>
          </a:p>
        </p:txBody>
      </p:sp>
    </p:spTree>
    <p:extLst>
      <p:ext uri="{BB962C8B-B14F-4D97-AF65-F5344CB8AC3E}">
        <p14:creationId xmlns:p14="http://schemas.microsoft.com/office/powerpoint/2010/main" val="473683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linds(horizont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linds(horizontal)">
                                      <p:cBhvr>
                                        <p:cTn id="1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20B0EED7-2857-49A7-9A34-6B9A5A79ED78}"/>
              </a:ext>
            </a:extLst>
          </p:cNvPr>
          <p:cNvSpPr txBox="1"/>
          <p:nvPr/>
        </p:nvSpPr>
        <p:spPr>
          <a:xfrm>
            <a:off x="1490133" y="243367"/>
            <a:ext cx="5791200" cy="461665"/>
          </a:xfrm>
          <a:prstGeom prst="rect">
            <a:avLst/>
          </a:prstGeom>
          <a:noFill/>
        </p:spPr>
        <p:txBody>
          <a:bodyPr wrap="square" rtlCol="0">
            <a:spAutoFit/>
          </a:bodyPr>
          <a:lstStyle/>
          <a:p>
            <a:r>
              <a:rPr lang="zh-CN" altLang="en-US" sz="2400" b="1" dirty="0" smtClean="0">
                <a:solidFill>
                  <a:srgbClr val="003399"/>
                </a:solidFill>
                <a:latin typeface="微软雅黑" panose="020B0503020204020204" pitchFamily="34" charset="-122"/>
                <a:ea typeface="微软雅黑" panose="020B0503020204020204" pitchFamily="34" charset="-122"/>
              </a:rPr>
              <a:t>聚焦</a:t>
            </a:r>
            <a:r>
              <a:rPr lang="zh-CN" altLang="en-US" sz="2400" b="1" dirty="0">
                <a:solidFill>
                  <a:srgbClr val="003399"/>
                </a:solidFill>
                <a:latin typeface="微软雅黑" panose="020B0503020204020204" pitchFamily="34" charset="-122"/>
                <a:ea typeface="微软雅黑" panose="020B0503020204020204" pitchFamily="34" charset="-122"/>
              </a:rPr>
              <a:t>战略引领，多元发展闯出新天地</a:t>
            </a:r>
          </a:p>
        </p:txBody>
      </p:sp>
      <p:sp>
        <p:nvSpPr>
          <p:cNvPr id="4" name="矩形 3"/>
          <p:cNvSpPr/>
          <p:nvPr/>
        </p:nvSpPr>
        <p:spPr>
          <a:xfrm>
            <a:off x="632673" y="1536526"/>
            <a:ext cx="2684709" cy="923330"/>
          </a:xfrm>
          <a:prstGeom prst="rect">
            <a:avLst/>
          </a:prstGeom>
          <a:solidFill>
            <a:schemeClr val="accent5">
              <a:lumMod val="75000"/>
            </a:schemeClr>
          </a:solidFill>
        </p:spPr>
        <p:txBody>
          <a:bodyPr wrap="square">
            <a:spAutoFit/>
          </a:bodyPr>
          <a:lstStyle/>
          <a:p>
            <a:pPr algn="ctr">
              <a:lnSpc>
                <a:spcPct val="150000"/>
              </a:lnSpc>
            </a:pPr>
            <a:r>
              <a:rPr lang="en-US" altLang="zh-CN" b="1" dirty="0" smtClean="0">
                <a:solidFill>
                  <a:schemeClr val="bg1"/>
                </a:solidFill>
                <a:latin typeface="微软雅黑" pitchFamily="34" charset="-122"/>
                <a:ea typeface="微软雅黑" pitchFamily="34" charset="-122"/>
              </a:rPr>
              <a:t>1.  </a:t>
            </a:r>
            <a:r>
              <a:rPr lang="zh-CN" altLang="en-US" b="1" dirty="0" smtClean="0">
                <a:solidFill>
                  <a:schemeClr val="bg1"/>
                </a:solidFill>
                <a:latin typeface="微软雅黑" pitchFamily="34" charset="-122"/>
                <a:ea typeface="微软雅黑" pitchFamily="34" charset="-122"/>
              </a:rPr>
              <a:t>积极参与长三角</a:t>
            </a:r>
            <a:endParaRPr lang="en-US" altLang="zh-CN" b="1" dirty="0" smtClean="0">
              <a:solidFill>
                <a:schemeClr val="bg1"/>
              </a:solidFill>
              <a:latin typeface="微软雅黑" pitchFamily="34" charset="-122"/>
              <a:ea typeface="微软雅黑" pitchFamily="34" charset="-122"/>
            </a:endParaRPr>
          </a:p>
          <a:p>
            <a:pPr algn="ctr">
              <a:lnSpc>
                <a:spcPct val="150000"/>
              </a:lnSpc>
            </a:pPr>
            <a:r>
              <a:rPr lang="zh-CN" altLang="en-US" b="1" dirty="0" smtClean="0">
                <a:solidFill>
                  <a:schemeClr val="bg1"/>
                </a:solidFill>
                <a:latin typeface="微软雅黑" pitchFamily="34" charset="-122"/>
                <a:ea typeface="微软雅黑" pitchFamily="34" charset="-122"/>
              </a:rPr>
              <a:t>高质量一体化发展战略</a:t>
            </a:r>
            <a:endParaRPr lang="en-US" altLang="zh-CN" b="1" dirty="0">
              <a:solidFill>
                <a:schemeClr val="bg1"/>
              </a:solidFill>
              <a:latin typeface="微软雅黑" pitchFamily="34" charset="-122"/>
              <a:ea typeface="微软雅黑" pitchFamily="34" charset="-122"/>
            </a:endParaRPr>
          </a:p>
        </p:txBody>
      </p:sp>
      <p:sp>
        <p:nvSpPr>
          <p:cNvPr id="5" name="矩形 4"/>
          <p:cNvSpPr/>
          <p:nvPr/>
        </p:nvSpPr>
        <p:spPr>
          <a:xfrm>
            <a:off x="3317382" y="1536526"/>
            <a:ext cx="5720316" cy="874407"/>
          </a:xfrm>
          <a:prstGeom prst="rect">
            <a:avLst/>
          </a:prstGeom>
        </p:spPr>
        <p:txBody>
          <a:bodyPr wrap="square">
            <a:spAutoFit/>
          </a:bodyPr>
          <a:lstStyle/>
          <a:p>
            <a:pPr marL="285750" indent="-285750">
              <a:lnSpc>
                <a:spcPct val="150000"/>
              </a:lnSpc>
              <a:buFont typeface="Wingdings" pitchFamily="2" charset="2"/>
              <a:buChar char="l"/>
            </a:pPr>
            <a:r>
              <a:rPr lang="zh-CN" altLang="en-US" dirty="0" smtClean="0">
                <a:solidFill>
                  <a:srgbClr val="003399"/>
                </a:solidFill>
                <a:latin typeface="微软雅黑" pitchFamily="34" charset="-122"/>
                <a:ea typeface="微软雅黑" pitchFamily="34" charset="-122"/>
              </a:rPr>
              <a:t>与浙江海港集团签订了小洋山综合开发合作协议</a:t>
            </a:r>
            <a:endParaRPr lang="en-US" altLang="zh-CN" dirty="0" smtClean="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en-US" dirty="0" smtClean="0">
                <a:solidFill>
                  <a:srgbClr val="003399"/>
                </a:solidFill>
                <a:latin typeface="微软雅黑" pitchFamily="34" charset="-122"/>
                <a:ea typeface="微软雅黑" pitchFamily="34" charset="-122"/>
              </a:rPr>
              <a:t>推进与江苏港口集团、安徽港航集团的合作</a:t>
            </a:r>
            <a:endParaRPr lang="en-US" altLang="zh-CN" b="1" u="sng" dirty="0">
              <a:solidFill>
                <a:srgbClr val="003399"/>
              </a:solidFill>
              <a:latin typeface="微软雅黑" pitchFamily="34" charset="-122"/>
              <a:ea typeface="微软雅黑" pitchFamily="34" charset="-122"/>
            </a:endParaRPr>
          </a:p>
        </p:txBody>
      </p:sp>
      <p:cxnSp>
        <p:nvCxnSpPr>
          <p:cNvPr id="11" name="直接连接符 10"/>
          <p:cNvCxnSpPr/>
          <p:nvPr/>
        </p:nvCxnSpPr>
        <p:spPr>
          <a:xfrm>
            <a:off x="579486" y="2657740"/>
            <a:ext cx="8016949"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21265" y="-196513"/>
            <a:ext cx="1105786" cy="1281034"/>
            <a:chOff x="-21265" y="-196513"/>
            <a:chExt cx="1105786" cy="1281034"/>
          </a:xfrm>
        </p:grpSpPr>
        <p:sp>
          <p:nvSpPr>
            <p:cNvPr id="13" name="任意多边形 12"/>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9" name="矩形 8"/>
          <p:cNvSpPr/>
          <p:nvPr/>
        </p:nvSpPr>
        <p:spPr>
          <a:xfrm>
            <a:off x="632673" y="2911861"/>
            <a:ext cx="2684709" cy="507831"/>
          </a:xfrm>
          <a:prstGeom prst="rect">
            <a:avLst/>
          </a:prstGeom>
          <a:solidFill>
            <a:srgbClr val="FFC000"/>
          </a:solidFill>
        </p:spPr>
        <p:txBody>
          <a:bodyPr wrap="square">
            <a:spAutoFit/>
          </a:bodyPr>
          <a:lstStyle/>
          <a:p>
            <a:pPr algn="ctr">
              <a:lnSpc>
                <a:spcPct val="150000"/>
              </a:lnSpc>
            </a:pPr>
            <a:r>
              <a:rPr lang="en-US" altLang="zh-CN" b="1" dirty="0">
                <a:solidFill>
                  <a:schemeClr val="bg1"/>
                </a:solidFill>
                <a:latin typeface="微软雅黑" pitchFamily="34" charset="-122"/>
                <a:ea typeface="微软雅黑" pitchFamily="34" charset="-122"/>
              </a:rPr>
              <a:t>2</a:t>
            </a:r>
            <a:r>
              <a:rPr lang="en-US" altLang="zh-CN" b="1" dirty="0" smtClean="0">
                <a:solidFill>
                  <a:schemeClr val="bg1"/>
                </a:solidFill>
                <a:latin typeface="微软雅黑" pitchFamily="34" charset="-122"/>
                <a:ea typeface="微软雅黑" pitchFamily="34" charset="-122"/>
              </a:rPr>
              <a:t>.  </a:t>
            </a:r>
            <a:r>
              <a:rPr lang="zh-CN" altLang="en-US" b="1" dirty="0" smtClean="0">
                <a:solidFill>
                  <a:schemeClr val="bg1"/>
                </a:solidFill>
                <a:latin typeface="微软雅黑" pitchFamily="34" charset="-122"/>
                <a:ea typeface="微软雅黑" pitchFamily="34" charset="-122"/>
              </a:rPr>
              <a:t>服务首届进博会</a:t>
            </a:r>
            <a:endParaRPr lang="en-US" altLang="zh-CN" b="1" dirty="0" smtClean="0">
              <a:solidFill>
                <a:schemeClr val="bg1"/>
              </a:solidFill>
              <a:latin typeface="微软雅黑" pitchFamily="34" charset="-122"/>
              <a:ea typeface="微软雅黑" pitchFamily="34" charset="-122"/>
            </a:endParaRPr>
          </a:p>
        </p:txBody>
      </p:sp>
      <p:sp>
        <p:nvSpPr>
          <p:cNvPr id="10" name="矩形 9"/>
          <p:cNvSpPr/>
          <p:nvPr/>
        </p:nvSpPr>
        <p:spPr>
          <a:xfrm>
            <a:off x="3317382" y="2753774"/>
            <a:ext cx="5720316" cy="923330"/>
          </a:xfrm>
          <a:prstGeom prst="rect">
            <a:avLst/>
          </a:prstGeom>
        </p:spPr>
        <p:txBody>
          <a:bodyPr wrap="square">
            <a:spAutoFit/>
          </a:bodyPr>
          <a:lstStyle/>
          <a:p>
            <a:pPr marL="285750" indent="-285750">
              <a:lnSpc>
                <a:spcPct val="150000"/>
              </a:lnSpc>
              <a:buFont typeface="Wingdings" pitchFamily="2" charset="2"/>
              <a:buChar char="l"/>
            </a:pPr>
            <a:r>
              <a:rPr lang="zh-CN" altLang="en-US" dirty="0" smtClean="0">
                <a:solidFill>
                  <a:srgbClr val="003399"/>
                </a:solidFill>
                <a:latin typeface="微软雅黑" pitchFamily="34" charset="-122"/>
                <a:ea typeface="微软雅黑" pitchFamily="34" charset="-122"/>
              </a:rPr>
              <a:t>完成“金牛座”龙门铣床接卸</a:t>
            </a:r>
            <a:endParaRPr lang="en-US" altLang="zh-CN" dirty="0" smtClean="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en-US" dirty="0" smtClean="0">
                <a:solidFill>
                  <a:srgbClr val="003399"/>
                </a:solidFill>
                <a:latin typeface="微软雅黑" pitchFamily="34" charset="-122"/>
                <a:ea typeface="微软雅黑" pitchFamily="34" charset="-122"/>
              </a:rPr>
              <a:t>服务</a:t>
            </a:r>
            <a:r>
              <a:rPr lang="zh-CN" altLang="en-US" dirty="0">
                <a:solidFill>
                  <a:srgbClr val="003399"/>
                </a:solidFill>
                <a:latin typeface="微软雅黑" pitchFamily="34" charset="-122"/>
                <a:ea typeface="微软雅黑" pitchFamily="34" charset="-122"/>
              </a:rPr>
              <a:t>进博平安地铁，党员护行先锋</a:t>
            </a:r>
            <a:endParaRPr lang="en-US" altLang="zh-CN" dirty="0">
              <a:solidFill>
                <a:srgbClr val="003399"/>
              </a:solidFill>
              <a:latin typeface="微软雅黑" pitchFamily="34" charset="-122"/>
              <a:ea typeface="微软雅黑" pitchFamily="34" charset="-122"/>
            </a:endParaRPr>
          </a:p>
        </p:txBody>
      </p:sp>
      <p:sp>
        <p:nvSpPr>
          <p:cNvPr id="15" name="矩形 14"/>
          <p:cNvSpPr/>
          <p:nvPr/>
        </p:nvSpPr>
        <p:spPr>
          <a:xfrm>
            <a:off x="632673" y="4033075"/>
            <a:ext cx="2662518" cy="923330"/>
          </a:xfrm>
          <a:prstGeom prst="rect">
            <a:avLst/>
          </a:prstGeom>
          <a:solidFill>
            <a:srgbClr val="00B0F0"/>
          </a:solidFill>
        </p:spPr>
        <p:txBody>
          <a:bodyPr wrap="square">
            <a:spAutoFit/>
          </a:bodyPr>
          <a:lstStyle/>
          <a:p>
            <a:pPr algn="ctr">
              <a:lnSpc>
                <a:spcPct val="150000"/>
              </a:lnSpc>
            </a:pPr>
            <a:r>
              <a:rPr lang="en-US" altLang="zh-CN" b="1" dirty="0" smtClean="0">
                <a:solidFill>
                  <a:schemeClr val="bg1"/>
                </a:solidFill>
                <a:latin typeface="微软雅黑" pitchFamily="34" charset="-122"/>
                <a:ea typeface="微软雅黑" pitchFamily="34" charset="-122"/>
              </a:rPr>
              <a:t>3.  </a:t>
            </a:r>
            <a:r>
              <a:rPr lang="zh-CN" altLang="en-US" b="1" dirty="0" smtClean="0">
                <a:solidFill>
                  <a:schemeClr val="bg1"/>
                </a:solidFill>
                <a:latin typeface="微软雅黑" pitchFamily="34" charset="-122"/>
                <a:ea typeface="微软雅黑" pitchFamily="34" charset="-122"/>
              </a:rPr>
              <a:t>深化“三大战略”</a:t>
            </a:r>
            <a:endParaRPr lang="en-US" altLang="zh-CN" b="1" dirty="0" smtClean="0">
              <a:solidFill>
                <a:schemeClr val="bg1"/>
              </a:solidFill>
              <a:latin typeface="微软雅黑" pitchFamily="34" charset="-122"/>
              <a:ea typeface="微软雅黑" pitchFamily="34" charset="-122"/>
            </a:endParaRPr>
          </a:p>
          <a:p>
            <a:pPr algn="ctr">
              <a:lnSpc>
                <a:spcPct val="150000"/>
              </a:lnSpc>
            </a:pPr>
            <a:r>
              <a:rPr lang="zh-CN" altLang="en-US" b="1" dirty="0" smtClean="0">
                <a:solidFill>
                  <a:schemeClr val="bg1"/>
                </a:solidFill>
                <a:latin typeface="微软雅黑" pitchFamily="34" charset="-122"/>
                <a:ea typeface="微软雅黑" pitchFamily="34" charset="-122"/>
              </a:rPr>
              <a:t>取得新进展</a:t>
            </a:r>
            <a:endParaRPr lang="en-US" altLang="zh-CN" b="1" dirty="0" smtClean="0">
              <a:solidFill>
                <a:schemeClr val="bg1"/>
              </a:solidFill>
              <a:latin typeface="微软雅黑" pitchFamily="34" charset="-122"/>
              <a:ea typeface="微软雅黑" pitchFamily="34" charset="-122"/>
            </a:endParaRPr>
          </a:p>
        </p:txBody>
      </p:sp>
      <p:cxnSp>
        <p:nvCxnSpPr>
          <p:cNvPr id="16" name="直接连接符 10"/>
          <p:cNvCxnSpPr/>
          <p:nvPr/>
        </p:nvCxnSpPr>
        <p:spPr>
          <a:xfrm>
            <a:off x="579486" y="3847788"/>
            <a:ext cx="8016949"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3530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20B0EED7-2857-49A7-9A34-6B9A5A79ED78}"/>
              </a:ext>
            </a:extLst>
          </p:cNvPr>
          <p:cNvSpPr txBox="1"/>
          <p:nvPr/>
        </p:nvSpPr>
        <p:spPr>
          <a:xfrm>
            <a:off x="1490133" y="243367"/>
            <a:ext cx="5791200" cy="461665"/>
          </a:xfrm>
          <a:prstGeom prst="rect">
            <a:avLst/>
          </a:prstGeom>
          <a:noFill/>
        </p:spPr>
        <p:txBody>
          <a:bodyPr wrap="square" rtlCol="0">
            <a:spAutoFit/>
          </a:bodyPr>
          <a:lstStyle/>
          <a:p>
            <a:r>
              <a:rPr lang="zh-CN" altLang="en-US" sz="2400" b="1" smtClean="0">
                <a:solidFill>
                  <a:srgbClr val="003399"/>
                </a:solidFill>
                <a:latin typeface="微软雅黑" panose="020B0503020204020204" pitchFamily="34" charset="-122"/>
                <a:ea typeface="微软雅黑" panose="020B0503020204020204" pitchFamily="34" charset="-122"/>
              </a:rPr>
              <a:t>聚焦</a:t>
            </a:r>
            <a:r>
              <a:rPr lang="zh-CN" altLang="en-US" sz="2400" b="1" dirty="0">
                <a:solidFill>
                  <a:srgbClr val="003399"/>
                </a:solidFill>
                <a:latin typeface="微软雅黑" panose="020B0503020204020204" pitchFamily="34" charset="-122"/>
                <a:ea typeface="微软雅黑" panose="020B0503020204020204" pitchFamily="34" charset="-122"/>
              </a:rPr>
              <a:t>战略引领，多元发展闯出新天地</a:t>
            </a:r>
          </a:p>
        </p:txBody>
      </p:sp>
      <p:sp>
        <p:nvSpPr>
          <p:cNvPr id="7" name="矩形 6"/>
          <p:cNvSpPr/>
          <p:nvPr/>
        </p:nvSpPr>
        <p:spPr>
          <a:xfrm>
            <a:off x="3318121" y="1258593"/>
            <a:ext cx="5140078" cy="5170646"/>
          </a:xfrm>
          <a:prstGeom prst="rect">
            <a:avLst/>
          </a:prstGeom>
        </p:spPr>
        <p:txBody>
          <a:bodyPr wrap="square">
            <a:spAutoFit/>
          </a:bodyPr>
          <a:lstStyle/>
          <a:p>
            <a:pPr marL="285750" indent="-285750">
              <a:lnSpc>
                <a:spcPct val="150000"/>
              </a:lnSpc>
              <a:buFont typeface="Wingdings" pitchFamily="2" charset="2"/>
              <a:buChar char="l"/>
            </a:pPr>
            <a:r>
              <a:rPr lang="zh-CN" altLang="en-US" sz="2000" dirty="0" smtClean="0">
                <a:solidFill>
                  <a:srgbClr val="003399"/>
                </a:solidFill>
                <a:latin typeface="微软雅黑" pitchFamily="34" charset="-122"/>
                <a:ea typeface="微软雅黑" pitchFamily="34" charset="-122"/>
              </a:rPr>
              <a:t>长江战略：</a:t>
            </a:r>
            <a:endParaRPr lang="en-US" altLang="zh-CN" sz="2000" dirty="0" smtClean="0">
              <a:solidFill>
                <a:srgbClr val="003399"/>
              </a:solidFill>
              <a:latin typeface="微软雅黑" pitchFamily="34" charset="-122"/>
              <a:ea typeface="微软雅黑" pitchFamily="34" charset="-122"/>
            </a:endParaRPr>
          </a:p>
          <a:p>
            <a:pPr marL="342900" indent="-342900">
              <a:lnSpc>
                <a:spcPct val="150000"/>
              </a:lnSpc>
              <a:buFont typeface="Wingdings" charset="2"/>
              <a:buChar char="Ø"/>
            </a:pPr>
            <a:r>
              <a:rPr lang="zh-CN" altLang="en-US" sz="2000" dirty="0" smtClean="0">
                <a:solidFill>
                  <a:srgbClr val="003399"/>
                </a:solidFill>
                <a:latin typeface="微软雅黑" pitchFamily="34" charset="-122"/>
                <a:ea typeface="微软雅黑" pitchFamily="34" charset="-122"/>
              </a:rPr>
              <a:t>完成对泛亚航运</a:t>
            </a:r>
            <a:r>
              <a:rPr lang="en-US" altLang="zh-CN" sz="2000" dirty="0" smtClean="0">
                <a:solidFill>
                  <a:srgbClr val="003399"/>
                </a:solidFill>
                <a:latin typeface="微软雅黑" pitchFamily="34" charset="-122"/>
                <a:ea typeface="微软雅黑" pitchFamily="34" charset="-122"/>
              </a:rPr>
              <a:t>20%</a:t>
            </a:r>
            <a:r>
              <a:rPr lang="zh-CN" altLang="en-US" sz="2000" dirty="0" smtClean="0">
                <a:solidFill>
                  <a:srgbClr val="003399"/>
                </a:solidFill>
                <a:latin typeface="微软雅黑" pitchFamily="34" charset="-122"/>
                <a:ea typeface="微软雅黑" pitchFamily="34" charset="-122"/>
              </a:rPr>
              <a:t>股权的收购；</a:t>
            </a:r>
            <a:endParaRPr lang="en-US" altLang="zh-CN" sz="2000" dirty="0" smtClean="0">
              <a:solidFill>
                <a:srgbClr val="003399"/>
              </a:solidFill>
              <a:latin typeface="微软雅黑" pitchFamily="34" charset="-122"/>
              <a:ea typeface="微软雅黑" pitchFamily="34" charset="-122"/>
            </a:endParaRPr>
          </a:p>
          <a:p>
            <a:pPr marL="342900" indent="-342900">
              <a:lnSpc>
                <a:spcPct val="150000"/>
              </a:lnSpc>
              <a:buFont typeface="Wingdings" charset="2"/>
              <a:buChar char="Ø"/>
            </a:pPr>
            <a:r>
              <a:rPr lang="zh-CN" altLang="en-US" sz="2000" dirty="0" smtClean="0">
                <a:solidFill>
                  <a:srgbClr val="003399"/>
                </a:solidFill>
                <a:latin typeface="微软雅黑" pitchFamily="34" charset="-122"/>
                <a:ea typeface="微软雅黑" pitchFamily="34" charset="-122"/>
              </a:rPr>
              <a:t>发挥长江经济带航运联盟的平台作用；</a:t>
            </a:r>
            <a:endParaRPr lang="en-US" altLang="zh-CN" sz="2000" dirty="0" smtClean="0">
              <a:solidFill>
                <a:srgbClr val="003399"/>
              </a:solidFill>
              <a:latin typeface="微软雅黑" pitchFamily="34" charset="-122"/>
              <a:ea typeface="微软雅黑" pitchFamily="34" charset="-122"/>
            </a:endParaRPr>
          </a:p>
          <a:p>
            <a:pPr marL="342900" indent="-342900">
              <a:lnSpc>
                <a:spcPct val="150000"/>
              </a:lnSpc>
              <a:buFont typeface="Wingdings" charset="2"/>
              <a:buChar char="Ø"/>
            </a:pPr>
            <a:r>
              <a:rPr lang="zh-CN" altLang="en-US" sz="2000" dirty="0" smtClean="0">
                <a:solidFill>
                  <a:srgbClr val="003399"/>
                </a:solidFill>
                <a:latin typeface="微软雅黑" pitchFamily="34" charset="-122"/>
                <a:ea typeface="微软雅黑" pitchFamily="34" charset="-122"/>
              </a:rPr>
              <a:t>参与四川省、湖南省区域内港口资源整合项目。</a:t>
            </a:r>
            <a:endParaRPr lang="en-US" altLang="zh-CN" sz="2000" dirty="0" smtClean="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en-US" sz="2000" dirty="0" smtClean="0">
                <a:solidFill>
                  <a:srgbClr val="003399"/>
                </a:solidFill>
                <a:latin typeface="微软雅黑" pitchFamily="34" charset="-122"/>
                <a:ea typeface="微软雅黑" pitchFamily="34" charset="-122"/>
              </a:rPr>
              <a:t>国际化战略：</a:t>
            </a:r>
            <a:endParaRPr lang="en-US" altLang="zh-CN" sz="2000" dirty="0" smtClean="0">
              <a:solidFill>
                <a:srgbClr val="003399"/>
              </a:solidFill>
              <a:latin typeface="微软雅黑" pitchFamily="34" charset="-122"/>
              <a:ea typeface="微软雅黑" pitchFamily="34" charset="-122"/>
            </a:endParaRPr>
          </a:p>
          <a:p>
            <a:pPr marL="342900" indent="-342900">
              <a:lnSpc>
                <a:spcPct val="150000"/>
              </a:lnSpc>
              <a:buFont typeface="Wingdings" charset="2"/>
              <a:buChar char="Ø"/>
            </a:pPr>
            <a:r>
              <a:rPr lang="zh-CN" altLang="en-US" sz="2000" dirty="0" smtClean="0">
                <a:solidFill>
                  <a:srgbClr val="003399"/>
                </a:solidFill>
                <a:latin typeface="微软雅黑" pitchFamily="34" charset="-122"/>
                <a:ea typeface="微软雅黑" pitchFamily="34" charset="-122"/>
              </a:rPr>
              <a:t>以色列海法新港项目正式开工建设，和以星公司就今后海法码头业务协同达成战略合作协议；</a:t>
            </a:r>
            <a:endParaRPr lang="en-US" altLang="zh-CN" sz="2000" dirty="0" smtClean="0">
              <a:solidFill>
                <a:srgbClr val="003399"/>
              </a:solidFill>
              <a:latin typeface="微软雅黑" pitchFamily="34" charset="-122"/>
              <a:ea typeface="微软雅黑" pitchFamily="34" charset="-122"/>
            </a:endParaRPr>
          </a:p>
          <a:p>
            <a:pPr marL="342900" indent="-342900">
              <a:lnSpc>
                <a:spcPct val="150000"/>
              </a:lnSpc>
              <a:buFont typeface="Wingdings" charset="2"/>
              <a:buChar char="Ø"/>
            </a:pPr>
            <a:r>
              <a:rPr lang="zh-CN" altLang="en-US" sz="2000" dirty="0" smtClean="0">
                <a:solidFill>
                  <a:srgbClr val="003399"/>
                </a:solidFill>
                <a:latin typeface="微软雅黑" pitchFamily="34" charset="-122"/>
                <a:ea typeface="微软雅黑" pitchFamily="34" charset="-122"/>
              </a:rPr>
              <a:t>推进与中远海运集团在海外相关港口项目上的合作。</a:t>
            </a:r>
            <a:endParaRPr lang="en-US" altLang="zh-CN" sz="2000" dirty="0" smtClean="0">
              <a:solidFill>
                <a:srgbClr val="003399"/>
              </a:solidFill>
              <a:latin typeface="微软雅黑" pitchFamily="34" charset="-122"/>
              <a:ea typeface="微软雅黑" pitchFamily="34" charset="-122"/>
            </a:endParaRPr>
          </a:p>
        </p:txBody>
      </p:sp>
      <p:grpSp>
        <p:nvGrpSpPr>
          <p:cNvPr id="12" name="组合 11"/>
          <p:cNvGrpSpPr/>
          <p:nvPr/>
        </p:nvGrpSpPr>
        <p:grpSpPr>
          <a:xfrm>
            <a:off x="-21265" y="-196513"/>
            <a:ext cx="1105786" cy="1281034"/>
            <a:chOff x="-21265" y="-196513"/>
            <a:chExt cx="1105786" cy="1281034"/>
          </a:xfrm>
        </p:grpSpPr>
        <p:sp>
          <p:nvSpPr>
            <p:cNvPr id="13" name="任意多边形 12"/>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20" name="矩形 19"/>
          <p:cNvSpPr/>
          <p:nvPr/>
        </p:nvSpPr>
        <p:spPr>
          <a:xfrm>
            <a:off x="437532" y="2189322"/>
            <a:ext cx="2662518" cy="923330"/>
          </a:xfrm>
          <a:prstGeom prst="rect">
            <a:avLst/>
          </a:prstGeom>
          <a:solidFill>
            <a:srgbClr val="00B0F0"/>
          </a:solidFill>
        </p:spPr>
        <p:txBody>
          <a:bodyPr wrap="square">
            <a:spAutoFit/>
          </a:bodyPr>
          <a:lstStyle/>
          <a:p>
            <a:pPr algn="ctr">
              <a:lnSpc>
                <a:spcPct val="150000"/>
              </a:lnSpc>
            </a:pPr>
            <a:r>
              <a:rPr lang="en-US" altLang="zh-CN" b="1" dirty="0" smtClean="0">
                <a:solidFill>
                  <a:schemeClr val="bg1"/>
                </a:solidFill>
                <a:latin typeface="微软雅黑" pitchFamily="34" charset="-122"/>
                <a:ea typeface="微软雅黑" pitchFamily="34" charset="-122"/>
              </a:rPr>
              <a:t>3.  </a:t>
            </a:r>
            <a:r>
              <a:rPr lang="zh-CN" altLang="en-US" b="1" dirty="0" smtClean="0">
                <a:solidFill>
                  <a:schemeClr val="bg1"/>
                </a:solidFill>
                <a:latin typeface="微软雅黑" pitchFamily="34" charset="-122"/>
                <a:ea typeface="微软雅黑" pitchFamily="34" charset="-122"/>
              </a:rPr>
              <a:t>深化“三大战略”</a:t>
            </a:r>
            <a:endParaRPr lang="en-US" altLang="zh-CN" b="1" dirty="0" smtClean="0">
              <a:solidFill>
                <a:schemeClr val="bg1"/>
              </a:solidFill>
              <a:latin typeface="微软雅黑" pitchFamily="34" charset="-122"/>
              <a:ea typeface="微软雅黑" pitchFamily="34" charset="-122"/>
            </a:endParaRPr>
          </a:p>
          <a:p>
            <a:pPr algn="ctr">
              <a:lnSpc>
                <a:spcPct val="150000"/>
              </a:lnSpc>
            </a:pPr>
            <a:r>
              <a:rPr lang="zh-CN" altLang="en-US" b="1" dirty="0" smtClean="0">
                <a:solidFill>
                  <a:schemeClr val="bg1"/>
                </a:solidFill>
                <a:latin typeface="微软雅黑" pitchFamily="34" charset="-122"/>
                <a:ea typeface="微软雅黑" pitchFamily="34" charset="-122"/>
              </a:rPr>
              <a:t>取得新进展</a:t>
            </a:r>
            <a:endParaRPr lang="en-US" altLang="zh-CN" b="1" dirty="0" smtClean="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8628857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linds(horizontal)">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blinds(horizontal)">
                                      <p:cBhvr>
                                        <p:cTn id="22" dur="500"/>
                                        <p:tgtEl>
                                          <p:spTgt spid="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blinds(horizontal)">
                                      <p:cBhvr>
                                        <p:cTn id="2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9144000" cy="1052623"/>
          </a:xfrm>
          <a:prstGeom prst="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620480" y="277628"/>
            <a:ext cx="6951134" cy="584775"/>
          </a:xfrm>
          <a:prstGeom prst="rect">
            <a:avLst/>
          </a:prstGeom>
          <a:noFill/>
        </p:spPr>
        <p:txBody>
          <a:bodyPr wrap="square" rtlCol="0">
            <a:spAutoFit/>
          </a:bodyPr>
          <a:lstStyle/>
          <a:p>
            <a:r>
              <a:rPr lang="zh-CN" altLang="en-US" sz="3200" b="1" dirty="0">
                <a:solidFill>
                  <a:schemeClr val="accent5">
                    <a:lumMod val="40000"/>
                    <a:lumOff val="60000"/>
                  </a:schemeClr>
                </a:solidFill>
                <a:latin typeface="微软雅黑" panose="020B0503020204020204" pitchFamily="34" charset="-122"/>
                <a:ea typeface="微软雅黑" panose="020B0503020204020204" pitchFamily="34" charset="-122"/>
              </a:rPr>
              <a:t>第一部分 </a:t>
            </a:r>
            <a:r>
              <a:rPr lang="zh-CN" altLang="en-US" sz="3200" b="1" dirty="0" smtClean="0">
                <a:solidFill>
                  <a:schemeClr val="accent5">
                    <a:lumMod val="40000"/>
                    <a:lumOff val="60000"/>
                  </a:schemeClr>
                </a:solidFill>
                <a:latin typeface="微软雅黑" panose="020B0503020204020204" pitchFamily="34" charset="-122"/>
                <a:ea typeface="微软雅黑" panose="020B0503020204020204" pitchFamily="34" charset="-122"/>
              </a:rPr>
              <a:t>  </a:t>
            </a:r>
            <a:r>
              <a:rPr lang="en-US" altLang="zh-CN" sz="3200" b="1" dirty="0" smtClean="0">
                <a:solidFill>
                  <a:schemeClr val="accent5">
                    <a:lumMod val="40000"/>
                    <a:lumOff val="60000"/>
                  </a:schemeClr>
                </a:solidFill>
                <a:latin typeface="微软雅黑" panose="020B0503020204020204" pitchFamily="34" charset="-122"/>
                <a:ea typeface="微软雅黑" panose="020B0503020204020204" pitchFamily="34" charset="-122"/>
              </a:rPr>
              <a:t>2018</a:t>
            </a:r>
            <a:r>
              <a:rPr lang="zh-CN" altLang="en-US" sz="3200" b="1" dirty="0">
                <a:solidFill>
                  <a:schemeClr val="accent5">
                    <a:lumMod val="40000"/>
                    <a:lumOff val="60000"/>
                  </a:schemeClr>
                </a:solidFill>
                <a:latin typeface="微软雅黑" panose="020B0503020204020204" pitchFamily="34" charset="-122"/>
                <a:ea typeface="微软雅黑" panose="020B0503020204020204" pitchFamily="34" charset="-122"/>
              </a:rPr>
              <a:t>年工作回顾</a:t>
            </a:r>
          </a:p>
        </p:txBody>
      </p:sp>
      <p:grpSp>
        <p:nvGrpSpPr>
          <p:cNvPr id="2" name="组合 10"/>
          <p:cNvGrpSpPr/>
          <p:nvPr/>
        </p:nvGrpSpPr>
        <p:grpSpPr>
          <a:xfrm>
            <a:off x="-21265" y="-196513"/>
            <a:ext cx="1105786" cy="1281034"/>
            <a:chOff x="-21265" y="-196513"/>
            <a:chExt cx="1105786" cy="1281034"/>
          </a:xfrm>
        </p:grpSpPr>
        <p:sp>
          <p:nvSpPr>
            <p:cNvPr id="12" name="任意多边形 11"/>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p:nvSpPr>
          <p:spPr>
            <a:xfrm rot="18893568" flipH="1">
              <a:off x="-49971" y="106325"/>
              <a:ext cx="975007" cy="369332"/>
            </a:xfrm>
            <a:prstGeom prst="rect">
              <a:avLst/>
            </a:prstGeom>
            <a:noFill/>
            <a:ln>
              <a:noFill/>
            </a:ln>
          </p:spPr>
          <p:txBody>
            <a:bodyPr wrap="square" rtlCol="0">
              <a:spAutoFit/>
            </a:bodyPr>
            <a:lstStyle/>
            <a:p>
              <a:r>
                <a:rPr lang="en-US" altLang="zh-CN" dirty="0" smtClean="0">
                  <a:solidFill>
                    <a:schemeClr val="bg1"/>
                  </a:solidFill>
                  <a:latin typeface="Arial Black" panose="020B0A04020102020204" pitchFamily="34" charset="0"/>
                </a:rPr>
                <a:t>SIPG</a:t>
              </a:r>
            </a:p>
          </p:txBody>
        </p:sp>
      </p:grpSp>
      <p:sp>
        <p:nvSpPr>
          <p:cNvPr id="14" name="矩形 13"/>
          <p:cNvSpPr/>
          <p:nvPr/>
        </p:nvSpPr>
        <p:spPr>
          <a:xfrm>
            <a:off x="352588" y="1558409"/>
            <a:ext cx="3416320" cy="523220"/>
          </a:xfrm>
          <a:prstGeom prst="rect">
            <a:avLst/>
          </a:prstGeom>
        </p:spPr>
        <p:txBody>
          <a:bodyPr wrap="none">
            <a:spAutoFit/>
          </a:bodyPr>
          <a:lstStyle/>
          <a:p>
            <a:r>
              <a:rPr lang="zh-CN" altLang="zh-CN" sz="2800" b="1" dirty="0" smtClean="0">
                <a:solidFill>
                  <a:srgbClr val="C00000"/>
                </a:solidFill>
              </a:rPr>
              <a:t>关键词</a:t>
            </a:r>
            <a:r>
              <a:rPr lang="zh-CN" altLang="en-US" sz="2800" b="1" dirty="0" smtClean="0">
                <a:solidFill>
                  <a:srgbClr val="C00000"/>
                </a:solidFill>
              </a:rPr>
              <a:t>五</a:t>
            </a:r>
            <a:r>
              <a:rPr lang="zh-CN" altLang="zh-CN" sz="2800" b="1" dirty="0" smtClean="0">
                <a:solidFill>
                  <a:srgbClr val="C00000"/>
                </a:solidFill>
              </a:rPr>
              <a:t>：</a:t>
            </a:r>
            <a:r>
              <a:rPr lang="zh-CN" altLang="en-US" sz="2800" b="1" dirty="0" smtClean="0">
                <a:solidFill>
                  <a:srgbClr val="C00000"/>
                </a:solidFill>
              </a:rPr>
              <a:t>党的建设</a:t>
            </a:r>
            <a:endParaRPr lang="zh-CN" altLang="en-US" sz="2800" dirty="0">
              <a:solidFill>
                <a:srgbClr val="C00000"/>
              </a:solidFill>
            </a:endParaRPr>
          </a:p>
        </p:txBody>
      </p:sp>
      <p:sp>
        <p:nvSpPr>
          <p:cNvPr id="3" name="矩形 2"/>
          <p:cNvSpPr/>
          <p:nvPr/>
        </p:nvSpPr>
        <p:spPr>
          <a:xfrm>
            <a:off x="531629" y="5379706"/>
            <a:ext cx="8039986" cy="861774"/>
          </a:xfrm>
          <a:prstGeom prst="rect">
            <a:avLst/>
          </a:prstGeom>
        </p:spPr>
        <p:txBody>
          <a:bodyPr wrap="square">
            <a:spAutoFit/>
          </a:bodyPr>
          <a:lstStyle/>
          <a:p>
            <a:pPr indent="355600" algn="just">
              <a:lnSpc>
                <a:spcPts val="3000"/>
              </a:lnSpc>
              <a:spcAft>
                <a:spcPts val="0"/>
              </a:spcAft>
            </a:pPr>
            <a:r>
              <a:rPr lang="zh-CN" altLang="en-US" sz="2000" kern="100" dirty="0" smtClean="0">
                <a:latin typeface="Calibri" charset="0"/>
                <a:ea typeface="仿宋_GB2312" charset="0"/>
                <a:cs typeface="Arial" charset="0"/>
              </a:rPr>
              <a:t>    </a:t>
            </a:r>
            <a:r>
              <a:rPr lang="zh-CN" altLang="zh-CN" sz="2000" kern="100" dirty="0" smtClean="0">
                <a:latin typeface="Calibri" charset="0"/>
                <a:ea typeface="仿宋_GB2312" charset="0"/>
                <a:cs typeface="Arial" charset="0"/>
              </a:rPr>
              <a:t>上港</a:t>
            </a:r>
            <a:r>
              <a:rPr lang="zh-CN" altLang="zh-CN" sz="2000" kern="100" dirty="0">
                <a:latin typeface="Calibri" charset="0"/>
                <a:ea typeface="仿宋_GB2312" charset="0"/>
                <a:cs typeface="Arial" charset="0"/>
              </a:rPr>
              <a:t>集团始终把坚持党的领导加强党的建设，作为企业发展的“根”和“魂”，作为集团做强做优做大的根本保证。</a:t>
            </a:r>
            <a:endParaRPr lang="zh-CN" altLang="zh-CN" sz="2000" kern="100" dirty="0">
              <a:effectLst/>
              <a:latin typeface="Calibri" charset="0"/>
              <a:ea typeface="宋体" charset="-122"/>
              <a:cs typeface="Arial" charset="0"/>
            </a:endParaRPr>
          </a:p>
        </p:txBody>
      </p:sp>
      <p:pic>
        <p:nvPicPr>
          <p:cNvPr id="9" name="图片 8" descr="timg.jpg"/>
          <p:cNvPicPr>
            <a:picLocks noChangeAspect="1"/>
          </p:cNvPicPr>
          <p:nvPr/>
        </p:nvPicPr>
        <p:blipFill>
          <a:blip r:embed="rId3" cstate="print"/>
          <a:stretch>
            <a:fillRect/>
          </a:stretch>
        </p:blipFill>
        <p:spPr>
          <a:xfrm>
            <a:off x="1963956" y="2283608"/>
            <a:ext cx="6220996" cy="3129640"/>
          </a:xfrm>
          <a:prstGeom prst="rect">
            <a:avLst/>
          </a:prstGeom>
        </p:spPr>
      </p:pic>
    </p:spTree>
    <p:extLst>
      <p:ext uri="{BB962C8B-B14F-4D97-AF65-F5344CB8AC3E}">
        <p14:creationId xmlns:p14="http://schemas.microsoft.com/office/powerpoint/2010/main" val="4759230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31628" y="1349021"/>
            <a:ext cx="8238032" cy="3323987"/>
          </a:xfrm>
          <a:prstGeom prst="rect">
            <a:avLst/>
          </a:prstGeom>
        </p:spPr>
        <p:txBody>
          <a:bodyPr wrap="square">
            <a:spAutoFit/>
          </a:bodyPr>
          <a:lstStyle/>
          <a:p>
            <a:pPr>
              <a:lnSpc>
                <a:spcPct val="150000"/>
              </a:lnSpc>
            </a:pPr>
            <a:r>
              <a:rPr lang="zh-CN" altLang="en-US" sz="2000" b="1" dirty="0" smtClean="0">
                <a:solidFill>
                  <a:srgbClr val="003399"/>
                </a:solidFill>
                <a:latin typeface="微软雅黑" pitchFamily="34" charset="-122"/>
                <a:ea typeface="微软雅黑" pitchFamily="34" charset="-122"/>
              </a:rPr>
              <a:t>        </a:t>
            </a:r>
            <a:r>
              <a:rPr lang="en-US" altLang="zh-CN" sz="2000" b="1" dirty="0" smtClean="0">
                <a:solidFill>
                  <a:srgbClr val="003399"/>
                </a:solidFill>
                <a:latin typeface="微软雅黑" pitchFamily="34" charset="-122"/>
                <a:ea typeface="微软雅黑" pitchFamily="34" charset="-122"/>
              </a:rPr>
              <a:t>1</a:t>
            </a:r>
            <a:r>
              <a:rPr lang="zh-CN" altLang="en-US" sz="2000" b="1" dirty="0">
                <a:solidFill>
                  <a:srgbClr val="003399"/>
                </a:solidFill>
                <a:latin typeface="微软雅黑" pitchFamily="34" charset="-122"/>
                <a:ea typeface="微软雅黑" pitchFamily="34" charset="-122"/>
              </a:rPr>
              <a:t>、</a:t>
            </a:r>
            <a:r>
              <a:rPr lang="zh-CN" altLang="zh-CN" sz="2000" b="1" dirty="0" smtClean="0">
                <a:solidFill>
                  <a:srgbClr val="003399"/>
                </a:solidFill>
                <a:latin typeface="微软雅黑" pitchFamily="34" charset="-122"/>
                <a:ea typeface="微软雅黑" pitchFamily="34" charset="-122"/>
              </a:rPr>
              <a:t>深入</a:t>
            </a:r>
            <a:r>
              <a:rPr lang="zh-CN" altLang="zh-CN" sz="2000" b="1" dirty="0">
                <a:solidFill>
                  <a:srgbClr val="003399"/>
                </a:solidFill>
                <a:latin typeface="微软雅黑" pitchFamily="34" charset="-122"/>
                <a:ea typeface="微软雅黑" pitchFamily="34" charset="-122"/>
              </a:rPr>
              <a:t>学习贯彻习近平新时代中国特色社会主义思想，以此作为引领集团改革发展的</a:t>
            </a:r>
            <a:r>
              <a:rPr lang="zh-CN" altLang="zh-CN" sz="2000" b="1" dirty="0" smtClean="0">
                <a:solidFill>
                  <a:srgbClr val="003399"/>
                </a:solidFill>
                <a:latin typeface="微软雅黑" pitchFamily="34" charset="-122"/>
                <a:ea typeface="微软雅黑" pitchFamily="34" charset="-122"/>
              </a:rPr>
              <a:t>指引</a:t>
            </a:r>
            <a:endParaRPr lang="en-US" altLang="zh-CN" sz="2000" b="1" dirty="0" smtClean="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en-US" sz="2000" dirty="0" smtClean="0">
                <a:solidFill>
                  <a:srgbClr val="003399"/>
                </a:solidFill>
                <a:latin typeface="微软雅黑" pitchFamily="34" charset="-122"/>
                <a:ea typeface="微软雅黑" pitchFamily="34" charset="-122"/>
              </a:rPr>
              <a:t>开办</a:t>
            </a:r>
            <a:r>
              <a:rPr lang="zh-CN" altLang="zh-CN" sz="2000" dirty="0" smtClean="0">
                <a:solidFill>
                  <a:srgbClr val="003399"/>
                </a:solidFill>
                <a:latin typeface="微软雅黑" pitchFamily="34" charset="-122"/>
                <a:ea typeface="微软雅黑" pitchFamily="34" charset="-122"/>
              </a:rPr>
              <a:t>专题</a:t>
            </a:r>
            <a:r>
              <a:rPr lang="zh-CN" altLang="zh-CN" sz="2000" dirty="0">
                <a:solidFill>
                  <a:srgbClr val="003399"/>
                </a:solidFill>
                <a:latin typeface="微软雅黑" pitchFamily="34" charset="-122"/>
                <a:ea typeface="微软雅黑" pitchFamily="34" charset="-122"/>
              </a:rPr>
              <a:t>培训班</a:t>
            </a:r>
            <a:r>
              <a:rPr lang="en-US" altLang="zh-CN" sz="2000" dirty="0">
                <a:solidFill>
                  <a:srgbClr val="003399"/>
                </a:solidFill>
                <a:latin typeface="微软雅黑" pitchFamily="34" charset="-122"/>
                <a:ea typeface="微软雅黑" pitchFamily="34" charset="-122"/>
              </a:rPr>
              <a:t>7</a:t>
            </a:r>
            <a:r>
              <a:rPr lang="zh-CN" altLang="zh-CN" sz="2000" dirty="0">
                <a:solidFill>
                  <a:srgbClr val="003399"/>
                </a:solidFill>
                <a:latin typeface="微软雅黑" pitchFamily="34" charset="-122"/>
                <a:ea typeface="微软雅黑" pitchFamily="34" charset="-122"/>
              </a:rPr>
              <a:t>期，培训领导人员</a:t>
            </a:r>
            <a:r>
              <a:rPr lang="en-US" altLang="zh-CN" sz="2000" dirty="0">
                <a:solidFill>
                  <a:srgbClr val="003399"/>
                </a:solidFill>
                <a:latin typeface="微软雅黑" pitchFamily="34" charset="-122"/>
                <a:ea typeface="微软雅黑" pitchFamily="34" charset="-122"/>
              </a:rPr>
              <a:t>608</a:t>
            </a:r>
            <a:r>
              <a:rPr lang="zh-CN" altLang="zh-CN" sz="2000" dirty="0" smtClean="0">
                <a:solidFill>
                  <a:srgbClr val="003399"/>
                </a:solidFill>
                <a:latin typeface="微软雅黑" pitchFamily="34" charset="-122"/>
                <a:ea typeface="微软雅黑" pitchFamily="34" charset="-122"/>
              </a:rPr>
              <a:t>人次</a:t>
            </a:r>
            <a:endParaRPr lang="en-US" altLang="zh-CN" sz="2000" dirty="0" smtClean="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sz="2000" dirty="0" smtClean="0">
                <a:solidFill>
                  <a:srgbClr val="003399"/>
                </a:solidFill>
                <a:latin typeface="微软雅黑" pitchFamily="34" charset="-122"/>
                <a:ea typeface="微软雅黑" pitchFamily="34" charset="-122"/>
              </a:rPr>
              <a:t>集团</a:t>
            </a:r>
            <a:r>
              <a:rPr lang="zh-CN" altLang="zh-CN" sz="2000" dirty="0">
                <a:solidFill>
                  <a:srgbClr val="003399"/>
                </a:solidFill>
                <a:latin typeface="微软雅黑" pitchFamily="34" charset="-122"/>
                <a:ea typeface="微软雅黑" pitchFamily="34" charset="-122"/>
              </a:rPr>
              <a:t>纪委连续</a:t>
            </a:r>
            <a:r>
              <a:rPr lang="en-US" altLang="zh-CN" sz="2000" dirty="0">
                <a:solidFill>
                  <a:srgbClr val="003399"/>
                </a:solidFill>
                <a:latin typeface="微软雅黑" pitchFamily="34" charset="-122"/>
                <a:ea typeface="微软雅黑" pitchFamily="34" charset="-122"/>
              </a:rPr>
              <a:t>18</a:t>
            </a:r>
            <a:r>
              <a:rPr lang="zh-CN" altLang="zh-CN" sz="2000" dirty="0">
                <a:solidFill>
                  <a:srgbClr val="003399"/>
                </a:solidFill>
                <a:latin typeface="微软雅黑" pitchFamily="34" charset="-122"/>
                <a:ea typeface="微软雅黑" pitchFamily="34" charset="-122"/>
              </a:rPr>
              <a:t>年开展</a:t>
            </a:r>
            <a:r>
              <a:rPr lang="en-US" altLang="zh-CN" sz="2000" dirty="0">
                <a:solidFill>
                  <a:srgbClr val="003399"/>
                </a:solidFill>
                <a:latin typeface="微软雅黑" pitchFamily="34" charset="-122"/>
                <a:ea typeface="微软雅黑" pitchFamily="34" charset="-122"/>
              </a:rPr>
              <a:t>“</a:t>
            </a:r>
            <a:r>
              <a:rPr lang="zh-CN" altLang="zh-CN" sz="2000" dirty="0">
                <a:solidFill>
                  <a:srgbClr val="003399"/>
                </a:solidFill>
                <a:latin typeface="微软雅黑" pitchFamily="34" charset="-122"/>
                <a:ea typeface="微软雅黑" pitchFamily="34" charset="-122"/>
              </a:rPr>
              <a:t>领导人员作风专项整治</a:t>
            </a:r>
            <a:r>
              <a:rPr lang="en-US" altLang="zh-CN" sz="2000" dirty="0">
                <a:solidFill>
                  <a:srgbClr val="003399"/>
                </a:solidFill>
                <a:latin typeface="微软雅黑" pitchFamily="34" charset="-122"/>
                <a:ea typeface="微软雅黑" pitchFamily="34" charset="-122"/>
              </a:rPr>
              <a:t>”</a:t>
            </a:r>
            <a:r>
              <a:rPr lang="zh-CN" altLang="zh-CN" sz="2000" dirty="0">
                <a:solidFill>
                  <a:srgbClr val="003399"/>
                </a:solidFill>
                <a:latin typeface="微软雅黑" pitchFamily="34" charset="-122"/>
                <a:ea typeface="微软雅黑" pitchFamily="34" charset="-122"/>
              </a:rPr>
              <a:t>、连续</a:t>
            </a:r>
            <a:r>
              <a:rPr lang="en-US" altLang="zh-CN" sz="2000" dirty="0">
                <a:solidFill>
                  <a:srgbClr val="003399"/>
                </a:solidFill>
                <a:latin typeface="微软雅黑" pitchFamily="34" charset="-122"/>
                <a:ea typeface="微软雅黑" pitchFamily="34" charset="-122"/>
              </a:rPr>
              <a:t>19</a:t>
            </a:r>
            <a:r>
              <a:rPr lang="zh-CN" altLang="zh-CN" sz="2000" dirty="0">
                <a:solidFill>
                  <a:srgbClr val="003399"/>
                </a:solidFill>
                <a:latin typeface="微软雅黑" pitchFamily="34" charset="-122"/>
                <a:ea typeface="微软雅黑" pitchFamily="34" charset="-122"/>
              </a:rPr>
              <a:t>年开展</a:t>
            </a:r>
            <a:r>
              <a:rPr lang="en-US" altLang="zh-CN" sz="2000" dirty="0">
                <a:solidFill>
                  <a:srgbClr val="003399"/>
                </a:solidFill>
                <a:latin typeface="微软雅黑" pitchFamily="34" charset="-122"/>
                <a:ea typeface="微软雅黑" pitchFamily="34" charset="-122"/>
              </a:rPr>
              <a:t>“</a:t>
            </a:r>
            <a:r>
              <a:rPr lang="zh-CN" altLang="zh-CN" sz="2000" dirty="0">
                <a:solidFill>
                  <a:srgbClr val="003399"/>
                </a:solidFill>
                <a:latin typeface="微软雅黑" pitchFamily="34" charset="-122"/>
                <a:ea typeface="微软雅黑" pitchFamily="34" charset="-122"/>
              </a:rPr>
              <a:t>党风廉政教育月</a:t>
            </a:r>
            <a:r>
              <a:rPr lang="en-US" altLang="zh-CN" sz="2000" dirty="0">
                <a:solidFill>
                  <a:srgbClr val="003399"/>
                </a:solidFill>
                <a:latin typeface="微软雅黑" pitchFamily="34" charset="-122"/>
                <a:ea typeface="微软雅黑" pitchFamily="34" charset="-122"/>
              </a:rPr>
              <a:t>”</a:t>
            </a:r>
            <a:r>
              <a:rPr lang="zh-CN" altLang="zh-CN" sz="2000" dirty="0" smtClean="0">
                <a:solidFill>
                  <a:srgbClr val="003399"/>
                </a:solidFill>
                <a:latin typeface="微软雅黑" pitchFamily="34" charset="-122"/>
                <a:ea typeface="微软雅黑" pitchFamily="34" charset="-122"/>
              </a:rPr>
              <a:t>活动</a:t>
            </a:r>
            <a:endParaRPr lang="en-US" altLang="zh-CN" sz="2000" dirty="0" smtClean="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sz="2000" dirty="0">
                <a:solidFill>
                  <a:srgbClr val="003399"/>
                </a:solidFill>
                <a:latin typeface="微软雅黑" pitchFamily="34" charset="-122"/>
                <a:ea typeface="微软雅黑" pitchFamily="34" charset="-122"/>
              </a:rPr>
              <a:t>开展第二轮</a:t>
            </a:r>
            <a:r>
              <a:rPr lang="en-US" altLang="zh-CN" sz="2000" dirty="0">
                <a:solidFill>
                  <a:srgbClr val="003399"/>
                </a:solidFill>
                <a:latin typeface="微软雅黑" pitchFamily="34" charset="-122"/>
                <a:ea typeface="微软雅黑" pitchFamily="34" charset="-122"/>
              </a:rPr>
              <a:t>“</a:t>
            </a:r>
            <a:r>
              <a:rPr lang="zh-CN" altLang="zh-CN" sz="2000" dirty="0">
                <a:solidFill>
                  <a:srgbClr val="003399"/>
                </a:solidFill>
                <a:latin typeface="微软雅黑" pitchFamily="34" charset="-122"/>
                <a:ea typeface="微软雅黑" pitchFamily="34" charset="-122"/>
              </a:rPr>
              <a:t>全体党员进党校</a:t>
            </a:r>
            <a:r>
              <a:rPr lang="en-US" altLang="zh-CN" sz="2000" dirty="0">
                <a:solidFill>
                  <a:srgbClr val="003399"/>
                </a:solidFill>
                <a:latin typeface="微软雅黑" pitchFamily="34" charset="-122"/>
                <a:ea typeface="微软雅黑" pitchFamily="34" charset="-122"/>
              </a:rPr>
              <a:t>”</a:t>
            </a:r>
            <a:r>
              <a:rPr lang="zh-CN" altLang="zh-CN" sz="2000" dirty="0">
                <a:solidFill>
                  <a:srgbClr val="003399"/>
                </a:solidFill>
                <a:latin typeface="微软雅黑" pitchFamily="34" charset="-122"/>
                <a:ea typeface="微软雅黑" pitchFamily="34" charset="-122"/>
              </a:rPr>
              <a:t>培训</a:t>
            </a:r>
            <a:r>
              <a:rPr lang="zh-CN" altLang="en-US" sz="2000" dirty="0">
                <a:solidFill>
                  <a:srgbClr val="003399"/>
                </a:solidFill>
                <a:latin typeface="微软雅黑" pitchFamily="34" charset="-122"/>
                <a:ea typeface="微软雅黑" pitchFamily="34" charset="-122"/>
              </a:rPr>
              <a:t>，</a:t>
            </a:r>
            <a:r>
              <a:rPr lang="en-US" altLang="zh-CN" sz="2000" dirty="0">
                <a:solidFill>
                  <a:srgbClr val="003399"/>
                </a:solidFill>
                <a:latin typeface="微软雅黑" pitchFamily="34" charset="-122"/>
                <a:ea typeface="微软雅黑" pitchFamily="34" charset="-122"/>
              </a:rPr>
              <a:t>45</a:t>
            </a:r>
            <a:r>
              <a:rPr lang="zh-CN" altLang="zh-CN" sz="2000" dirty="0">
                <a:solidFill>
                  <a:srgbClr val="003399"/>
                </a:solidFill>
                <a:latin typeface="微软雅黑" pitchFamily="34" charset="-122"/>
                <a:ea typeface="微软雅黑" pitchFamily="34" charset="-122"/>
              </a:rPr>
              <a:t>家基层党组织、</a:t>
            </a:r>
            <a:r>
              <a:rPr lang="en-US" altLang="zh-CN" sz="2000" dirty="0">
                <a:solidFill>
                  <a:srgbClr val="003399"/>
                </a:solidFill>
                <a:latin typeface="微软雅黑" pitchFamily="34" charset="-122"/>
                <a:ea typeface="微软雅黑" pitchFamily="34" charset="-122"/>
              </a:rPr>
              <a:t>5276</a:t>
            </a:r>
            <a:r>
              <a:rPr lang="zh-CN" altLang="zh-CN" sz="2000" dirty="0">
                <a:solidFill>
                  <a:srgbClr val="003399"/>
                </a:solidFill>
                <a:latin typeface="微软雅黑" pitchFamily="34" charset="-122"/>
                <a:ea typeface="微软雅黑" pitchFamily="34" charset="-122"/>
              </a:rPr>
              <a:t>名党员</a:t>
            </a:r>
            <a:r>
              <a:rPr lang="zh-CN" altLang="zh-CN" sz="2000" dirty="0" smtClean="0">
                <a:solidFill>
                  <a:srgbClr val="003399"/>
                </a:solidFill>
                <a:latin typeface="微软雅黑" pitchFamily="34" charset="-122"/>
                <a:ea typeface="微软雅黑" pitchFamily="34" charset="-122"/>
              </a:rPr>
              <a:t>参加</a:t>
            </a:r>
            <a:endParaRPr lang="en-US" altLang="zh-CN" sz="2000" dirty="0" smtClean="0">
              <a:solidFill>
                <a:srgbClr val="003399"/>
              </a:solidFill>
              <a:latin typeface="微软雅黑" pitchFamily="34" charset="-122"/>
              <a:ea typeface="微软雅黑" pitchFamily="34" charset="-122"/>
            </a:endParaRPr>
          </a:p>
        </p:txBody>
      </p:sp>
      <p:grpSp>
        <p:nvGrpSpPr>
          <p:cNvPr id="14" name="组合 13"/>
          <p:cNvGrpSpPr/>
          <p:nvPr/>
        </p:nvGrpSpPr>
        <p:grpSpPr>
          <a:xfrm>
            <a:off x="-21265" y="-196513"/>
            <a:ext cx="1105786" cy="1281034"/>
            <a:chOff x="-21265" y="-196513"/>
            <a:chExt cx="1105786" cy="1281034"/>
          </a:xfrm>
        </p:grpSpPr>
        <p:sp>
          <p:nvSpPr>
            <p:cNvPr id="15" name="任意多边形 14"/>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9" name="文本框 1">
            <a:extLst>
              <a:ext uri="{FF2B5EF4-FFF2-40B4-BE49-F238E27FC236}">
                <a16:creationId xmlns:a16="http://schemas.microsoft.com/office/drawing/2014/main" xmlns="" id="{20B0EED7-2857-49A7-9A34-6B9A5A79ED78}"/>
              </a:ext>
            </a:extLst>
          </p:cNvPr>
          <p:cNvSpPr txBox="1"/>
          <p:nvPr/>
        </p:nvSpPr>
        <p:spPr>
          <a:xfrm>
            <a:off x="839334" y="745019"/>
            <a:ext cx="7930326" cy="461665"/>
          </a:xfrm>
          <a:prstGeom prst="rect">
            <a:avLst/>
          </a:prstGeom>
          <a:noFill/>
        </p:spPr>
        <p:txBody>
          <a:bodyPr wrap="square" rtlCol="0">
            <a:spAutoFit/>
          </a:bodyPr>
          <a:lstStyle/>
          <a:p>
            <a:r>
              <a:rPr lang="zh-CN" altLang="en-US" sz="2400" b="1" dirty="0" smtClean="0">
                <a:solidFill>
                  <a:srgbClr val="003399"/>
                </a:solidFill>
                <a:latin typeface="微软雅黑" panose="020B0503020204020204" pitchFamily="34" charset="-122"/>
                <a:ea typeface="微软雅黑" panose="020B0503020204020204" pitchFamily="34" charset="-122"/>
              </a:rPr>
              <a:t>一、坚持</a:t>
            </a:r>
            <a:r>
              <a:rPr lang="zh-CN" altLang="en-US" sz="2400" b="1" dirty="0">
                <a:solidFill>
                  <a:srgbClr val="003399"/>
                </a:solidFill>
                <a:latin typeface="微软雅黑" panose="020B0503020204020204" pitchFamily="34" charset="-122"/>
                <a:ea typeface="微软雅黑" panose="020B0503020204020204" pitchFamily="34" charset="-122"/>
              </a:rPr>
              <a:t>党的领导，</a:t>
            </a:r>
            <a:r>
              <a:rPr lang="zh-CN" altLang="en-US" sz="2400" b="1" dirty="0" smtClean="0">
                <a:solidFill>
                  <a:srgbClr val="003399"/>
                </a:solidFill>
                <a:latin typeface="微软雅黑" panose="020B0503020204020204" pitchFamily="34" charset="-122"/>
                <a:ea typeface="微软雅黑" panose="020B0503020204020204" pitchFamily="34" charset="-122"/>
              </a:rPr>
              <a:t>发挥党组织领导</a:t>
            </a:r>
            <a:r>
              <a:rPr lang="zh-CN" altLang="en-US" sz="2400" b="1" dirty="0">
                <a:solidFill>
                  <a:srgbClr val="003399"/>
                </a:solidFill>
                <a:latin typeface="微软雅黑" panose="020B0503020204020204" pitchFamily="34" charset="-122"/>
                <a:ea typeface="微软雅黑" panose="020B0503020204020204" pitchFamily="34" charset="-122"/>
              </a:rPr>
              <a:t>核心和政治核心</a:t>
            </a:r>
            <a:r>
              <a:rPr lang="zh-CN" altLang="en-US" sz="2400" b="1" dirty="0" smtClean="0">
                <a:solidFill>
                  <a:srgbClr val="003399"/>
                </a:solidFill>
                <a:latin typeface="微软雅黑" panose="020B0503020204020204" pitchFamily="34" charset="-122"/>
                <a:ea typeface="微软雅黑" panose="020B0503020204020204" pitchFamily="34" charset="-122"/>
              </a:rPr>
              <a:t>作用</a:t>
            </a:r>
            <a:endParaRPr lang="zh-CN" altLang="en-US" sz="2400" b="1" dirty="0">
              <a:solidFill>
                <a:srgbClr val="003399"/>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6785" y="4488457"/>
            <a:ext cx="2852564" cy="2139423"/>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1723" y="4673008"/>
            <a:ext cx="2606496" cy="1954872"/>
          </a:xfrm>
          <a:prstGeom prst="rect">
            <a:avLst/>
          </a:prstGeom>
        </p:spPr>
      </p:pic>
    </p:spTree>
    <p:extLst>
      <p:ext uri="{BB962C8B-B14F-4D97-AF65-F5344CB8AC3E}">
        <p14:creationId xmlns:p14="http://schemas.microsoft.com/office/powerpoint/2010/main" val="3310229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linds(horizont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linds(horizont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linds(horizontal)">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864253" y="1591368"/>
            <a:ext cx="7657955" cy="3739485"/>
          </a:xfrm>
          <a:prstGeom prst="rect">
            <a:avLst/>
          </a:prstGeom>
        </p:spPr>
        <p:txBody>
          <a:bodyPr wrap="square">
            <a:spAutoFit/>
          </a:bodyPr>
          <a:lstStyle/>
          <a:p>
            <a:pPr>
              <a:lnSpc>
                <a:spcPct val="150000"/>
              </a:lnSpc>
            </a:pPr>
            <a:r>
              <a:rPr lang="zh-CN" altLang="en-US" sz="2000" b="1" dirty="0" smtClean="0">
                <a:solidFill>
                  <a:srgbClr val="003399"/>
                </a:solidFill>
                <a:latin typeface="微软雅黑" pitchFamily="34" charset="-122"/>
                <a:ea typeface="微软雅黑" pitchFamily="34" charset="-122"/>
              </a:rPr>
              <a:t>        </a:t>
            </a:r>
            <a:r>
              <a:rPr lang="en-US" altLang="zh-CN" sz="2000" b="1" dirty="0" smtClean="0">
                <a:solidFill>
                  <a:srgbClr val="003399"/>
                </a:solidFill>
                <a:latin typeface="微软雅黑" pitchFamily="34" charset="-122"/>
                <a:ea typeface="微软雅黑" pitchFamily="34" charset="-122"/>
              </a:rPr>
              <a:t>2</a:t>
            </a:r>
            <a:r>
              <a:rPr lang="zh-CN" altLang="en-US" sz="2000" b="1" dirty="0">
                <a:solidFill>
                  <a:srgbClr val="003399"/>
                </a:solidFill>
                <a:latin typeface="微软雅黑" pitchFamily="34" charset="-122"/>
                <a:ea typeface="微软雅黑" pitchFamily="34" charset="-122"/>
              </a:rPr>
              <a:t>、</a:t>
            </a:r>
            <a:r>
              <a:rPr lang="zh-CN" altLang="zh-CN" sz="2000" b="1" dirty="0" smtClean="0">
                <a:solidFill>
                  <a:srgbClr val="003399"/>
                </a:solidFill>
                <a:latin typeface="微软雅黑" pitchFamily="34" charset="-122"/>
                <a:ea typeface="微软雅黑" pitchFamily="34" charset="-122"/>
              </a:rPr>
              <a:t>坚持</a:t>
            </a:r>
            <a:r>
              <a:rPr lang="zh-CN" altLang="zh-CN" sz="2000" b="1" dirty="0">
                <a:solidFill>
                  <a:srgbClr val="003399"/>
                </a:solidFill>
                <a:latin typeface="微软雅黑" pitchFamily="34" charset="-122"/>
                <a:ea typeface="微软雅黑" pitchFamily="34" charset="-122"/>
              </a:rPr>
              <a:t>“四同步四对接”要求，把党的领导贯穿于公司治理全</a:t>
            </a:r>
            <a:r>
              <a:rPr lang="zh-CN" altLang="zh-CN" sz="2000" b="1" dirty="0" smtClean="0">
                <a:solidFill>
                  <a:srgbClr val="003399"/>
                </a:solidFill>
                <a:latin typeface="微软雅黑" pitchFamily="34" charset="-122"/>
                <a:ea typeface="微软雅黑" pitchFamily="34" charset="-122"/>
              </a:rPr>
              <a:t>过程</a:t>
            </a:r>
            <a:endParaRPr lang="en-US" altLang="zh-CN" sz="2000" b="1" dirty="0" smtClean="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sz="2000" dirty="0">
                <a:solidFill>
                  <a:srgbClr val="003399"/>
                </a:solidFill>
                <a:latin typeface="微软雅黑" pitchFamily="34" charset="-122"/>
                <a:ea typeface="微软雅黑" pitchFamily="34" charset="-122"/>
              </a:rPr>
              <a:t>全面完成了把党建工作要求写入《公司章程》工作</a:t>
            </a:r>
            <a:r>
              <a:rPr lang="zh-CN" altLang="en-US" sz="2000" dirty="0">
                <a:solidFill>
                  <a:srgbClr val="003399"/>
                </a:solidFill>
                <a:latin typeface="微软雅黑" pitchFamily="34" charset="-122"/>
                <a:ea typeface="微软雅黑" pitchFamily="34" charset="-122"/>
              </a:rPr>
              <a:t>，</a:t>
            </a:r>
            <a:r>
              <a:rPr lang="zh-CN" altLang="zh-CN" sz="2000" dirty="0">
                <a:solidFill>
                  <a:srgbClr val="003399"/>
                </a:solidFill>
                <a:latin typeface="微软雅黑" pitchFamily="34" charset="-122"/>
                <a:ea typeface="微软雅黑" pitchFamily="34" charset="-122"/>
              </a:rPr>
              <a:t>集团所涉及的全资、控股、参股等</a:t>
            </a:r>
            <a:r>
              <a:rPr lang="en-US" altLang="zh-CN" sz="2000" dirty="0">
                <a:solidFill>
                  <a:srgbClr val="003399"/>
                </a:solidFill>
                <a:latin typeface="微软雅黑" pitchFamily="34" charset="-122"/>
                <a:ea typeface="微软雅黑" pitchFamily="34" charset="-122"/>
              </a:rPr>
              <a:t>23</a:t>
            </a:r>
            <a:r>
              <a:rPr lang="zh-CN" altLang="zh-CN" sz="2000" dirty="0">
                <a:solidFill>
                  <a:srgbClr val="003399"/>
                </a:solidFill>
                <a:latin typeface="微软雅黑" pitchFamily="34" charset="-122"/>
                <a:ea typeface="微软雅黑" pitchFamily="34" charset="-122"/>
              </a:rPr>
              <a:t>家公司已全部</a:t>
            </a:r>
            <a:r>
              <a:rPr lang="zh-CN" altLang="zh-CN" sz="2000" dirty="0" smtClean="0">
                <a:solidFill>
                  <a:srgbClr val="003399"/>
                </a:solidFill>
                <a:latin typeface="微软雅黑" pitchFamily="34" charset="-122"/>
                <a:ea typeface="微软雅黑" pitchFamily="34" charset="-122"/>
              </a:rPr>
              <a:t>完成</a:t>
            </a:r>
            <a:endParaRPr lang="en-US" altLang="zh-CN" sz="2000" dirty="0" smtClean="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sz="2000" dirty="0">
                <a:solidFill>
                  <a:srgbClr val="003399"/>
                </a:solidFill>
                <a:latin typeface="微软雅黑" pitchFamily="34" charset="-122"/>
                <a:ea typeface="微软雅黑" pitchFamily="34" charset="-122"/>
              </a:rPr>
              <a:t>明确党组织在公司治理中的职权、工作机构设置、人员配备</a:t>
            </a:r>
            <a:endParaRPr lang="en-US" altLang="zh-CN" sz="2000" dirty="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sz="2000" dirty="0">
                <a:solidFill>
                  <a:srgbClr val="003399"/>
                </a:solidFill>
                <a:latin typeface="微软雅黑" pitchFamily="34" charset="-122"/>
                <a:ea typeface="微软雅黑" pitchFamily="34" charset="-122"/>
              </a:rPr>
              <a:t>明确党组织负责人通过法定程序进入董事会、纪检组织负责人通过法定程序进入监事会等</a:t>
            </a:r>
            <a:r>
              <a:rPr lang="zh-CN" altLang="zh-CN" sz="2000" dirty="0" smtClean="0">
                <a:solidFill>
                  <a:srgbClr val="003399"/>
                </a:solidFill>
                <a:latin typeface="微软雅黑" pitchFamily="34" charset="-122"/>
                <a:ea typeface="微软雅黑" pitchFamily="34" charset="-122"/>
              </a:rPr>
              <a:t>要求</a:t>
            </a:r>
            <a:endParaRPr lang="en-US" altLang="zh-CN" sz="2000" dirty="0" smtClean="0">
              <a:solidFill>
                <a:srgbClr val="003399"/>
              </a:solidFill>
              <a:latin typeface="微软雅黑" pitchFamily="34" charset="-122"/>
              <a:ea typeface="微软雅黑" pitchFamily="34" charset="-122"/>
            </a:endParaRPr>
          </a:p>
          <a:p>
            <a:pPr>
              <a:lnSpc>
                <a:spcPct val="150000"/>
              </a:lnSpc>
            </a:pPr>
            <a:endParaRPr lang="en-US" altLang="zh-CN" dirty="0">
              <a:solidFill>
                <a:srgbClr val="003399"/>
              </a:solidFill>
              <a:latin typeface="微软雅黑" pitchFamily="34" charset="-122"/>
              <a:ea typeface="微软雅黑" pitchFamily="34" charset="-122"/>
            </a:endParaRPr>
          </a:p>
        </p:txBody>
      </p:sp>
      <p:grpSp>
        <p:nvGrpSpPr>
          <p:cNvPr id="14" name="组合 13"/>
          <p:cNvGrpSpPr/>
          <p:nvPr/>
        </p:nvGrpSpPr>
        <p:grpSpPr>
          <a:xfrm>
            <a:off x="-21265" y="-196513"/>
            <a:ext cx="1105786" cy="1281034"/>
            <a:chOff x="-21265" y="-196513"/>
            <a:chExt cx="1105786" cy="1281034"/>
          </a:xfrm>
        </p:grpSpPr>
        <p:sp>
          <p:nvSpPr>
            <p:cNvPr id="15" name="任意多边形 14"/>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9" name="文本框 1">
            <a:extLst>
              <a:ext uri="{FF2B5EF4-FFF2-40B4-BE49-F238E27FC236}">
                <a16:creationId xmlns:a16="http://schemas.microsoft.com/office/drawing/2014/main" xmlns="" id="{20B0EED7-2857-49A7-9A34-6B9A5A79ED78}"/>
              </a:ext>
            </a:extLst>
          </p:cNvPr>
          <p:cNvSpPr txBox="1"/>
          <p:nvPr/>
        </p:nvSpPr>
        <p:spPr>
          <a:xfrm>
            <a:off x="887103" y="895314"/>
            <a:ext cx="7930326" cy="461665"/>
          </a:xfrm>
          <a:prstGeom prst="rect">
            <a:avLst/>
          </a:prstGeom>
          <a:noFill/>
        </p:spPr>
        <p:txBody>
          <a:bodyPr wrap="square" rtlCol="0">
            <a:spAutoFit/>
          </a:bodyPr>
          <a:lstStyle/>
          <a:p>
            <a:r>
              <a:rPr lang="zh-CN" altLang="en-US" sz="2400" b="1" dirty="0" smtClean="0">
                <a:solidFill>
                  <a:srgbClr val="003399"/>
                </a:solidFill>
                <a:latin typeface="微软雅黑" panose="020B0503020204020204" pitchFamily="34" charset="-122"/>
                <a:ea typeface="微软雅黑" panose="020B0503020204020204" pitchFamily="34" charset="-122"/>
              </a:rPr>
              <a:t>一、</a:t>
            </a:r>
            <a:r>
              <a:rPr lang="zh-CN" altLang="en-US" sz="2400" b="1" dirty="0">
                <a:solidFill>
                  <a:srgbClr val="003399"/>
                </a:solidFill>
                <a:latin typeface="微软雅黑" panose="020B0503020204020204" pitchFamily="34" charset="-122"/>
                <a:ea typeface="微软雅黑" panose="020B0503020204020204" pitchFamily="34" charset="-122"/>
              </a:rPr>
              <a:t>坚持党的领导，</a:t>
            </a:r>
            <a:r>
              <a:rPr lang="zh-CN" altLang="en-US" sz="2400" b="1" dirty="0" smtClean="0">
                <a:solidFill>
                  <a:srgbClr val="003399"/>
                </a:solidFill>
                <a:latin typeface="微软雅黑" panose="020B0503020204020204" pitchFamily="34" charset="-122"/>
                <a:ea typeface="微软雅黑" panose="020B0503020204020204" pitchFamily="34" charset="-122"/>
              </a:rPr>
              <a:t>发挥党组织领导</a:t>
            </a:r>
            <a:r>
              <a:rPr lang="zh-CN" altLang="en-US" sz="2400" b="1" dirty="0">
                <a:solidFill>
                  <a:srgbClr val="003399"/>
                </a:solidFill>
                <a:latin typeface="微软雅黑" panose="020B0503020204020204" pitchFamily="34" charset="-122"/>
                <a:ea typeface="微软雅黑" panose="020B0503020204020204" pitchFamily="34" charset="-122"/>
              </a:rPr>
              <a:t>核心和政治核心</a:t>
            </a:r>
            <a:r>
              <a:rPr lang="zh-CN" altLang="en-US" sz="2400" b="1" dirty="0" smtClean="0">
                <a:solidFill>
                  <a:srgbClr val="003399"/>
                </a:solidFill>
                <a:latin typeface="微软雅黑" panose="020B0503020204020204" pitchFamily="34" charset="-122"/>
                <a:ea typeface="微软雅黑" panose="020B0503020204020204" pitchFamily="34" charset="-122"/>
              </a:rPr>
              <a:t>作用</a:t>
            </a:r>
            <a:endParaRPr lang="zh-CN" altLang="en-US" sz="2400" b="1" dirty="0">
              <a:solidFill>
                <a:srgbClr val="003399"/>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541093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linds(horizont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linds(horizont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linds(horizontal)">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9144000" cy="1052623"/>
          </a:xfrm>
          <a:prstGeom prst="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620480" y="277628"/>
            <a:ext cx="6951134" cy="584775"/>
          </a:xfrm>
          <a:prstGeom prst="rect">
            <a:avLst/>
          </a:prstGeom>
          <a:noFill/>
        </p:spPr>
        <p:txBody>
          <a:bodyPr wrap="square" rtlCol="0">
            <a:spAutoFit/>
          </a:bodyPr>
          <a:lstStyle/>
          <a:p>
            <a:r>
              <a:rPr lang="zh-CN" altLang="en-US" sz="3200" b="1" dirty="0">
                <a:solidFill>
                  <a:schemeClr val="accent5">
                    <a:lumMod val="40000"/>
                    <a:lumOff val="60000"/>
                  </a:schemeClr>
                </a:solidFill>
                <a:latin typeface="微软雅黑" panose="020B0503020204020204" pitchFamily="34" charset="-122"/>
                <a:ea typeface="微软雅黑" panose="020B0503020204020204" pitchFamily="34" charset="-122"/>
              </a:rPr>
              <a:t>第一部分 </a:t>
            </a:r>
            <a:r>
              <a:rPr lang="zh-CN" altLang="en-US" sz="3200" b="1" dirty="0" smtClean="0">
                <a:solidFill>
                  <a:schemeClr val="accent5">
                    <a:lumMod val="40000"/>
                    <a:lumOff val="60000"/>
                  </a:schemeClr>
                </a:solidFill>
                <a:latin typeface="微软雅黑" panose="020B0503020204020204" pitchFamily="34" charset="-122"/>
                <a:ea typeface="微软雅黑" panose="020B0503020204020204" pitchFamily="34" charset="-122"/>
              </a:rPr>
              <a:t>  </a:t>
            </a:r>
            <a:r>
              <a:rPr lang="en-US" altLang="zh-CN" sz="3200" b="1" dirty="0" smtClean="0">
                <a:solidFill>
                  <a:schemeClr val="accent5">
                    <a:lumMod val="40000"/>
                    <a:lumOff val="60000"/>
                  </a:schemeClr>
                </a:solidFill>
                <a:latin typeface="微软雅黑" panose="020B0503020204020204" pitchFamily="34" charset="-122"/>
                <a:ea typeface="微软雅黑" panose="020B0503020204020204" pitchFamily="34" charset="-122"/>
              </a:rPr>
              <a:t>2018</a:t>
            </a:r>
            <a:r>
              <a:rPr lang="zh-CN" altLang="en-US" sz="3200" b="1" dirty="0">
                <a:solidFill>
                  <a:schemeClr val="accent5">
                    <a:lumMod val="40000"/>
                    <a:lumOff val="60000"/>
                  </a:schemeClr>
                </a:solidFill>
                <a:latin typeface="微软雅黑" panose="020B0503020204020204" pitchFamily="34" charset="-122"/>
                <a:ea typeface="微软雅黑" panose="020B0503020204020204" pitchFamily="34" charset="-122"/>
              </a:rPr>
              <a:t>年工作回顾</a:t>
            </a:r>
          </a:p>
        </p:txBody>
      </p:sp>
      <p:pic>
        <p:nvPicPr>
          <p:cNvPr id="2051" name="Picture 3" descr="E:\work\上海港图片\01.jpg"/>
          <p:cNvPicPr preferRelativeResize="0">
            <a:picLocks noChangeArrowheads="1"/>
          </p:cNvPicPr>
          <p:nvPr/>
        </p:nvPicPr>
        <p:blipFill>
          <a:blip r:embed="rId3" cstate="print"/>
          <a:srcRect/>
          <a:stretch>
            <a:fillRect/>
          </a:stretch>
        </p:blipFill>
        <p:spPr bwMode="auto">
          <a:xfrm>
            <a:off x="4859061" y="5156790"/>
            <a:ext cx="1944000" cy="1368000"/>
          </a:xfrm>
          <a:prstGeom prst="rect">
            <a:avLst/>
          </a:prstGeom>
          <a:noFill/>
        </p:spPr>
      </p:pic>
      <p:pic>
        <p:nvPicPr>
          <p:cNvPr id="2052" name="Picture 4" descr="E:\work\上海港图片\1.jpg"/>
          <p:cNvPicPr preferRelativeResize="0">
            <a:picLocks noChangeArrowheads="1"/>
          </p:cNvPicPr>
          <p:nvPr/>
        </p:nvPicPr>
        <p:blipFill>
          <a:blip r:embed="rId4" cstate="print"/>
          <a:srcRect r="9102" b="5260"/>
          <a:stretch>
            <a:fillRect/>
          </a:stretch>
        </p:blipFill>
        <p:spPr bwMode="auto">
          <a:xfrm>
            <a:off x="2915779" y="5156790"/>
            <a:ext cx="1944000" cy="1368000"/>
          </a:xfrm>
          <a:prstGeom prst="rect">
            <a:avLst/>
          </a:prstGeom>
          <a:noFill/>
        </p:spPr>
      </p:pic>
      <p:pic>
        <p:nvPicPr>
          <p:cNvPr id="2053" name="Picture 5" descr="E:\work\上海港图片\33.jpg"/>
          <p:cNvPicPr preferRelativeResize="0">
            <a:picLocks noChangeArrowheads="1"/>
          </p:cNvPicPr>
          <p:nvPr/>
        </p:nvPicPr>
        <p:blipFill>
          <a:blip r:embed="rId5" cstate="print"/>
          <a:srcRect l="11017" t="9801" r="7355"/>
          <a:stretch>
            <a:fillRect/>
          </a:stretch>
        </p:blipFill>
        <p:spPr bwMode="auto">
          <a:xfrm>
            <a:off x="6794191" y="5156790"/>
            <a:ext cx="1944000" cy="1368000"/>
          </a:xfrm>
          <a:prstGeom prst="rect">
            <a:avLst/>
          </a:prstGeom>
          <a:noFill/>
        </p:spPr>
      </p:pic>
      <p:grpSp>
        <p:nvGrpSpPr>
          <p:cNvPr id="2" name="组合 10"/>
          <p:cNvGrpSpPr/>
          <p:nvPr/>
        </p:nvGrpSpPr>
        <p:grpSpPr>
          <a:xfrm>
            <a:off x="-21265" y="-196513"/>
            <a:ext cx="1105786" cy="1281034"/>
            <a:chOff x="-21265" y="-196513"/>
            <a:chExt cx="1105786" cy="1281034"/>
          </a:xfrm>
        </p:grpSpPr>
        <p:sp>
          <p:nvSpPr>
            <p:cNvPr id="12" name="任意多边形 11"/>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p:nvSpPr>
          <p:spPr>
            <a:xfrm rot="18893568" flipH="1">
              <a:off x="-49971" y="106325"/>
              <a:ext cx="975007" cy="369332"/>
            </a:xfrm>
            <a:prstGeom prst="rect">
              <a:avLst/>
            </a:prstGeom>
            <a:noFill/>
            <a:ln>
              <a:noFill/>
            </a:ln>
          </p:spPr>
          <p:txBody>
            <a:bodyPr wrap="square" rtlCol="0">
              <a:spAutoFit/>
            </a:bodyPr>
            <a:lstStyle/>
            <a:p>
              <a:r>
                <a:rPr lang="en-US" altLang="zh-CN" dirty="0" smtClean="0">
                  <a:solidFill>
                    <a:schemeClr val="bg1"/>
                  </a:solidFill>
                  <a:latin typeface="Arial Black" panose="020B0A04020102020204" pitchFamily="34" charset="0"/>
                </a:rPr>
                <a:t>SIPG</a:t>
              </a:r>
            </a:p>
          </p:txBody>
        </p:sp>
      </p:grpSp>
      <p:sp>
        <p:nvSpPr>
          <p:cNvPr id="14" name="矩形 13"/>
          <p:cNvSpPr/>
          <p:nvPr/>
        </p:nvSpPr>
        <p:spPr>
          <a:xfrm>
            <a:off x="352588" y="1558409"/>
            <a:ext cx="4134465" cy="523220"/>
          </a:xfrm>
          <a:prstGeom prst="rect">
            <a:avLst/>
          </a:prstGeom>
        </p:spPr>
        <p:txBody>
          <a:bodyPr wrap="none">
            <a:spAutoFit/>
          </a:bodyPr>
          <a:lstStyle/>
          <a:p>
            <a:r>
              <a:rPr lang="zh-CN" altLang="zh-CN" sz="2800" b="1" smtClean="0">
                <a:solidFill>
                  <a:srgbClr val="C00000"/>
                </a:solidFill>
              </a:rPr>
              <a:t>关键词一：主要经营指标</a:t>
            </a:r>
            <a:endParaRPr lang="zh-CN" altLang="en-US" sz="2800">
              <a:solidFill>
                <a:srgbClr val="C00000"/>
              </a:solidFill>
            </a:endParaRPr>
          </a:p>
        </p:txBody>
      </p:sp>
      <p:sp>
        <p:nvSpPr>
          <p:cNvPr id="15" name="文本框 9"/>
          <p:cNvSpPr txBox="1"/>
          <p:nvPr/>
        </p:nvSpPr>
        <p:spPr>
          <a:xfrm>
            <a:off x="631612" y="2158638"/>
            <a:ext cx="8201832" cy="1200329"/>
          </a:xfrm>
          <a:prstGeom prst="rect">
            <a:avLst/>
          </a:prstGeom>
          <a:noFill/>
        </p:spPr>
        <p:txBody>
          <a:bodyPr wrap="square" rtlCol="0">
            <a:spAutoFit/>
          </a:bodyPr>
          <a:lstStyle/>
          <a:p>
            <a:pPr marL="285750" indent="-285750">
              <a:lnSpc>
                <a:spcPct val="200000"/>
              </a:lnSpc>
              <a:buFont typeface="Wingdings" panose="05000000000000000000" pitchFamily="2" charset="2"/>
              <a:buChar char="l"/>
            </a:pPr>
            <a:r>
              <a:rPr lang="en-US" altLang="zh-CN" smtClean="0"/>
              <a:t> </a:t>
            </a:r>
            <a:r>
              <a:rPr lang="en-US" altLang="zh-CN" b="1" smtClean="0">
                <a:solidFill>
                  <a:srgbClr val="C00000"/>
                </a:solidFill>
              </a:rPr>
              <a:t>4201</a:t>
            </a:r>
            <a:r>
              <a:rPr lang="zh-CN" altLang="zh-CN" b="1" smtClean="0">
                <a:solidFill>
                  <a:srgbClr val="C00000"/>
                </a:solidFill>
              </a:rPr>
              <a:t>万</a:t>
            </a:r>
            <a:r>
              <a:rPr lang="en-US" altLang="zh-CN" b="1" smtClean="0">
                <a:solidFill>
                  <a:srgbClr val="C00000"/>
                </a:solidFill>
              </a:rPr>
              <a:t>TEU </a:t>
            </a:r>
            <a:r>
              <a:rPr lang="zh-CN" altLang="en-US" smtClean="0">
                <a:latin typeface="微软雅黑" panose="020B0503020204020204" pitchFamily="34" charset="-122"/>
                <a:ea typeface="微软雅黑" panose="020B0503020204020204" pitchFamily="34" charset="-122"/>
              </a:rPr>
              <a:t>上</a:t>
            </a:r>
            <a:r>
              <a:rPr lang="zh-CN" altLang="en-US" dirty="0">
                <a:latin typeface="微软雅黑" panose="020B0503020204020204" pitchFamily="34" charset="-122"/>
                <a:ea typeface="微软雅黑" panose="020B0503020204020204" pitchFamily="34" charset="-122"/>
              </a:rPr>
              <a:t>海港集装箱吞吐量再创新高，连续九年居全球</a:t>
            </a:r>
            <a:r>
              <a:rPr lang="zh-CN" altLang="en-US" dirty="0" smtClean="0">
                <a:latin typeface="微软雅黑" panose="020B0503020204020204" pitchFamily="34" charset="-122"/>
                <a:ea typeface="微软雅黑" panose="020B0503020204020204" pitchFamily="34" charset="-122"/>
              </a:rPr>
              <a:t>首位；</a:t>
            </a:r>
            <a:endParaRPr lang="en-US" altLang="zh-CN" dirty="0">
              <a:latin typeface="微软雅黑" panose="020B0503020204020204" pitchFamily="34" charset="-122"/>
              <a:ea typeface="微软雅黑" panose="020B0503020204020204" pitchFamily="34" charset="-122"/>
            </a:endParaRPr>
          </a:p>
          <a:p>
            <a:pPr marL="285750" indent="-285750">
              <a:lnSpc>
                <a:spcPct val="200000"/>
              </a:lnSpc>
              <a:buFont typeface="Wingdings" panose="05000000000000000000" pitchFamily="2" charset="2"/>
              <a:buChar char="l"/>
            </a:pPr>
            <a:r>
              <a:rPr lang="zh-CN" altLang="en-US" smtClean="0">
                <a:latin typeface="微软雅黑" panose="020B0503020204020204" pitchFamily="34" charset="-122"/>
                <a:ea typeface="微软雅黑" panose="020B0503020204020204" pitchFamily="34" charset="-122"/>
              </a:rPr>
              <a:t> </a:t>
            </a:r>
            <a:r>
              <a:rPr lang="en-US" altLang="zh-CN" b="1" smtClean="0">
                <a:solidFill>
                  <a:srgbClr val="C00000"/>
                </a:solidFill>
              </a:rPr>
              <a:t>102.8</a:t>
            </a:r>
            <a:r>
              <a:rPr lang="zh-CN" altLang="zh-CN" b="1" smtClean="0">
                <a:solidFill>
                  <a:srgbClr val="C00000"/>
                </a:solidFill>
              </a:rPr>
              <a:t>亿元</a:t>
            </a:r>
            <a:r>
              <a:rPr lang="en-US" altLang="zh-CN" b="1" smtClean="0">
                <a:solidFill>
                  <a:srgbClr val="C00000"/>
                </a:solidFill>
              </a:rPr>
              <a:t>  </a:t>
            </a:r>
            <a:r>
              <a:rPr lang="zh-CN" altLang="en-US" smtClean="0">
                <a:latin typeface="微软雅黑" panose="020B0503020204020204" pitchFamily="34" charset="-122"/>
                <a:ea typeface="微软雅黑" panose="020B0503020204020204" pitchFamily="34" charset="-122"/>
              </a:rPr>
              <a:t>集</a:t>
            </a:r>
            <a:r>
              <a:rPr lang="zh-CN" altLang="en-US" dirty="0">
                <a:latin typeface="微软雅黑" panose="020B0503020204020204" pitchFamily="34" charset="-122"/>
                <a:ea typeface="微软雅黑" panose="020B0503020204020204" pitchFamily="34" charset="-122"/>
              </a:rPr>
              <a:t>团归母净利润连续两年突破百亿大关，经济运行质量</a:t>
            </a:r>
            <a:r>
              <a:rPr lang="zh-CN" altLang="en-US" dirty="0" smtClean="0">
                <a:latin typeface="微软雅黑" panose="020B0503020204020204" pitchFamily="34" charset="-122"/>
                <a:ea typeface="微软雅黑" panose="020B0503020204020204" pitchFamily="34" charset="-122"/>
              </a:rPr>
              <a:t>稳中有</a:t>
            </a:r>
            <a:r>
              <a:rPr lang="zh-CN" altLang="en-US" smtClean="0">
                <a:latin typeface="微软雅黑" panose="020B0503020204020204" pitchFamily="34" charset="-122"/>
                <a:ea typeface="微软雅黑" panose="020B0503020204020204" pitchFamily="34" charset="-122"/>
              </a:rPr>
              <a:t>升；</a:t>
            </a:r>
            <a:endParaRPr lang="en-US" altLang="zh-CN"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108825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linds(horizont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blinds(horizontal)">
                                      <p:cBhvr>
                                        <p:cTn id="12"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839868" y="1406917"/>
            <a:ext cx="7694532" cy="4247317"/>
          </a:xfrm>
          <a:prstGeom prst="rect">
            <a:avLst/>
          </a:prstGeom>
        </p:spPr>
        <p:txBody>
          <a:bodyPr wrap="square">
            <a:spAutoFit/>
          </a:bodyPr>
          <a:lstStyle/>
          <a:p>
            <a:pPr>
              <a:lnSpc>
                <a:spcPct val="150000"/>
              </a:lnSpc>
            </a:pPr>
            <a:r>
              <a:rPr lang="zh-CN" altLang="en-US" sz="2000" b="1" dirty="0" smtClean="0">
                <a:solidFill>
                  <a:srgbClr val="003399"/>
                </a:solidFill>
                <a:latin typeface="微软雅黑" pitchFamily="34" charset="-122"/>
                <a:ea typeface="微软雅黑" pitchFamily="34" charset="-122"/>
              </a:rPr>
              <a:t>        </a:t>
            </a:r>
            <a:r>
              <a:rPr lang="en-US" altLang="zh-CN" sz="2000" b="1" dirty="0" smtClean="0">
                <a:solidFill>
                  <a:srgbClr val="003399"/>
                </a:solidFill>
                <a:latin typeface="微软雅黑" pitchFamily="34" charset="-122"/>
                <a:ea typeface="微软雅黑" pitchFamily="34" charset="-122"/>
              </a:rPr>
              <a:t>3</a:t>
            </a:r>
            <a:r>
              <a:rPr lang="zh-CN" altLang="en-US" sz="2000" b="1" dirty="0">
                <a:solidFill>
                  <a:srgbClr val="003399"/>
                </a:solidFill>
                <a:latin typeface="微软雅黑" pitchFamily="34" charset="-122"/>
                <a:ea typeface="微软雅黑" pitchFamily="34" charset="-122"/>
              </a:rPr>
              <a:t>、</a:t>
            </a:r>
            <a:r>
              <a:rPr lang="zh-CN" altLang="zh-CN" sz="2000" b="1" dirty="0" smtClean="0">
                <a:solidFill>
                  <a:srgbClr val="003399"/>
                </a:solidFill>
                <a:latin typeface="微软雅黑" pitchFamily="34" charset="-122"/>
                <a:ea typeface="微软雅黑" pitchFamily="34" charset="-122"/>
              </a:rPr>
              <a:t>发挥</a:t>
            </a:r>
            <a:r>
              <a:rPr lang="zh-CN" altLang="zh-CN" sz="2000" b="1" dirty="0">
                <a:solidFill>
                  <a:srgbClr val="003399"/>
                </a:solidFill>
                <a:latin typeface="微软雅黑" pitchFamily="34" charset="-122"/>
                <a:ea typeface="微软雅黑" pitchFamily="34" charset="-122"/>
              </a:rPr>
              <a:t>党委把方向、管大局、保落实的领导作用</a:t>
            </a:r>
            <a:endParaRPr lang="en-US" altLang="zh-CN" sz="2000" b="1" dirty="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sz="2000" b="1" dirty="0">
                <a:solidFill>
                  <a:srgbClr val="003399"/>
                </a:solidFill>
                <a:latin typeface="微软雅黑" pitchFamily="34" charset="-122"/>
                <a:ea typeface="微软雅黑" pitchFamily="34" charset="-122"/>
              </a:rPr>
              <a:t>前置程序：</a:t>
            </a:r>
            <a:r>
              <a:rPr lang="zh-CN" altLang="zh-CN" sz="2000" dirty="0">
                <a:solidFill>
                  <a:srgbClr val="003399"/>
                </a:solidFill>
                <a:latin typeface="微软雅黑" pitchFamily="34" charset="-122"/>
                <a:ea typeface="微软雅黑" pitchFamily="34" charset="-122"/>
              </a:rPr>
              <a:t>企业重大决策事项，先经党委会集体讨论后，再提交总裁（经理）办公会讨论</a:t>
            </a:r>
            <a:endParaRPr lang="en-US" altLang="zh-CN" sz="2000" dirty="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sz="2000" b="1" dirty="0">
                <a:solidFill>
                  <a:srgbClr val="003399"/>
                </a:solidFill>
                <a:latin typeface="微软雅黑" pitchFamily="34" charset="-122"/>
                <a:ea typeface="微软雅黑" pitchFamily="34" charset="-122"/>
              </a:rPr>
              <a:t>党委会议事规则：</a:t>
            </a:r>
            <a:r>
              <a:rPr lang="zh-CN" altLang="zh-CN" sz="2000" dirty="0">
                <a:solidFill>
                  <a:srgbClr val="003399"/>
                </a:solidFill>
                <a:latin typeface="微软雅黑" pitchFamily="34" charset="-122"/>
                <a:ea typeface="微软雅黑" pitchFamily="34" charset="-122"/>
              </a:rPr>
              <a:t>每季度专题研究</a:t>
            </a:r>
            <a:r>
              <a:rPr lang="en-US" altLang="zh-CN" sz="2000" dirty="0">
                <a:solidFill>
                  <a:srgbClr val="003399"/>
                </a:solidFill>
                <a:latin typeface="微软雅黑" pitchFamily="34" charset="-122"/>
                <a:ea typeface="微软雅黑" pitchFamily="34" charset="-122"/>
              </a:rPr>
              <a:t>1</a:t>
            </a:r>
            <a:r>
              <a:rPr lang="zh-CN" altLang="zh-CN" sz="2000" dirty="0">
                <a:solidFill>
                  <a:srgbClr val="003399"/>
                </a:solidFill>
                <a:latin typeface="微软雅黑" pitchFamily="34" charset="-122"/>
                <a:ea typeface="微软雅黑" pitchFamily="34" charset="-122"/>
              </a:rPr>
              <a:t>次纪检和党风廉政建设、意识形态工作，每半年听取研究党建、纪检、群团、意识形态工作情况，并按规定范围进行通报</a:t>
            </a:r>
            <a:endParaRPr lang="en-US" altLang="zh-CN" sz="2000" dirty="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en-US" sz="2000" b="1" dirty="0">
                <a:solidFill>
                  <a:srgbClr val="003399"/>
                </a:solidFill>
                <a:latin typeface="微软雅黑" pitchFamily="34" charset="-122"/>
                <a:ea typeface="微软雅黑" pitchFamily="34" charset="-122"/>
              </a:rPr>
              <a:t>党委会：</a:t>
            </a:r>
            <a:r>
              <a:rPr lang="en-US" altLang="zh-CN" sz="2000" dirty="0">
                <a:solidFill>
                  <a:srgbClr val="003399"/>
                </a:solidFill>
                <a:latin typeface="微软雅黑" pitchFamily="34" charset="-122"/>
                <a:ea typeface="微软雅黑" pitchFamily="34" charset="-122"/>
              </a:rPr>
              <a:t>2018</a:t>
            </a:r>
            <a:r>
              <a:rPr lang="zh-CN" altLang="zh-CN" sz="2000" dirty="0">
                <a:solidFill>
                  <a:srgbClr val="003399"/>
                </a:solidFill>
                <a:latin typeface="微软雅黑" pitchFamily="34" charset="-122"/>
                <a:ea typeface="微软雅黑" pitchFamily="34" charset="-122"/>
              </a:rPr>
              <a:t>年基层各单位召开党委（总支委、支委）会达</a:t>
            </a:r>
            <a:r>
              <a:rPr lang="en-US" altLang="zh-CN" sz="2000" dirty="0">
                <a:solidFill>
                  <a:srgbClr val="003399"/>
                </a:solidFill>
                <a:latin typeface="微软雅黑" pitchFamily="34" charset="-122"/>
                <a:ea typeface="微软雅黑" pitchFamily="34" charset="-122"/>
              </a:rPr>
              <a:t>1300</a:t>
            </a:r>
            <a:r>
              <a:rPr lang="zh-CN" altLang="zh-CN" sz="2000" dirty="0">
                <a:solidFill>
                  <a:srgbClr val="003399"/>
                </a:solidFill>
                <a:latin typeface="微软雅黑" pitchFamily="34" charset="-122"/>
                <a:ea typeface="微软雅黑" pitchFamily="34" charset="-122"/>
              </a:rPr>
              <a:t>余次，落实前置程序</a:t>
            </a:r>
            <a:r>
              <a:rPr lang="en-US" altLang="zh-CN" sz="2000" dirty="0">
                <a:solidFill>
                  <a:srgbClr val="003399"/>
                </a:solidFill>
                <a:latin typeface="微软雅黑" pitchFamily="34" charset="-122"/>
                <a:ea typeface="微软雅黑" pitchFamily="34" charset="-122"/>
              </a:rPr>
              <a:t>726</a:t>
            </a:r>
            <a:r>
              <a:rPr lang="zh-CN" altLang="zh-CN" sz="2000" dirty="0">
                <a:solidFill>
                  <a:srgbClr val="003399"/>
                </a:solidFill>
                <a:latin typeface="微软雅黑" pitchFamily="34" charset="-122"/>
                <a:ea typeface="微软雅黑" pitchFamily="34" charset="-122"/>
              </a:rPr>
              <a:t>次，党组织的领导核心和政治核心作用得到了有效</a:t>
            </a:r>
            <a:r>
              <a:rPr lang="zh-CN" altLang="zh-CN" sz="2000" dirty="0" smtClean="0">
                <a:solidFill>
                  <a:srgbClr val="003399"/>
                </a:solidFill>
                <a:latin typeface="微软雅黑" pitchFamily="34" charset="-122"/>
                <a:ea typeface="微软雅黑" pitchFamily="34" charset="-122"/>
              </a:rPr>
              <a:t>发挥</a:t>
            </a:r>
            <a:endParaRPr lang="en-US" altLang="zh-CN" sz="2000" dirty="0">
              <a:solidFill>
                <a:srgbClr val="003399"/>
              </a:solidFill>
              <a:latin typeface="微软雅黑" pitchFamily="34" charset="-122"/>
              <a:ea typeface="微软雅黑" pitchFamily="34" charset="-122"/>
            </a:endParaRPr>
          </a:p>
        </p:txBody>
      </p:sp>
      <p:grpSp>
        <p:nvGrpSpPr>
          <p:cNvPr id="14" name="组合 13"/>
          <p:cNvGrpSpPr/>
          <p:nvPr/>
        </p:nvGrpSpPr>
        <p:grpSpPr>
          <a:xfrm>
            <a:off x="-21265" y="-196513"/>
            <a:ext cx="1105786" cy="1281034"/>
            <a:chOff x="-21265" y="-196513"/>
            <a:chExt cx="1105786" cy="1281034"/>
          </a:xfrm>
        </p:grpSpPr>
        <p:sp>
          <p:nvSpPr>
            <p:cNvPr id="15" name="任意多边形 14"/>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9" name="文本框 1">
            <a:extLst>
              <a:ext uri="{FF2B5EF4-FFF2-40B4-BE49-F238E27FC236}">
                <a16:creationId xmlns:a16="http://schemas.microsoft.com/office/drawing/2014/main" xmlns="" id="{20B0EED7-2857-49A7-9A34-6B9A5A79ED78}"/>
              </a:ext>
            </a:extLst>
          </p:cNvPr>
          <p:cNvSpPr txBox="1"/>
          <p:nvPr/>
        </p:nvSpPr>
        <p:spPr>
          <a:xfrm>
            <a:off x="912427" y="766687"/>
            <a:ext cx="7930326" cy="461665"/>
          </a:xfrm>
          <a:prstGeom prst="rect">
            <a:avLst/>
          </a:prstGeom>
          <a:noFill/>
        </p:spPr>
        <p:txBody>
          <a:bodyPr wrap="square" rtlCol="0">
            <a:spAutoFit/>
          </a:bodyPr>
          <a:lstStyle/>
          <a:p>
            <a:r>
              <a:rPr lang="zh-CN" altLang="en-US" sz="2400" b="1" dirty="0" smtClean="0">
                <a:solidFill>
                  <a:srgbClr val="003399"/>
                </a:solidFill>
                <a:latin typeface="微软雅黑" panose="020B0503020204020204" pitchFamily="34" charset="-122"/>
                <a:ea typeface="微软雅黑" panose="020B0503020204020204" pitchFamily="34" charset="-122"/>
              </a:rPr>
              <a:t>一、</a:t>
            </a:r>
            <a:r>
              <a:rPr lang="zh-CN" altLang="en-US" sz="2400" b="1" dirty="0">
                <a:solidFill>
                  <a:srgbClr val="003399"/>
                </a:solidFill>
                <a:latin typeface="微软雅黑" panose="020B0503020204020204" pitchFamily="34" charset="-122"/>
                <a:ea typeface="微软雅黑" panose="020B0503020204020204" pitchFamily="34" charset="-122"/>
              </a:rPr>
              <a:t>坚持党的领导，</a:t>
            </a:r>
            <a:r>
              <a:rPr lang="zh-CN" altLang="en-US" sz="2400" b="1" dirty="0" smtClean="0">
                <a:solidFill>
                  <a:srgbClr val="003399"/>
                </a:solidFill>
                <a:latin typeface="微软雅黑" panose="020B0503020204020204" pitchFamily="34" charset="-122"/>
                <a:ea typeface="微软雅黑" panose="020B0503020204020204" pitchFamily="34" charset="-122"/>
              </a:rPr>
              <a:t>发挥党组织领导</a:t>
            </a:r>
            <a:r>
              <a:rPr lang="zh-CN" altLang="en-US" sz="2400" b="1" dirty="0">
                <a:solidFill>
                  <a:srgbClr val="003399"/>
                </a:solidFill>
                <a:latin typeface="微软雅黑" panose="020B0503020204020204" pitchFamily="34" charset="-122"/>
                <a:ea typeface="微软雅黑" panose="020B0503020204020204" pitchFamily="34" charset="-122"/>
              </a:rPr>
              <a:t>核心和政治核心</a:t>
            </a:r>
            <a:r>
              <a:rPr lang="zh-CN" altLang="en-US" sz="2400" b="1" dirty="0" smtClean="0">
                <a:solidFill>
                  <a:srgbClr val="003399"/>
                </a:solidFill>
                <a:latin typeface="微软雅黑" panose="020B0503020204020204" pitchFamily="34" charset="-122"/>
                <a:ea typeface="微软雅黑" panose="020B0503020204020204" pitchFamily="34" charset="-122"/>
              </a:rPr>
              <a:t>作用</a:t>
            </a:r>
            <a:endParaRPr lang="zh-CN" altLang="en-US" sz="2400" b="1" dirty="0">
              <a:solidFill>
                <a:srgbClr val="003399"/>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650828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linds(horizont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linds(horizont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linds(horizontal)">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084521" y="1084521"/>
            <a:ext cx="6995843" cy="1382238"/>
          </a:xfrm>
          <a:prstGeom prst="rect">
            <a:avLst/>
          </a:prstGeom>
        </p:spPr>
        <p:txBody>
          <a:bodyPr wrap="square">
            <a:spAutoFit/>
          </a:bodyPr>
          <a:lstStyle/>
          <a:p>
            <a:pPr marL="285750" indent="-285750">
              <a:lnSpc>
                <a:spcPct val="150000"/>
              </a:lnSpc>
              <a:buFont typeface="Wingdings" pitchFamily="2" charset="2"/>
              <a:buChar char="l"/>
            </a:pPr>
            <a:r>
              <a:rPr lang="zh-CN" altLang="zh-CN" sz="2000" b="1" dirty="0" smtClean="0">
                <a:solidFill>
                  <a:srgbClr val="003399"/>
                </a:solidFill>
                <a:latin typeface="微软雅黑" pitchFamily="34" charset="-122"/>
                <a:ea typeface="微软雅黑" pitchFamily="34" charset="-122"/>
              </a:rPr>
              <a:t>健全季度党建督查工作机制</a:t>
            </a:r>
            <a:r>
              <a:rPr lang="zh-CN" altLang="en-US" sz="2000" b="1" dirty="0" smtClean="0">
                <a:solidFill>
                  <a:srgbClr val="003399"/>
                </a:solidFill>
                <a:latin typeface="微软雅黑" pitchFamily="34" charset="-122"/>
                <a:ea typeface="微软雅黑" pitchFamily="34" charset="-122"/>
              </a:rPr>
              <a:t>：</a:t>
            </a:r>
            <a:r>
              <a:rPr lang="zh-CN" altLang="zh-CN" sz="2000" dirty="0" smtClean="0">
                <a:solidFill>
                  <a:srgbClr val="003399"/>
                </a:solidFill>
                <a:latin typeface="微软雅黑" pitchFamily="34" charset="-122"/>
                <a:ea typeface="微软雅黑" pitchFamily="34" charset="-122"/>
              </a:rPr>
              <a:t>对各单位党建工作开展季度督查和年度考评</a:t>
            </a:r>
            <a:r>
              <a:rPr lang="zh-CN" altLang="en-US" sz="2000" dirty="0" smtClean="0">
                <a:solidFill>
                  <a:srgbClr val="003399"/>
                </a:solidFill>
                <a:latin typeface="微软雅黑" pitchFamily="34" charset="-122"/>
                <a:ea typeface="微软雅黑" pitchFamily="34" charset="-122"/>
              </a:rPr>
              <a:t>，</a:t>
            </a:r>
            <a:r>
              <a:rPr lang="zh-CN" altLang="zh-CN" sz="2000" dirty="0" smtClean="0">
                <a:solidFill>
                  <a:srgbClr val="003399"/>
                </a:solidFill>
                <a:latin typeface="微软雅黑" pitchFamily="34" charset="-122"/>
                <a:ea typeface="微软雅黑" pitchFamily="34" charset="-122"/>
              </a:rPr>
              <a:t>编发《党支部书记应知应会</a:t>
            </a:r>
            <a:r>
              <a:rPr lang="en-US" altLang="zh-CN" sz="2000" dirty="0" smtClean="0">
                <a:solidFill>
                  <a:srgbClr val="003399"/>
                </a:solidFill>
                <a:latin typeface="微软雅黑" pitchFamily="34" charset="-122"/>
                <a:ea typeface="微软雅黑" pitchFamily="34" charset="-122"/>
              </a:rPr>
              <a:t>100</a:t>
            </a:r>
            <a:r>
              <a:rPr lang="zh-CN" altLang="zh-CN" sz="2000" dirty="0" smtClean="0">
                <a:solidFill>
                  <a:srgbClr val="003399"/>
                </a:solidFill>
                <a:latin typeface="微软雅黑" pitchFamily="34" charset="-122"/>
                <a:ea typeface="微软雅黑" pitchFamily="34" charset="-122"/>
              </a:rPr>
              <a:t>问》</a:t>
            </a:r>
            <a:endParaRPr lang="en-US" altLang="zh-CN" sz="2000" dirty="0" smtClean="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endParaRPr lang="zh-CN" altLang="zh-CN" dirty="0" smtClean="0">
              <a:solidFill>
                <a:srgbClr val="003399"/>
              </a:solidFill>
              <a:latin typeface="微软雅黑" pitchFamily="34" charset="-122"/>
              <a:ea typeface="微软雅黑" pitchFamily="34" charset="-122"/>
            </a:endParaRPr>
          </a:p>
        </p:txBody>
      </p:sp>
      <p:grpSp>
        <p:nvGrpSpPr>
          <p:cNvPr id="14" name="组合 13"/>
          <p:cNvGrpSpPr/>
          <p:nvPr/>
        </p:nvGrpSpPr>
        <p:grpSpPr>
          <a:xfrm>
            <a:off x="-21265" y="-196513"/>
            <a:ext cx="1105786" cy="1281034"/>
            <a:chOff x="-21265" y="-196513"/>
            <a:chExt cx="1105786" cy="1281034"/>
          </a:xfrm>
        </p:grpSpPr>
        <p:sp>
          <p:nvSpPr>
            <p:cNvPr id="15" name="任意多边形 14"/>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3388" y="3041823"/>
            <a:ext cx="3195746" cy="2395591"/>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893" y="2277045"/>
            <a:ext cx="3191286" cy="4164180"/>
          </a:xfrm>
          <a:prstGeom prst="rect">
            <a:avLst/>
          </a:prstGeom>
        </p:spPr>
      </p:pic>
    </p:spTree>
    <p:extLst>
      <p:ext uri="{BB962C8B-B14F-4D97-AF65-F5344CB8AC3E}">
        <p14:creationId xmlns:p14="http://schemas.microsoft.com/office/powerpoint/2010/main" val="1707106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31628" y="1084521"/>
            <a:ext cx="7795943" cy="3277820"/>
          </a:xfrm>
          <a:prstGeom prst="rect">
            <a:avLst/>
          </a:prstGeom>
        </p:spPr>
        <p:txBody>
          <a:bodyPr wrap="square">
            <a:spAutoFit/>
          </a:bodyPr>
          <a:lstStyle/>
          <a:p>
            <a:pPr marL="285750" indent="-285750">
              <a:lnSpc>
                <a:spcPct val="150000"/>
              </a:lnSpc>
              <a:buFont typeface="Wingdings" pitchFamily="2" charset="2"/>
              <a:buChar char="l"/>
            </a:pPr>
            <a:endParaRPr lang="zh-CN" altLang="zh-CN" dirty="0" smtClean="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sz="2000" b="1" dirty="0" smtClean="0">
                <a:solidFill>
                  <a:srgbClr val="003399"/>
                </a:solidFill>
                <a:latin typeface="微软雅黑" pitchFamily="34" charset="-122"/>
                <a:ea typeface="微软雅黑" pitchFamily="34" charset="-122"/>
              </a:rPr>
              <a:t>推进“四责协同”机制建设</a:t>
            </a:r>
            <a:r>
              <a:rPr lang="zh-CN" altLang="en-US" sz="2000" b="1" dirty="0" smtClean="0">
                <a:solidFill>
                  <a:srgbClr val="003399"/>
                </a:solidFill>
                <a:latin typeface="微软雅黑" pitchFamily="34" charset="-122"/>
                <a:ea typeface="微软雅黑" pitchFamily="34" charset="-122"/>
              </a:rPr>
              <a:t>：</a:t>
            </a:r>
            <a:r>
              <a:rPr lang="zh-CN" altLang="zh-CN" sz="2000" dirty="0" smtClean="0">
                <a:solidFill>
                  <a:srgbClr val="003399"/>
                </a:solidFill>
                <a:latin typeface="微软雅黑" pitchFamily="34" charset="-122"/>
                <a:ea typeface="微软雅黑" pitchFamily="34" charset="-122"/>
              </a:rPr>
              <a:t>集团共制定党委主体责任</a:t>
            </a:r>
            <a:r>
              <a:rPr lang="en-US" altLang="zh-CN" sz="2000" dirty="0" smtClean="0">
                <a:solidFill>
                  <a:srgbClr val="003399"/>
                </a:solidFill>
                <a:latin typeface="微软雅黑" pitchFamily="34" charset="-122"/>
                <a:ea typeface="微软雅黑" pitchFamily="34" charset="-122"/>
              </a:rPr>
              <a:t>40</a:t>
            </a:r>
            <a:r>
              <a:rPr lang="zh-CN" altLang="zh-CN" sz="2000" dirty="0" smtClean="0">
                <a:solidFill>
                  <a:srgbClr val="003399"/>
                </a:solidFill>
                <a:latin typeface="微软雅黑" pitchFamily="34" charset="-122"/>
                <a:ea typeface="微软雅黑" pitchFamily="34" charset="-122"/>
              </a:rPr>
              <a:t>条，纪委监督责任</a:t>
            </a:r>
            <a:r>
              <a:rPr lang="en-US" altLang="zh-CN" sz="2000" dirty="0" smtClean="0">
                <a:solidFill>
                  <a:srgbClr val="003399"/>
                </a:solidFill>
                <a:latin typeface="微软雅黑" pitchFamily="34" charset="-122"/>
                <a:ea typeface="微软雅黑" pitchFamily="34" charset="-122"/>
              </a:rPr>
              <a:t>33</a:t>
            </a:r>
            <a:r>
              <a:rPr lang="zh-CN" altLang="zh-CN" sz="2000" dirty="0" smtClean="0">
                <a:solidFill>
                  <a:srgbClr val="003399"/>
                </a:solidFill>
                <a:latin typeface="微软雅黑" pitchFamily="34" charset="-122"/>
                <a:ea typeface="微软雅黑" pitchFamily="34" charset="-122"/>
              </a:rPr>
              <a:t>条，领导班子</a:t>
            </a:r>
            <a:r>
              <a:rPr lang="en-US" altLang="zh-CN" sz="2000" dirty="0" smtClean="0">
                <a:solidFill>
                  <a:srgbClr val="003399"/>
                </a:solidFill>
                <a:latin typeface="微软雅黑" pitchFamily="34" charset="-122"/>
                <a:ea typeface="微软雅黑" pitchFamily="34" charset="-122"/>
              </a:rPr>
              <a:t>“</a:t>
            </a:r>
            <a:r>
              <a:rPr lang="zh-CN" altLang="zh-CN" sz="2000" dirty="0" smtClean="0">
                <a:solidFill>
                  <a:srgbClr val="003399"/>
                </a:solidFill>
                <a:latin typeface="微软雅黑" pitchFamily="34" charset="-122"/>
                <a:ea typeface="微软雅黑" pitchFamily="34" charset="-122"/>
              </a:rPr>
              <a:t>一岗双责</a:t>
            </a:r>
            <a:r>
              <a:rPr lang="en-US" altLang="zh-CN" sz="2000" dirty="0" smtClean="0">
                <a:solidFill>
                  <a:srgbClr val="003399"/>
                </a:solidFill>
                <a:latin typeface="微软雅黑" pitchFamily="34" charset="-122"/>
                <a:ea typeface="微软雅黑" pitchFamily="34" charset="-122"/>
              </a:rPr>
              <a:t>”</a:t>
            </a:r>
            <a:r>
              <a:rPr lang="zh-CN" altLang="zh-CN" sz="2000" dirty="0" smtClean="0">
                <a:solidFill>
                  <a:srgbClr val="003399"/>
                </a:solidFill>
                <a:latin typeface="微软雅黑" pitchFamily="34" charset="-122"/>
                <a:ea typeface="微软雅黑" pitchFamily="34" charset="-122"/>
              </a:rPr>
              <a:t>责任</a:t>
            </a:r>
            <a:r>
              <a:rPr lang="en-US" altLang="zh-CN" sz="2000" dirty="0" smtClean="0">
                <a:solidFill>
                  <a:srgbClr val="003399"/>
                </a:solidFill>
                <a:latin typeface="微软雅黑" pitchFamily="34" charset="-122"/>
                <a:ea typeface="微软雅黑" pitchFamily="34" charset="-122"/>
              </a:rPr>
              <a:t>12</a:t>
            </a:r>
            <a:r>
              <a:rPr lang="zh-CN" altLang="zh-CN" sz="2000" dirty="0" smtClean="0">
                <a:solidFill>
                  <a:srgbClr val="003399"/>
                </a:solidFill>
                <a:latin typeface="微软雅黑" pitchFamily="34" charset="-122"/>
                <a:ea typeface="微软雅黑" pitchFamily="34" charset="-122"/>
              </a:rPr>
              <a:t>条</a:t>
            </a:r>
            <a:endParaRPr lang="en-US" altLang="zh-CN" sz="2000" dirty="0" smtClean="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sz="2000" dirty="0">
                <a:solidFill>
                  <a:srgbClr val="003399"/>
                </a:solidFill>
                <a:latin typeface="Microsoft YaHei" charset="-122"/>
                <a:ea typeface="Microsoft YaHei" charset="-122"/>
                <a:cs typeface="Microsoft YaHei" charset="-122"/>
              </a:rPr>
              <a:t>截至去年末</a:t>
            </a:r>
            <a:r>
              <a:rPr lang="zh-CN" altLang="zh-CN" sz="2000" dirty="0" smtClean="0">
                <a:solidFill>
                  <a:srgbClr val="003399"/>
                </a:solidFill>
                <a:latin typeface="Microsoft YaHei" charset="-122"/>
                <a:ea typeface="Microsoft YaHei" charset="-122"/>
                <a:cs typeface="Microsoft YaHei" charset="-122"/>
              </a:rPr>
              <a:t>，</a:t>
            </a:r>
            <a:r>
              <a:rPr lang="zh-CN" altLang="en-US" sz="2000" dirty="0" smtClean="0">
                <a:solidFill>
                  <a:srgbClr val="003399"/>
                </a:solidFill>
                <a:latin typeface="Microsoft YaHei" charset="-122"/>
                <a:ea typeface="Microsoft YaHei" charset="-122"/>
                <a:cs typeface="Microsoft YaHei" charset="-122"/>
              </a:rPr>
              <a:t>集团</a:t>
            </a:r>
            <a:r>
              <a:rPr lang="zh-CN" altLang="zh-CN" sz="2000" dirty="0" smtClean="0">
                <a:solidFill>
                  <a:srgbClr val="003399"/>
                </a:solidFill>
                <a:latin typeface="微软雅黑" pitchFamily="34" charset="-122"/>
                <a:ea typeface="微软雅黑" pitchFamily="34" charset="-122"/>
              </a:rPr>
              <a:t>共处置问题线索</a:t>
            </a:r>
            <a:r>
              <a:rPr lang="en-US" altLang="zh-CN" sz="2000" dirty="0" smtClean="0">
                <a:solidFill>
                  <a:srgbClr val="003399"/>
                </a:solidFill>
                <a:latin typeface="微软雅黑" pitchFamily="34" charset="-122"/>
                <a:ea typeface="微软雅黑" pitchFamily="34" charset="-122"/>
              </a:rPr>
              <a:t>33</a:t>
            </a:r>
            <a:r>
              <a:rPr lang="zh-CN" altLang="zh-CN" sz="2000" dirty="0" smtClean="0">
                <a:solidFill>
                  <a:srgbClr val="003399"/>
                </a:solidFill>
                <a:latin typeface="微软雅黑" pitchFamily="34" charset="-122"/>
                <a:ea typeface="微软雅黑" pitchFamily="34" charset="-122"/>
              </a:rPr>
              <a:t>件次，立案查处违纪案件</a:t>
            </a:r>
            <a:r>
              <a:rPr lang="en-US" altLang="zh-CN" sz="2000" dirty="0" smtClean="0">
                <a:solidFill>
                  <a:srgbClr val="003399"/>
                </a:solidFill>
                <a:latin typeface="微软雅黑" pitchFamily="34" charset="-122"/>
                <a:ea typeface="微软雅黑" pitchFamily="34" charset="-122"/>
              </a:rPr>
              <a:t>6</a:t>
            </a:r>
            <a:r>
              <a:rPr lang="zh-CN" altLang="zh-CN" sz="2000" dirty="0" smtClean="0">
                <a:solidFill>
                  <a:srgbClr val="003399"/>
                </a:solidFill>
                <a:latin typeface="微软雅黑" pitchFamily="34" charset="-122"/>
                <a:ea typeface="微软雅黑" pitchFamily="34" charset="-122"/>
              </a:rPr>
              <a:t>件次，分别采取谈话提醒</a:t>
            </a:r>
            <a:r>
              <a:rPr lang="en-US" altLang="zh-CN" sz="2000" dirty="0" smtClean="0">
                <a:solidFill>
                  <a:srgbClr val="003399"/>
                </a:solidFill>
                <a:latin typeface="微软雅黑" pitchFamily="34" charset="-122"/>
                <a:ea typeface="微软雅黑" pitchFamily="34" charset="-122"/>
              </a:rPr>
              <a:t>105</a:t>
            </a:r>
            <a:r>
              <a:rPr lang="zh-CN" altLang="zh-CN" sz="2000" dirty="0" smtClean="0">
                <a:solidFill>
                  <a:srgbClr val="003399"/>
                </a:solidFill>
                <a:latin typeface="微软雅黑" pitchFamily="34" charset="-122"/>
                <a:ea typeface="微软雅黑" pitchFamily="34" charset="-122"/>
              </a:rPr>
              <a:t>人次、批评教育</a:t>
            </a:r>
            <a:r>
              <a:rPr lang="en-US" altLang="zh-CN" sz="2000" dirty="0" smtClean="0">
                <a:solidFill>
                  <a:srgbClr val="003399"/>
                </a:solidFill>
                <a:latin typeface="微软雅黑" pitchFamily="34" charset="-122"/>
                <a:ea typeface="微软雅黑" pitchFamily="34" charset="-122"/>
              </a:rPr>
              <a:t>4</a:t>
            </a:r>
            <a:r>
              <a:rPr lang="zh-CN" altLang="zh-CN" sz="2000" dirty="0" smtClean="0">
                <a:solidFill>
                  <a:srgbClr val="003399"/>
                </a:solidFill>
                <a:latin typeface="微软雅黑" pitchFamily="34" charset="-122"/>
                <a:ea typeface="微软雅黑" pitchFamily="34" charset="-122"/>
              </a:rPr>
              <a:t>人次和诫勉谈话</a:t>
            </a:r>
            <a:r>
              <a:rPr lang="en-US" altLang="zh-CN" sz="2000" dirty="0" smtClean="0">
                <a:solidFill>
                  <a:srgbClr val="003399"/>
                </a:solidFill>
                <a:latin typeface="微软雅黑" pitchFamily="34" charset="-122"/>
                <a:ea typeface="微软雅黑" pitchFamily="34" charset="-122"/>
              </a:rPr>
              <a:t>12</a:t>
            </a:r>
            <a:r>
              <a:rPr lang="zh-CN" altLang="zh-CN" sz="2000" dirty="0" smtClean="0">
                <a:solidFill>
                  <a:srgbClr val="003399"/>
                </a:solidFill>
                <a:latin typeface="微软雅黑" pitchFamily="34" charset="-122"/>
                <a:ea typeface="微软雅黑" pitchFamily="34" charset="-122"/>
              </a:rPr>
              <a:t>人次，开除党籍</a:t>
            </a:r>
            <a:r>
              <a:rPr lang="en-US" altLang="zh-CN" sz="2000" dirty="0" smtClean="0">
                <a:solidFill>
                  <a:srgbClr val="003399"/>
                </a:solidFill>
                <a:latin typeface="微软雅黑" pitchFamily="34" charset="-122"/>
                <a:ea typeface="微软雅黑" pitchFamily="34" charset="-122"/>
              </a:rPr>
              <a:t>1</a:t>
            </a:r>
            <a:r>
              <a:rPr lang="zh-CN" altLang="zh-CN" sz="2000" dirty="0" smtClean="0">
                <a:solidFill>
                  <a:srgbClr val="003399"/>
                </a:solidFill>
                <a:latin typeface="微软雅黑" pitchFamily="34" charset="-122"/>
                <a:ea typeface="微软雅黑" pitchFamily="34" charset="-122"/>
              </a:rPr>
              <a:t>人次，党内严重警告、行政记大过</a:t>
            </a:r>
            <a:r>
              <a:rPr lang="en-US" altLang="zh-CN" sz="2000" dirty="0" smtClean="0">
                <a:solidFill>
                  <a:srgbClr val="003399"/>
                </a:solidFill>
                <a:latin typeface="微软雅黑" pitchFamily="34" charset="-122"/>
                <a:ea typeface="微软雅黑" pitchFamily="34" charset="-122"/>
              </a:rPr>
              <a:t>1</a:t>
            </a:r>
            <a:r>
              <a:rPr lang="zh-CN" altLang="zh-CN" sz="2000" dirty="0" smtClean="0">
                <a:solidFill>
                  <a:srgbClr val="003399"/>
                </a:solidFill>
                <a:latin typeface="微软雅黑" pitchFamily="34" charset="-122"/>
                <a:ea typeface="微软雅黑" pitchFamily="34" charset="-122"/>
              </a:rPr>
              <a:t>人次，党内警告并调离岗位</a:t>
            </a:r>
            <a:r>
              <a:rPr lang="en-US" altLang="zh-CN" sz="2000" dirty="0" smtClean="0">
                <a:solidFill>
                  <a:srgbClr val="003399"/>
                </a:solidFill>
                <a:latin typeface="微软雅黑" pitchFamily="34" charset="-122"/>
                <a:ea typeface="微软雅黑" pitchFamily="34" charset="-122"/>
              </a:rPr>
              <a:t>1</a:t>
            </a:r>
            <a:r>
              <a:rPr lang="zh-CN" altLang="zh-CN" sz="2000" dirty="0" smtClean="0">
                <a:solidFill>
                  <a:srgbClr val="003399"/>
                </a:solidFill>
                <a:latin typeface="微软雅黑" pitchFamily="34" charset="-122"/>
                <a:ea typeface="微软雅黑" pitchFamily="34" charset="-122"/>
              </a:rPr>
              <a:t>人，党内警告</a:t>
            </a:r>
            <a:r>
              <a:rPr lang="en-US" altLang="zh-CN" sz="2000" dirty="0" smtClean="0">
                <a:solidFill>
                  <a:srgbClr val="003399"/>
                </a:solidFill>
                <a:latin typeface="微软雅黑" pitchFamily="34" charset="-122"/>
                <a:ea typeface="微软雅黑" pitchFamily="34" charset="-122"/>
              </a:rPr>
              <a:t>3</a:t>
            </a:r>
            <a:r>
              <a:rPr lang="zh-CN" altLang="zh-CN" sz="2000" dirty="0" smtClean="0">
                <a:solidFill>
                  <a:srgbClr val="003399"/>
                </a:solidFill>
                <a:latin typeface="微软雅黑" pitchFamily="34" charset="-122"/>
                <a:ea typeface="微软雅黑" pitchFamily="34" charset="-122"/>
              </a:rPr>
              <a:t>人次</a:t>
            </a:r>
            <a:endParaRPr lang="en-US" altLang="zh-CN" sz="2000" dirty="0">
              <a:solidFill>
                <a:srgbClr val="003399"/>
              </a:solidFill>
              <a:latin typeface="微软雅黑" pitchFamily="34" charset="-122"/>
              <a:ea typeface="微软雅黑" pitchFamily="34" charset="-122"/>
            </a:endParaRPr>
          </a:p>
        </p:txBody>
      </p:sp>
      <p:grpSp>
        <p:nvGrpSpPr>
          <p:cNvPr id="14" name="组合 13"/>
          <p:cNvGrpSpPr/>
          <p:nvPr/>
        </p:nvGrpSpPr>
        <p:grpSpPr>
          <a:xfrm>
            <a:off x="-21265" y="-196513"/>
            <a:ext cx="1105786" cy="1281034"/>
            <a:chOff x="-21265" y="-196513"/>
            <a:chExt cx="1105786" cy="1281034"/>
          </a:xfrm>
        </p:grpSpPr>
        <p:sp>
          <p:nvSpPr>
            <p:cNvPr id="15" name="任意多边形 14"/>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Tree>
    <p:extLst>
      <p:ext uri="{BB962C8B-B14F-4D97-AF65-F5344CB8AC3E}">
        <p14:creationId xmlns:p14="http://schemas.microsoft.com/office/powerpoint/2010/main" val="601404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linds(horizont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linds(horizontal)">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49724" y="1107777"/>
            <a:ext cx="8495414" cy="2169825"/>
          </a:xfrm>
          <a:prstGeom prst="rect">
            <a:avLst/>
          </a:prstGeom>
        </p:spPr>
        <p:txBody>
          <a:bodyPr wrap="square">
            <a:spAutoFit/>
          </a:bodyPr>
          <a:lstStyle/>
          <a:p>
            <a:pPr>
              <a:lnSpc>
                <a:spcPct val="150000"/>
              </a:lnSpc>
            </a:pPr>
            <a:r>
              <a:rPr lang="en-US" altLang="zh-CN" b="1" smtClean="0">
                <a:solidFill>
                  <a:srgbClr val="003399"/>
                </a:solidFill>
                <a:latin typeface="微软雅黑" pitchFamily="34" charset="-122"/>
                <a:ea typeface="微软雅黑" pitchFamily="34" charset="-122"/>
              </a:rPr>
              <a:t>    4</a:t>
            </a:r>
            <a:r>
              <a:rPr lang="zh-CN" altLang="en-US" b="1" smtClean="0">
                <a:solidFill>
                  <a:srgbClr val="003399"/>
                </a:solidFill>
                <a:latin typeface="微软雅黑" pitchFamily="34" charset="-122"/>
                <a:ea typeface="微软雅黑" pitchFamily="34" charset="-122"/>
              </a:rPr>
              <a:t>、</a:t>
            </a:r>
            <a:r>
              <a:rPr lang="zh-CN" altLang="zh-CN" b="1" smtClean="0">
                <a:solidFill>
                  <a:srgbClr val="003399"/>
                </a:solidFill>
                <a:latin typeface="微软雅黑" pitchFamily="34" charset="-122"/>
                <a:ea typeface="微软雅黑" pitchFamily="34" charset="-122"/>
              </a:rPr>
              <a:t>坚</a:t>
            </a:r>
            <a:r>
              <a:rPr lang="zh-CN" altLang="zh-CN" b="1" dirty="0" smtClean="0">
                <a:solidFill>
                  <a:srgbClr val="003399"/>
                </a:solidFill>
                <a:latin typeface="微软雅黑" pitchFamily="34" charset="-122"/>
                <a:ea typeface="微软雅黑" pitchFamily="34" charset="-122"/>
              </a:rPr>
              <a:t>持</a:t>
            </a:r>
            <a:r>
              <a:rPr lang="zh-CN" altLang="zh-CN" b="1" dirty="0">
                <a:solidFill>
                  <a:srgbClr val="003399"/>
                </a:solidFill>
                <a:latin typeface="微软雅黑" pitchFamily="34" charset="-122"/>
                <a:ea typeface="微软雅黑" pitchFamily="34" charset="-122"/>
              </a:rPr>
              <a:t>党管干部原则，建设高素质国有企业领导人员</a:t>
            </a:r>
            <a:r>
              <a:rPr lang="zh-CN" altLang="zh-CN" b="1" dirty="0" smtClean="0">
                <a:solidFill>
                  <a:srgbClr val="003399"/>
                </a:solidFill>
                <a:latin typeface="微软雅黑" pitchFamily="34" charset="-122"/>
                <a:ea typeface="微软雅黑" pitchFamily="34" charset="-122"/>
              </a:rPr>
              <a:t>队伍</a:t>
            </a:r>
            <a:endParaRPr lang="en-US" altLang="zh-CN" b="1" dirty="0" smtClean="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b="1" dirty="0">
                <a:solidFill>
                  <a:srgbClr val="003399"/>
                </a:solidFill>
                <a:latin typeface="微软雅黑" pitchFamily="34" charset="-122"/>
                <a:ea typeface="微软雅黑" pitchFamily="34" charset="-122"/>
              </a:rPr>
              <a:t>按期实施基层党组织换届工作</a:t>
            </a:r>
            <a:r>
              <a:rPr lang="zh-CN" altLang="en-US" b="1" dirty="0">
                <a:solidFill>
                  <a:srgbClr val="003399"/>
                </a:solidFill>
                <a:latin typeface="微软雅黑" pitchFamily="34" charset="-122"/>
                <a:ea typeface="微软雅黑" pitchFamily="34" charset="-122"/>
              </a:rPr>
              <a:t>：</a:t>
            </a:r>
            <a:r>
              <a:rPr lang="en-US" altLang="zh-CN" dirty="0">
                <a:solidFill>
                  <a:srgbClr val="003399"/>
                </a:solidFill>
                <a:latin typeface="微软雅黑" pitchFamily="34" charset="-122"/>
                <a:ea typeface="微软雅黑" pitchFamily="34" charset="-122"/>
              </a:rPr>
              <a:t>18</a:t>
            </a:r>
            <a:r>
              <a:rPr lang="zh-CN" altLang="zh-CN" dirty="0">
                <a:solidFill>
                  <a:srgbClr val="003399"/>
                </a:solidFill>
                <a:latin typeface="微软雅黑" pitchFamily="34" charset="-122"/>
                <a:ea typeface="微软雅黑" pitchFamily="34" charset="-122"/>
              </a:rPr>
              <a:t>家二级单位党组织和</a:t>
            </a:r>
            <a:r>
              <a:rPr lang="en-US" altLang="zh-CN" dirty="0">
                <a:solidFill>
                  <a:srgbClr val="003399"/>
                </a:solidFill>
                <a:latin typeface="微软雅黑" pitchFamily="34" charset="-122"/>
                <a:ea typeface="微软雅黑" pitchFamily="34" charset="-122"/>
              </a:rPr>
              <a:t>38</a:t>
            </a:r>
            <a:r>
              <a:rPr lang="zh-CN" altLang="zh-CN" dirty="0">
                <a:solidFill>
                  <a:srgbClr val="003399"/>
                </a:solidFill>
                <a:latin typeface="微软雅黑" pitchFamily="34" charset="-122"/>
                <a:ea typeface="微软雅黑" pitchFamily="34" charset="-122"/>
              </a:rPr>
              <a:t>个基层党支部通过公推直选高质量地完成了换届改选工作，投票选举产生党委、纪委班子</a:t>
            </a:r>
            <a:r>
              <a:rPr lang="zh-CN" altLang="zh-CN" dirty="0" smtClean="0">
                <a:solidFill>
                  <a:srgbClr val="003399"/>
                </a:solidFill>
                <a:latin typeface="微软雅黑" pitchFamily="34" charset="-122"/>
                <a:ea typeface="微软雅黑" pitchFamily="34" charset="-122"/>
              </a:rPr>
              <a:t>成员</a:t>
            </a:r>
            <a:endParaRPr lang="en-US" altLang="zh-CN" dirty="0" smtClean="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dirty="0">
                <a:solidFill>
                  <a:srgbClr val="003399"/>
                </a:solidFill>
                <a:latin typeface="微软雅黑" pitchFamily="34" charset="-122"/>
                <a:ea typeface="微软雅黑" pitchFamily="34" charset="-122"/>
              </a:rPr>
              <a:t>明确符合条件的总经理兼任党组织副</a:t>
            </a:r>
            <a:r>
              <a:rPr lang="zh-CN" altLang="zh-CN" dirty="0" smtClean="0">
                <a:solidFill>
                  <a:srgbClr val="003399"/>
                </a:solidFill>
                <a:latin typeface="微软雅黑" pitchFamily="34" charset="-122"/>
                <a:ea typeface="微软雅黑" pitchFamily="34" charset="-122"/>
              </a:rPr>
              <a:t>书记</a:t>
            </a:r>
            <a:endParaRPr lang="en-US" altLang="zh-CN" dirty="0" smtClean="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dirty="0" smtClean="0">
                <a:solidFill>
                  <a:srgbClr val="003399"/>
                </a:solidFill>
                <a:latin typeface="微软雅黑" pitchFamily="34" charset="-122"/>
                <a:ea typeface="微软雅黑" pitchFamily="34" charset="-122"/>
              </a:rPr>
              <a:t>明确</a:t>
            </a:r>
            <a:r>
              <a:rPr lang="zh-CN" altLang="zh-CN" dirty="0">
                <a:solidFill>
                  <a:srgbClr val="003399"/>
                </a:solidFill>
                <a:latin typeface="微软雅黑" pitchFamily="34" charset="-122"/>
                <a:ea typeface="微软雅黑" pitchFamily="34" charset="-122"/>
              </a:rPr>
              <a:t>新提拔的基层领导人员原则上要经过党支部书记岗位的</a:t>
            </a:r>
            <a:r>
              <a:rPr lang="zh-CN" altLang="zh-CN" dirty="0" smtClean="0">
                <a:solidFill>
                  <a:srgbClr val="003399"/>
                </a:solidFill>
                <a:latin typeface="微软雅黑" pitchFamily="34" charset="-122"/>
                <a:ea typeface="微软雅黑" pitchFamily="34" charset="-122"/>
              </a:rPr>
              <a:t>历练</a:t>
            </a:r>
            <a:endParaRPr lang="en-US" altLang="zh-CN" dirty="0">
              <a:solidFill>
                <a:srgbClr val="003399"/>
              </a:solidFill>
              <a:latin typeface="微软雅黑" pitchFamily="34" charset="-122"/>
              <a:ea typeface="微软雅黑" pitchFamily="34" charset="-122"/>
            </a:endParaRPr>
          </a:p>
        </p:txBody>
      </p:sp>
      <p:grpSp>
        <p:nvGrpSpPr>
          <p:cNvPr id="14" name="组合 13"/>
          <p:cNvGrpSpPr/>
          <p:nvPr/>
        </p:nvGrpSpPr>
        <p:grpSpPr>
          <a:xfrm>
            <a:off x="-21265" y="-196513"/>
            <a:ext cx="1105786" cy="1281034"/>
            <a:chOff x="-21265" y="-196513"/>
            <a:chExt cx="1105786" cy="1281034"/>
          </a:xfrm>
        </p:grpSpPr>
        <p:sp>
          <p:nvSpPr>
            <p:cNvPr id="15" name="任意多边形 14"/>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9" name="文本框 1">
            <a:extLst>
              <a:ext uri="{FF2B5EF4-FFF2-40B4-BE49-F238E27FC236}">
                <a16:creationId xmlns:a16="http://schemas.microsoft.com/office/drawing/2014/main" xmlns="" id="{20B0EED7-2857-49A7-9A34-6B9A5A79ED78}"/>
              </a:ext>
            </a:extLst>
          </p:cNvPr>
          <p:cNvSpPr txBox="1"/>
          <p:nvPr/>
        </p:nvSpPr>
        <p:spPr>
          <a:xfrm>
            <a:off x="969834" y="485928"/>
            <a:ext cx="7930326" cy="461665"/>
          </a:xfrm>
          <a:prstGeom prst="rect">
            <a:avLst/>
          </a:prstGeom>
          <a:noFill/>
        </p:spPr>
        <p:txBody>
          <a:bodyPr wrap="square" rtlCol="0">
            <a:spAutoFit/>
          </a:bodyPr>
          <a:lstStyle/>
          <a:p>
            <a:r>
              <a:rPr lang="zh-CN" altLang="en-US" sz="2400" b="1" dirty="0" smtClean="0">
                <a:solidFill>
                  <a:srgbClr val="003399"/>
                </a:solidFill>
                <a:latin typeface="微软雅黑" panose="020B0503020204020204" pitchFamily="34" charset="-122"/>
                <a:ea typeface="微软雅黑" panose="020B0503020204020204" pitchFamily="34" charset="-122"/>
              </a:rPr>
              <a:t>一、</a:t>
            </a:r>
            <a:r>
              <a:rPr lang="zh-CN" altLang="en-US" sz="2400" b="1" dirty="0">
                <a:solidFill>
                  <a:srgbClr val="003399"/>
                </a:solidFill>
                <a:latin typeface="微软雅黑" panose="020B0503020204020204" pitchFamily="34" charset="-122"/>
                <a:ea typeface="微软雅黑" panose="020B0503020204020204" pitchFamily="34" charset="-122"/>
              </a:rPr>
              <a:t>坚持党的领导，</a:t>
            </a:r>
            <a:r>
              <a:rPr lang="zh-CN" altLang="en-US" sz="2400" b="1" dirty="0" smtClean="0">
                <a:solidFill>
                  <a:srgbClr val="003399"/>
                </a:solidFill>
                <a:latin typeface="微软雅黑" panose="020B0503020204020204" pitchFamily="34" charset="-122"/>
                <a:ea typeface="微软雅黑" panose="020B0503020204020204" pitchFamily="34" charset="-122"/>
              </a:rPr>
              <a:t>发挥党组织领导</a:t>
            </a:r>
            <a:r>
              <a:rPr lang="zh-CN" altLang="en-US" sz="2400" b="1" dirty="0">
                <a:solidFill>
                  <a:srgbClr val="003399"/>
                </a:solidFill>
                <a:latin typeface="微软雅黑" panose="020B0503020204020204" pitchFamily="34" charset="-122"/>
                <a:ea typeface="微软雅黑" panose="020B0503020204020204" pitchFamily="34" charset="-122"/>
              </a:rPr>
              <a:t>核心和政治核心</a:t>
            </a:r>
            <a:r>
              <a:rPr lang="zh-CN" altLang="en-US" sz="2400" b="1" dirty="0" smtClean="0">
                <a:solidFill>
                  <a:srgbClr val="003399"/>
                </a:solidFill>
                <a:latin typeface="微软雅黑" panose="020B0503020204020204" pitchFamily="34" charset="-122"/>
                <a:ea typeface="微软雅黑" panose="020B0503020204020204" pitchFamily="34" charset="-122"/>
              </a:rPr>
              <a:t>作用</a:t>
            </a:r>
            <a:endParaRPr lang="zh-CN" altLang="en-US" sz="2400" b="1" dirty="0">
              <a:solidFill>
                <a:srgbClr val="003399"/>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4137" y="3386527"/>
            <a:ext cx="4635735" cy="3014273"/>
          </a:xfrm>
          <a:prstGeom prst="rect">
            <a:avLst/>
          </a:prstGeom>
        </p:spPr>
      </p:pic>
    </p:spTree>
    <p:extLst>
      <p:ext uri="{BB962C8B-B14F-4D97-AF65-F5344CB8AC3E}">
        <p14:creationId xmlns:p14="http://schemas.microsoft.com/office/powerpoint/2010/main" val="1739854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linds(horizont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linds(horizont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linds(horizontal)">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010556" y="1376001"/>
            <a:ext cx="7036164" cy="4247317"/>
          </a:xfrm>
          <a:prstGeom prst="rect">
            <a:avLst/>
          </a:prstGeom>
        </p:spPr>
        <p:txBody>
          <a:bodyPr wrap="square">
            <a:spAutoFit/>
          </a:bodyPr>
          <a:lstStyle/>
          <a:p>
            <a:pPr>
              <a:lnSpc>
                <a:spcPct val="150000"/>
              </a:lnSpc>
            </a:pPr>
            <a:r>
              <a:rPr lang="en-US" altLang="zh-CN" b="1" smtClean="0">
                <a:solidFill>
                  <a:srgbClr val="003399"/>
                </a:solidFill>
                <a:latin typeface="微软雅黑" pitchFamily="34" charset="-122"/>
                <a:ea typeface="微软雅黑" pitchFamily="34" charset="-122"/>
              </a:rPr>
              <a:t>    </a:t>
            </a:r>
            <a:r>
              <a:rPr lang="zh-CN" altLang="zh-CN" b="1" smtClean="0">
                <a:solidFill>
                  <a:srgbClr val="003399"/>
                </a:solidFill>
                <a:latin typeface="微软雅黑" pitchFamily="34" charset="-122"/>
                <a:ea typeface="微软雅黑" pitchFamily="34" charset="-122"/>
              </a:rPr>
              <a:t>以</a:t>
            </a:r>
            <a:r>
              <a:rPr lang="en-US" altLang="zh-CN" b="1" dirty="0">
                <a:solidFill>
                  <a:srgbClr val="003399"/>
                </a:solidFill>
                <a:latin typeface="微软雅黑" pitchFamily="34" charset="-122"/>
                <a:ea typeface="微软雅黑" pitchFamily="34" charset="-122"/>
              </a:rPr>
              <a:t>“</a:t>
            </a:r>
            <a:r>
              <a:rPr lang="zh-CN" altLang="zh-CN" b="1" dirty="0">
                <a:solidFill>
                  <a:srgbClr val="003399"/>
                </a:solidFill>
                <a:latin typeface="微软雅黑" pitchFamily="34" charset="-122"/>
                <a:ea typeface="微软雅黑" pitchFamily="34" charset="-122"/>
              </a:rPr>
              <a:t>五个有</a:t>
            </a:r>
            <a:r>
              <a:rPr lang="en-US" altLang="zh-CN" b="1" dirty="0">
                <a:solidFill>
                  <a:srgbClr val="003399"/>
                </a:solidFill>
                <a:latin typeface="微软雅黑" pitchFamily="34" charset="-122"/>
                <a:ea typeface="微软雅黑" pitchFamily="34" charset="-122"/>
              </a:rPr>
              <a:t>”</a:t>
            </a:r>
            <a:r>
              <a:rPr lang="zh-CN" altLang="zh-CN" b="1" dirty="0">
                <a:solidFill>
                  <a:srgbClr val="003399"/>
                </a:solidFill>
                <a:latin typeface="微软雅黑" pitchFamily="34" charset="-122"/>
                <a:ea typeface="微软雅黑" pitchFamily="34" charset="-122"/>
              </a:rPr>
              <a:t>为主体，党建品牌得到了进一步</a:t>
            </a:r>
            <a:r>
              <a:rPr lang="zh-CN" altLang="zh-CN" b="1" dirty="0" smtClean="0">
                <a:solidFill>
                  <a:srgbClr val="003399"/>
                </a:solidFill>
                <a:latin typeface="微软雅黑" pitchFamily="34" charset="-122"/>
                <a:ea typeface="微软雅黑" pitchFamily="34" charset="-122"/>
              </a:rPr>
              <a:t>夯实</a:t>
            </a:r>
            <a:endParaRPr lang="en-US" altLang="zh-CN" b="1" dirty="0" smtClean="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en-US" b="1" dirty="0">
                <a:solidFill>
                  <a:srgbClr val="003399"/>
                </a:solidFill>
                <a:latin typeface="微软雅黑" pitchFamily="34" charset="-122"/>
                <a:ea typeface="微软雅黑" pitchFamily="34" charset="-122"/>
              </a:rPr>
              <a:t>有人</a:t>
            </a:r>
            <a:r>
              <a:rPr lang="zh-CN" altLang="en-US" b="1" dirty="0" smtClean="0">
                <a:solidFill>
                  <a:srgbClr val="003399"/>
                </a:solidFill>
                <a:latin typeface="微软雅黑" pitchFamily="34" charset="-122"/>
                <a:ea typeface="微软雅黑" pitchFamily="34" charset="-122"/>
              </a:rPr>
              <a:t>做：</a:t>
            </a:r>
            <a:r>
              <a:rPr lang="zh-CN" altLang="zh-CN" dirty="0">
                <a:solidFill>
                  <a:srgbClr val="003399"/>
                </a:solidFill>
                <a:latin typeface="微软雅黑" pitchFamily="34" charset="-122"/>
                <a:ea typeface="微软雅黑" pitchFamily="34" charset="-122"/>
              </a:rPr>
              <a:t>目前集团共有专职党支部书记</a:t>
            </a:r>
            <a:r>
              <a:rPr lang="en-US" altLang="zh-CN" dirty="0">
                <a:solidFill>
                  <a:srgbClr val="003399"/>
                </a:solidFill>
                <a:latin typeface="微软雅黑" pitchFamily="34" charset="-122"/>
                <a:ea typeface="微软雅黑" pitchFamily="34" charset="-122"/>
              </a:rPr>
              <a:t>170</a:t>
            </a:r>
            <a:r>
              <a:rPr lang="zh-CN" altLang="zh-CN" dirty="0">
                <a:solidFill>
                  <a:srgbClr val="003399"/>
                </a:solidFill>
                <a:latin typeface="微软雅黑" pitchFamily="34" charset="-122"/>
                <a:ea typeface="微软雅黑" pitchFamily="34" charset="-122"/>
              </a:rPr>
              <a:t>名，占支部书记总数的</a:t>
            </a:r>
            <a:r>
              <a:rPr lang="en-US" altLang="zh-CN" dirty="0">
                <a:solidFill>
                  <a:srgbClr val="003399"/>
                </a:solidFill>
                <a:latin typeface="微软雅黑" pitchFamily="34" charset="-122"/>
                <a:ea typeface="微软雅黑" pitchFamily="34" charset="-122"/>
              </a:rPr>
              <a:t>50.6</a:t>
            </a:r>
            <a:r>
              <a:rPr lang="en-US" altLang="zh-CN" dirty="0" smtClean="0">
                <a:solidFill>
                  <a:srgbClr val="003399"/>
                </a:solidFill>
                <a:latin typeface="微软雅黑" pitchFamily="34" charset="-122"/>
                <a:ea typeface="微软雅黑" pitchFamily="34" charset="-122"/>
              </a:rPr>
              <a:t>%</a:t>
            </a:r>
          </a:p>
          <a:p>
            <a:pPr marL="285750" indent="-285750">
              <a:lnSpc>
                <a:spcPct val="150000"/>
              </a:lnSpc>
              <a:buFont typeface="Wingdings" pitchFamily="2" charset="2"/>
              <a:buChar char="l"/>
            </a:pPr>
            <a:r>
              <a:rPr lang="zh-CN" altLang="zh-CN" b="1" dirty="0">
                <a:solidFill>
                  <a:srgbClr val="003399"/>
                </a:solidFill>
                <a:latin typeface="微软雅黑" pitchFamily="34" charset="-122"/>
                <a:ea typeface="微软雅黑" pitchFamily="34" charset="-122"/>
              </a:rPr>
              <a:t>有经费</a:t>
            </a:r>
            <a:r>
              <a:rPr lang="zh-CN" altLang="en-US" b="1" dirty="0">
                <a:solidFill>
                  <a:srgbClr val="003399"/>
                </a:solidFill>
                <a:latin typeface="微软雅黑" pitchFamily="34" charset="-122"/>
                <a:ea typeface="微软雅黑" pitchFamily="34" charset="-122"/>
              </a:rPr>
              <a:t>：</a:t>
            </a:r>
            <a:r>
              <a:rPr lang="zh-CN" altLang="zh-CN" dirty="0">
                <a:solidFill>
                  <a:srgbClr val="003399"/>
                </a:solidFill>
                <a:latin typeface="微软雅黑" pitchFamily="34" charset="-122"/>
                <a:ea typeface="微软雅黑" pitchFamily="34" charset="-122"/>
              </a:rPr>
              <a:t>各单位全部按照年度工资总额的</a:t>
            </a:r>
            <a:r>
              <a:rPr lang="en-US" altLang="zh-CN" dirty="0">
                <a:solidFill>
                  <a:srgbClr val="003399"/>
                </a:solidFill>
                <a:latin typeface="微软雅黑" pitchFamily="34" charset="-122"/>
                <a:ea typeface="微软雅黑" pitchFamily="34" charset="-122"/>
              </a:rPr>
              <a:t>3‰</a:t>
            </a:r>
            <a:r>
              <a:rPr lang="zh-CN" altLang="zh-CN" dirty="0">
                <a:solidFill>
                  <a:srgbClr val="003399"/>
                </a:solidFill>
                <a:latin typeface="微软雅黑" pitchFamily="34" charset="-122"/>
                <a:ea typeface="微软雅黑" pitchFamily="34" charset="-122"/>
              </a:rPr>
              <a:t>—</a:t>
            </a:r>
            <a:r>
              <a:rPr lang="en-US" altLang="zh-CN" dirty="0">
                <a:solidFill>
                  <a:srgbClr val="003399"/>
                </a:solidFill>
                <a:latin typeface="微软雅黑" pitchFamily="34" charset="-122"/>
                <a:ea typeface="微软雅黑" pitchFamily="34" charset="-122"/>
              </a:rPr>
              <a:t>5‰</a:t>
            </a:r>
            <a:r>
              <a:rPr lang="zh-CN" altLang="zh-CN" dirty="0">
                <a:solidFill>
                  <a:srgbClr val="003399"/>
                </a:solidFill>
                <a:latin typeface="微软雅黑" pitchFamily="34" charset="-122"/>
                <a:ea typeface="微软雅黑" pitchFamily="34" charset="-122"/>
              </a:rPr>
              <a:t>的比例提取并设立党务工作经费，纳入预算管理</a:t>
            </a:r>
            <a:endParaRPr lang="en-US" altLang="zh-CN" dirty="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b="1" dirty="0">
                <a:solidFill>
                  <a:srgbClr val="003399"/>
                </a:solidFill>
                <a:latin typeface="微软雅黑" pitchFamily="34" charset="-122"/>
                <a:ea typeface="微软雅黑" pitchFamily="34" charset="-122"/>
              </a:rPr>
              <a:t>有场地</a:t>
            </a:r>
            <a:r>
              <a:rPr lang="zh-CN" altLang="en-US" b="1" dirty="0">
                <a:solidFill>
                  <a:srgbClr val="003399"/>
                </a:solidFill>
                <a:latin typeface="微软雅黑" pitchFamily="34" charset="-122"/>
                <a:ea typeface="微软雅黑" pitchFamily="34" charset="-122"/>
              </a:rPr>
              <a:t>：</a:t>
            </a:r>
            <a:r>
              <a:rPr lang="zh-CN" altLang="zh-CN" dirty="0">
                <a:solidFill>
                  <a:srgbClr val="003399"/>
                </a:solidFill>
                <a:latin typeface="微软雅黑" pitchFamily="34" charset="-122"/>
                <a:ea typeface="微软雅黑" pitchFamily="34" charset="-122"/>
              </a:rPr>
              <a:t>全港党员学习活动室已达到</a:t>
            </a:r>
            <a:r>
              <a:rPr lang="en-US" altLang="zh-CN" dirty="0">
                <a:solidFill>
                  <a:srgbClr val="003399"/>
                </a:solidFill>
                <a:latin typeface="微软雅黑" pitchFamily="34" charset="-122"/>
                <a:ea typeface="微软雅黑" pitchFamily="34" charset="-122"/>
              </a:rPr>
              <a:t>154</a:t>
            </a:r>
            <a:r>
              <a:rPr lang="zh-CN" altLang="zh-CN" dirty="0">
                <a:solidFill>
                  <a:srgbClr val="003399"/>
                </a:solidFill>
                <a:latin typeface="微软雅黑" pitchFamily="34" charset="-122"/>
                <a:ea typeface="微软雅黑" pitchFamily="34" charset="-122"/>
              </a:rPr>
              <a:t>个、党建目视看板</a:t>
            </a:r>
            <a:r>
              <a:rPr lang="en-US" altLang="zh-CN" dirty="0">
                <a:solidFill>
                  <a:srgbClr val="003399"/>
                </a:solidFill>
                <a:latin typeface="微软雅黑" pitchFamily="34" charset="-122"/>
                <a:ea typeface="微软雅黑" pitchFamily="34" charset="-122"/>
              </a:rPr>
              <a:t>1006</a:t>
            </a:r>
            <a:r>
              <a:rPr lang="zh-CN" altLang="zh-CN" dirty="0">
                <a:solidFill>
                  <a:srgbClr val="003399"/>
                </a:solidFill>
                <a:latin typeface="微软雅黑" pitchFamily="34" charset="-122"/>
                <a:ea typeface="微软雅黑" pitchFamily="34" charset="-122"/>
              </a:rPr>
              <a:t>块，基本实现全覆盖和内容的与时俱进</a:t>
            </a:r>
            <a:endParaRPr lang="en-US" altLang="zh-CN" dirty="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b="1" dirty="0">
                <a:solidFill>
                  <a:srgbClr val="003399"/>
                </a:solidFill>
                <a:latin typeface="微软雅黑" pitchFamily="34" charset="-122"/>
                <a:ea typeface="微软雅黑" pitchFamily="34" charset="-122"/>
              </a:rPr>
              <a:t>有声音</a:t>
            </a:r>
            <a:r>
              <a:rPr lang="zh-CN" altLang="en-US" b="1" dirty="0">
                <a:solidFill>
                  <a:srgbClr val="003399"/>
                </a:solidFill>
                <a:latin typeface="微软雅黑" pitchFamily="34" charset="-122"/>
                <a:ea typeface="微软雅黑" pitchFamily="34" charset="-122"/>
              </a:rPr>
              <a:t>：</a:t>
            </a:r>
            <a:r>
              <a:rPr lang="zh-CN" altLang="zh-CN" dirty="0">
                <a:solidFill>
                  <a:srgbClr val="003399"/>
                </a:solidFill>
                <a:latin typeface="微软雅黑" pitchFamily="34" charset="-122"/>
                <a:ea typeface="微软雅黑" pitchFamily="34" charset="-122"/>
              </a:rPr>
              <a:t>集团宣传媒体通过整合，传播好声音、汇聚正能量成效更加明显</a:t>
            </a:r>
            <a:r>
              <a:rPr lang="zh-CN" altLang="zh-CN" dirty="0" smtClean="0">
                <a:solidFill>
                  <a:srgbClr val="003399"/>
                </a:solidFill>
                <a:latin typeface="微软雅黑" pitchFamily="34" charset="-122"/>
                <a:ea typeface="微软雅黑" pitchFamily="34" charset="-122"/>
              </a:rPr>
              <a:t>。</a:t>
            </a:r>
            <a:r>
              <a:rPr lang="en-US" altLang="zh-CN" dirty="0" smtClean="0">
                <a:solidFill>
                  <a:srgbClr val="003399"/>
                </a:solidFill>
                <a:latin typeface="微软雅黑" pitchFamily="34" charset="-122"/>
                <a:ea typeface="微软雅黑" pitchFamily="34" charset="-122"/>
              </a:rPr>
              <a:t>“40</a:t>
            </a:r>
            <a:r>
              <a:rPr lang="zh-CN" altLang="zh-CN" dirty="0">
                <a:solidFill>
                  <a:srgbClr val="003399"/>
                </a:solidFill>
                <a:latin typeface="微软雅黑" pitchFamily="34" charset="-122"/>
                <a:ea typeface="微软雅黑" pitchFamily="34" charset="-122"/>
              </a:rPr>
              <a:t>人话</a:t>
            </a:r>
            <a:r>
              <a:rPr lang="en-US" altLang="zh-CN" dirty="0">
                <a:solidFill>
                  <a:srgbClr val="003399"/>
                </a:solidFill>
                <a:latin typeface="微软雅黑" pitchFamily="34" charset="-122"/>
                <a:ea typeface="微软雅黑" pitchFamily="34" charset="-122"/>
              </a:rPr>
              <a:t>40</a:t>
            </a:r>
            <a:r>
              <a:rPr lang="zh-CN" altLang="zh-CN" dirty="0">
                <a:solidFill>
                  <a:srgbClr val="003399"/>
                </a:solidFill>
                <a:latin typeface="微软雅黑" pitchFamily="34" charset="-122"/>
                <a:ea typeface="微软雅黑" pitchFamily="34" charset="-122"/>
              </a:rPr>
              <a:t>年</a:t>
            </a:r>
            <a:r>
              <a:rPr lang="en-US" altLang="zh-CN" dirty="0">
                <a:solidFill>
                  <a:srgbClr val="003399"/>
                </a:solidFill>
                <a:latin typeface="微软雅黑" pitchFamily="34" charset="-122"/>
                <a:ea typeface="微软雅黑" pitchFamily="34" charset="-122"/>
              </a:rPr>
              <a:t>”“</a:t>
            </a:r>
            <a:r>
              <a:rPr lang="zh-CN" altLang="zh-CN" dirty="0">
                <a:solidFill>
                  <a:srgbClr val="003399"/>
                </a:solidFill>
                <a:latin typeface="微软雅黑" pitchFamily="34" charset="-122"/>
                <a:ea typeface="微软雅黑" pitchFamily="34" charset="-122"/>
              </a:rPr>
              <a:t>上港党建</a:t>
            </a:r>
            <a:r>
              <a:rPr lang="en-US" altLang="zh-CN" dirty="0">
                <a:solidFill>
                  <a:srgbClr val="003399"/>
                </a:solidFill>
                <a:latin typeface="微软雅黑" pitchFamily="34" charset="-122"/>
                <a:ea typeface="微软雅黑" pitchFamily="34" charset="-122"/>
              </a:rPr>
              <a:t>·</a:t>
            </a:r>
            <a:r>
              <a:rPr lang="zh-CN" altLang="zh-CN" dirty="0">
                <a:solidFill>
                  <a:srgbClr val="003399"/>
                </a:solidFill>
                <a:latin typeface="微软雅黑" pitchFamily="34" charset="-122"/>
                <a:ea typeface="微软雅黑" pitchFamily="34" charset="-122"/>
              </a:rPr>
              <a:t>走进新时代</a:t>
            </a:r>
            <a:r>
              <a:rPr lang="en-US" altLang="zh-CN" dirty="0">
                <a:solidFill>
                  <a:srgbClr val="003399"/>
                </a:solidFill>
                <a:latin typeface="微软雅黑" pitchFamily="34" charset="-122"/>
                <a:ea typeface="微软雅黑" pitchFamily="34" charset="-122"/>
              </a:rPr>
              <a:t>”</a:t>
            </a:r>
            <a:r>
              <a:rPr lang="zh-CN" altLang="zh-CN" dirty="0">
                <a:solidFill>
                  <a:srgbClr val="003399"/>
                </a:solidFill>
                <a:latin typeface="微软雅黑" pitchFamily="34" charset="-122"/>
                <a:ea typeface="微软雅黑" pitchFamily="34" charset="-122"/>
              </a:rPr>
              <a:t>系列片的上线，受到了集团广大党员职工的高度</a:t>
            </a:r>
            <a:r>
              <a:rPr lang="zh-CN" altLang="zh-CN" dirty="0" smtClean="0">
                <a:solidFill>
                  <a:srgbClr val="003399"/>
                </a:solidFill>
                <a:latin typeface="微软雅黑" pitchFamily="34" charset="-122"/>
                <a:ea typeface="微软雅黑" pitchFamily="34" charset="-122"/>
              </a:rPr>
              <a:t>评价</a:t>
            </a:r>
            <a:endParaRPr lang="en-US" altLang="zh-CN" dirty="0">
              <a:solidFill>
                <a:srgbClr val="003399"/>
              </a:solidFill>
              <a:latin typeface="微软雅黑" pitchFamily="34" charset="-122"/>
              <a:ea typeface="微软雅黑" pitchFamily="34" charset="-122"/>
            </a:endParaRPr>
          </a:p>
        </p:txBody>
      </p:sp>
      <p:grpSp>
        <p:nvGrpSpPr>
          <p:cNvPr id="14" name="组合 13"/>
          <p:cNvGrpSpPr/>
          <p:nvPr/>
        </p:nvGrpSpPr>
        <p:grpSpPr>
          <a:xfrm>
            <a:off x="-21265" y="-196513"/>
            <a:ext cx="1105786" cy="1281034"/>
            <a:chOff x="-21265" y="-196513"/>
            <a:chExt cx="1105786" cy="1281034"/>
          </a:xfrm>
        </p:grpSpPr>
        <p:sp>
          <p:nvSpPr>
            <p:cNvPr id="15" name="任意多边形 14"/>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9" name="文本框 1">
            <a:extLst>
              <a:ext uri="{FF2B5EF4-FFF2-40B4-BE49-F238E27FC236}">
                <a16:creationId xmlns:a16="http://schemas.microsoft.com/office/drawing/2014/main" xmlns="" id="{20B0EED7-2857-49A7-9A34-6B9A5A79ED78}"/>
              </a:ext>
            </a:extLst>
          </p:cNvPr>
          <p:cNvSpPr txBox="1"/>
          <p:nvPr/>
        </p:nvSpPr>
        <p:spPr>
          <a:xfrm>
            <a:off x="1213674" y="607848"/>
            <a:ext cx="7930326" cy="461665"/>
          </a:xfrm>
          <a:prstGeom prst="rect">
            <a:avLst/>
          </a:prstGeom>
          <a:noFill/>
        </p:spPr>
        <p:txBody>
          <a:bodyPr wrap="square" rtlCol="0">
            <a:spAutoFit/>
          </a:bodyPr>
          <a:lstStyle/>
          <a:p>
            <a:r>
              <a:rPr lang="zh-CN" altLang="en-US" sz="2400" b="1" dirty="0" smtClean="0">
                <a:solidFill>
                  <a:srgbClr val="003399"/>
                </a:solidFill>
                <a:latin typeface="微软雅黑" panose="020B0503020204020204" pitchFamily="34" charset="-122"/>
                <a:ea typeface="微软雅黑" panose="020B0503020204020204" pitchFamily="34" charset="-122"/>
              </a:rPr>
              <a:t>二、</a:t>
            </a:r>
            <a:r>
              <a:rPr lang="zh-CN" altLang="zh-CN" sz="2400" b="1" dirty="0" smtClean="0">
                <a:solidFill>
                  <a:srgbClr val="003399"/>
                </a:solidFill>
                <a:latin typeface="微软雅黑" panose="020B0503020204020204" pitchFamily="34" charset="-122"/>
                <a:ea typeface="微软雅黑" panose="020B0503020204020204" pitchFamily="34" charset="-122"/>
              </a:rPr>
              <a:t>坚持</a:t>
            </a:r>
            <a:r>
              <a:rPr lang="zh-CN" altLang="zh-CN" sz="2400" b="1" dirty="0">
                <a:solidFill>
                  <a:srgbClr val="003399"/>
                </a:solidFill>
                <a:latin typeface="微软雅黑" panose="020B0503020204020204" pitchFamily="34" charset="-122"/>
                <a:ea typeface="微软雅黑" panose="020B0503020204020204" pitchFamily="34" charset="-122"/>
              </a:rPr>
              <a:t>全面强化责任，落实党建工作</a:t>
            </a:r>
            <a:r>
              <a:rPr lang="zh-CN" altLang="zh-CN" sz="2400" b="1" dirty="0" smtClean="0">
                <a:solidFill>
                  <a:srgbClr val="003399"/>
                </a:solidFill>
                <a:latin typeface="微软雅黑" panose="020B0503020204020204" pitchFamily="34" charset="-122"/>
                <a:ea typeface="微软雅黑" panose="020B0503020204020204" pitchFamily="34" charset="-122"/>
              </a:rPr>
              <a:t>责任制</a:t>
            </a:r>
            <a:endParaRPr lang="zh-CN" altLang="en-US" sz="2400" b="1" dirty="0">
              <a:solidFill>
                <a:srgbClr val="003399"/>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898031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linds(horizont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linds(horizontal)">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blinds(horizontal)">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blinds(horizontal)">
                                      <p:cBhvr>
                                        <p:cTn id="2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3"/>
          <p:cNvGrpSpPr/>
          <p:nvPr/>
        </p:nvGrpSpPr>
        <p:grpSpPr>
          <a:xfrm>
            <a:off x="-21265" y="-196513"/>
            <a:ext cx="1105786" cy="1281034"/>
            <a:chOff x="-21265" y="-196513"/>
            <a:chExt cx="1105786" cy="1281034"/>
          </a:xfrm>
        </p:grpSpPr>
        <p:sp>
          <p:nvSpPr>
            <p:cNvPr id="15" name="任意多边形 14"/>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9" name="文本框 1">
            <a:extLst>
              <a:ext uri="{FF2B5EF4-FFF2-40B4-BE49-F238E27FC236}">
                <a16:creationId xmlns:a16="http://schemas.microsoft.com/office/drawing/2014/main" xmlns="" id="{20B0EED7-2857-49A7-9A34-6B9A5A79ED78}"/>
              </a:ext>
            </a:extLst>
          </p:cNvPr>
          <p:cNvSpPr txBox="1"/>
          <p:nvPr/>
        </p:nvSpPr>
        <p:spPr>
          <a:xfrm>
            <a:off x="1213674" y="632232"/>
            <a:ext cx="7930326" cy="461665"/>
          </a:xfrm>
          <a:prstGeom prst="rect">
            <a:avLst/>
          </a:prstGeom>
          <a:noFill/>
        </p:spPr>
        <p:txBody>
          <a:bodyPr wrap="square" rtlCol="0">
            <a:spAutoFit/>
          </a:bodyPr>
          <a:lstStyle/>
          <a:p>
            <a:r>
              <a:rPr lang="zh-CN" altLang="en-US" sz="2400" b="1" dirty="0" smtClean="0">
                <a:solidFill>
                  <a:srgbClr val="003399"/>
                </a:solidFill>
                <a:latin typeface="微软雅黑" panose="020B0503020204020204" pitchFamily="34" charset="-122"/>
                <a:ea typeface="微软雅黑" panose="020B0503020204020204" pitchFamily="34" charset="-122"/>
              </a:rPr>
              <a:t>二、</a:t>
            </a:r>
            <a:r>
              <a:rPr lang="zh-CN" altLang="zh-CN" sz="2400" b="1" dirty="0" smtClean="0">
                <a:solidFill>
                  <a:srgbClr val="003399"/>
                </a:solidFill>
                <a:latin typeface="微软雅黑" panose="020B0503020204020204" pitchFamily="34" charset="-122"/>
                <a:ea typeface="微软雅黑" panose="020B0503020204020204" pitchFamily="34" charset="-122"/>
              </a:rPr>
              <a:t>坚持</a:t>
            </a:r>
            <a:r>
              <a:rPr lang="zh-CN" altLang="zh-CN" sz="2400" b="1" dirty="0">
                <a:solidFill>
                  <a:srgbClr val="003399"/>
                </a:solidFill>
                <a:latin typeface="微软雅黑" panose="020B0503020204020204" pitchFamily="34" charset="-122"/>
                <a:ea typeface="微软雅黑" panose="020B0503020204020204" pitchFamily="34" charset="-122"/>
              </a:rPr>
              <a:t>全面强化责任，落实党建工作</a:t>
            </a:r>
            <a:r>
              <a:rPr lang="zh-CN" altLang="zh-CN" sz="2400" b="1" dirty="0" smtClean="0">
                <a:solidFill>
                  <a:srgbClr val="003399"/>
                </a:solidFill>
                <a:latin typeface="微软雅黑" panose="020B0503020204020204" pitchFamily="34" charset="-122"/>
                <a:ea typeface="微软雅黑" panose="020B0503020204020204" pitchFamily="34" charset="-122"/>
              </a:rPr>
              <a:t>责任制</a:t>
            </a:r>
            <a:endParaRPr lang="zh-CN" altLang="en-US" sz="2400" b="1" dirty="0">
              <a:solidFill>
                <a:srgbClr val="003399"/>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871384" y="3792662"/>
            <a:ext cx="3499039" cy="2858074"/>
          </a:xfrm>
          <a:prstGeom prst="rect">
            <a:avLst/>
          </a:prstGeom>
        </p:spPr>
      </p:pic>
      <p:sp>
        <p:nvSpPr>
          <p:cNvPr id="2" name="TextBox 1"/>
          <p:cNvSpPr txBox="1"/>
          <p:nvPr/>
        </p:nvSpPr>
        <p:spPr>
          <a:xfrm>
            <a:off x="868601" y="1572477"/>
            <a:ext cx="7373191" cy="2585323"/>
          </a:xfrm>
          <a:prstGeom prst="rect">
            <a:avLst/>
          </a:prstGeom>
          <a:noFill/>
        </p:spPr>
        <p:txBody>
          <a:bodyPr wrap="square" rtlCol="0">
            <a:spAutoFit/>
          </a:bodyPr>
          <a:lstStyle/>
          <a:p>
            <a:pPr marL="285750" indent="-285750">
              <a:lnSpc>
                <a:spcPct val="150000"/>
              </a:lnSpc>
              <a:buFont typeface="Wingdings" pitchFamily="2" charset="2"/>
              <a:buChar char="l"/>
            </a:pPr>
            <a:r>
              <a:rPr lang="zh-CN" altLang="zh-CN" b="1" dirty="0">
                <a:solidFill>
                  <a:srgbClr val="003399"/>
                </a:solidFill>
                <a:latin typeface="微软雅黑" pitchFamily="34" charset="-122"/>
                <a:ea typeface="微软雅黑" pitchFamily="34" charset="-122"/>
              </a:rPr>
              <a:t>有成效</a:t>
            </a:r>
            <a:r>
              <a:rPr lang="zh-CN" altLang="en-US" b="1" dirty="0" smtClean="0">
                <a:solidFill>
                  <a:srgbClr val="003399"/>
                </a:solidFill>
                <a:latin typeface="微软雅黑" pitchFamily="34" charset="-122"/>
                <a:ea typeface="微软雅黑" pitchFamily="34" charset="-122"/>
              </a:rPr>
              <a:t>：</a:t>
            </a:r>
            <a:endParaRPr lang="en-US" altLang="zh-CN" b="1" dirty="0" smtClean="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u"/>
            </a:pPr>
            <a:r>
              <a:rPr lang="en-US" altLang="zh-CN" dirty="0" smtClean="0">
                <a:solidFill>
                  <a:srgbClr val="003399"/>
                </a:solidFill>
                <a:latin typeface="微软雅黑" pitchFamily="34" charset="-122"/>
                <a:ea typeface="微软雅黑" pitchFamily="34" charset="-122"/>
              </a:rPr>
              <a:t>30</a:t>
            </a:r>
            <a:r>
              <a:rPr lang="zh-CN" altLang="zh-CN" dirty="0">
                <a:solidFill>
                  <a:srgbClr val="003399"/>
                </a:solidFill>
                <a:latin typeface="微软雅黑" pitchFamily="34" charset="-122"/>
                <a:ea typeface="微软雅黑" pitchFamily="34" charset="-122"/>
              </a:rPr>
              <a:t>家单位的</a:t>
            </a:r>
            <a:r>
              <a:rPr lang="en-US" altLang="zh-CN" dirty="0">
                <a:solidFill>
                  <a:srgbClr val="003399"/>
                </a:solidFill>
                <a:latin typeface="微软雅黑" pitchFamily="34" charset="-122"/>
                <a:ea typeface="微软雅黑" pitchFamily="34" charset="-122"/>
              </a:rPr>
              <a:t>66</a:t>
            </a:r>
            <a:r>
              <a:rPr lang="zh-CN" altLang="zh-CN" dirty="0">
                <a:solidFill>
                  <a:srgbClr val="003399"/>
                </a:solidFill>
                <a:latin typeface="微软雅黑" pitchFamily="34" charset="-122"/>
                <a:ea typeface="微软雅黑" pitchFamily="34" charset="-122"/>
              </a:rPr>
              <a:t>支党工团突击队</a:t>
            </a:r>
            <a:r>
              <a:rPr lang="en-US" altLang="zh-CN" dirty="0">
                <a:solidFill>
                  <a:srgbClr val="003399"/>
                </a:solidFill>
                <a:latin typeface="微软雅黑" pitchFamily="34" charset="-122"/>
                <a:ea typeface="微软雅黑" pitchFamily="34" charset="-122"/>
              </a:rPr>
              <a:t>2200</a:t>
            </a:r>
            <a:r>
              <a:rPr lang="zh-CN" altLang="zh-CN" dirty="0">
                <a:solidFill>
                  <a:srgbClr val="003399"/>
                </a:solidFill>
                <a:latin typeface="微软雅黑" pitchFamily="34" charset="-122"/>
                <a:ea typeface="微软雅黑" pitchFamily="34" charset="-122"/>
              </a:rPr>
              <a:t>多名突击队员，全年共出击</a:t>
            </a:r>
            <a:r>
              <a:rPr lang="en-US" altLang="zh-CN" dirty="0">
                <a:solidFill>
                  <a:srgbClr val="003399"/>
                </a:solidFill>
                <a:latin typeface="微软雅黑" pitchFamily="34" charset="-122"/>
                <a:ea typeface="微软雅黑" pitchFamily="34" charset="-122"/>
              </a:rPr>
              <a:t>4043</a:t>
            </a:r>
            <a:r>
              <a:rPr lang="zh-CN" altLang="zh-CN" dirty="0">
                <a:solidFill>
                  <a:srgbClr val="003399"/>
                </a:solidFill>
                <a:latin typeface="微软雅黑" pitchFamily="34" charset="-122"/>
                <a:ea typeface="微软雅黑" pitchFamily="34" charset="-122"/>
              </a:rPr>
              <a:t>次，参与人员达</a:t>
            </a:r>
            <a:r>
              <a:rPr lang="en-US" altLang="zh-CN" dirty="0">
                <a:solidFill>
                  <a:srgbClr val="003399"/>
                </a:solidFill>
                <a:latin typeface="微软雅黑" pitchFamily="34" charset="-122"/>
                <a:ea typeface="微软雅黑" pitchFamily="34" charset="-122"/>
              </a:rPr>
              <a:t>20921</a:t>
            </a:r>
            <a:r>
              <a:rPr lang="zh-CN" altLang="zh-CN" dirty="0">
                <a:solidFill>
                  <a:srgbClr val="003399"/>
                </a:solidFill>
                <a:latin typeface="微软雅黑" pitchFamily="34" charset="-122"/>
                <a:ea typeface="微软雅黑" pitchFamily="34" charset="-122"/>
              </a:rPr>
              <a:t>人次，总用时</a:t>
            </a:r>
            <a:r>
              <a:rPr lang="en-US" altLang="zh-CN" dirty="0">
                <a:solidFill>
                  <a:srgbClr val="003399"/>
                </a:solidFill>
                <a:latin typeface="微软雅黑" pitchFamily="34" charset="-122"/>
                <a:ea typeface="微软雅黑" pitchFamily="34" charset="-122"/>
              </a:rPr>
              <a:t>46153</a:t>
            </a:r>
            <a:r>
              <a:rPr lang="zh-CN" altLang="zh-CN" dirty="0" smtClean="0">
                <a:solidFill>
                  <a:srgbClr val="003399"/>
                </a:solidFill>
                <a:latin typeface="微软雅黑" pitchFamily="34" charset="-122"/>
                <a:ea typeface="微软雅黑" pitchFamily="34" charset="-122"/>
              </a:rPr>
              <a:t>小时</a:t>
            </a:r>
            <a:endParaRPr lang="en-US" altLang="zh-CN" dirty="0" smtClean="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u"/>
            </a:pPr>
            <a:r>
              <a:rPr lang="zh-CN" altLang="zh-CN" dirty="0" smtClean="0">
                <a:solidFill>
                  <a:srgbClr val="003399"/>
                </a:solidFill>
                <a:latin typeface="微软雅黑" pitchFamily="34" charset="-122"/>
                <a:ea typeface="微软雅黑" pitchFamily="34" charset="-122"/>
              </a:rPr>
              <a:t>集团</a:t>
            </a:r>
            <a:r>
              <a:rPr lang="zh-CN" altLang="zh-CN" dirty="0">
                <a:solidFill>
                  <a:srgbClr val="003399"/>
                </a:solidFill>
                <a:latin typeface="微软雅黑" pitchFamily="34" charset="-122"/>
                <a:ea typeface="微软雅黑" pitchFamily="34" charset="-122"/>
              </a:rPr>
              <a:t>党委表彰了首批</a:t>
            </a:r>
            <a:r>
              <a:rPr lang="en-US" altLang="zh-CN" dirty="0">
                <a:solidFill>
                  <a:srgbClr val="003399"/>
                </a:solidFill>
                <a:latin typeface="微软雅黑" pitchFamily="34" charset="-122"/>
                <a:ea typeface="微软雅黑" pitchFamily="34" charset="-122"/>
              </a:rPr>
              <a:t>12</a:t>
            </a:r>
            <a:r>
              <a:rPr lang="zh-CN" altLang="zh-CN" dirty="0">
                <a:solidFill>
                  <a:srgbClr val="003399"/>
                </a:solidFill>
                <a:latin typeface="微软雅黑" pitchFamily="34" charset="-122"/>
                <a:ea typeface="微软雅黑" pitchFamily="34" charset="-122"/>
              </a:rPr>
              <a:t>家</a:t>
            </a:r>
            <a:r>
              <a:rPr lang="en-US" altLang="zh-CN" dirty="0">
                <a:solidFill>
                  <a:srgbClr val="003399"/>
                </a:solidFill>
                <a:latin typeface="微软雅黑" pitchFamily="34" charset="-122"/>
                <a:ea typeface="微软雅黑" pitchFamily="34" charset="-122"/>
              </a:rPr>
              <a:t>“</a:t>
            </a:r>
            <a:r>
              <a:rPr lang="zh-CN" altLang="zh-CN" dirty="0">
                <a:solidFill>
                  <a:srgbClr val="003399"/>
                </a:solidFill>
                <a:latin typeface="微软雅黑" pitchFamily="34" charset="-122"/>
                <a:ea typeface="微软雅黑" pitchFamily="34" charset="-122"/>
              </a:rPr>
              <a:t>看齐党支部</a:t>
            </a:r>
            <a:r>
              <a:rPr lang="en-US" altLang="zh-CN" dirty="0">
                <a:solidFill>
                  <a:srgbClr val="003399"/>
                </a:solidFill>
                <a:latin typeface="微软雅黑" pitchFamily="34" charset="-122"/>
                <a:ea typeface="微软雅黑" pitchFamily="34" charset="-122"/>
              </a:rPr>
              <a:t>”</a:t>
            </a:r>
            <a:r>
              <a:rPr lang="zh-CN" altLang="zh-CN" dirty="0">
                <a:solidFill>
                  <a:srgbClr val="003399"/>
                </a:solidFill>
                <a:latin typeface="微软雅黑" pitchFamily="34" charset="-122"/>
                <a:ea typeface="微软雅黑" pitchFamily="34" charset="-122"/>
              </a:rPr>
              <a:t>和</a:t>
            </a:r>
            <a:r>
              <a:rPr lang="en-US" altLang="zh-CN" dirty="0">
                <a:solidFill>
                  <a:srgbClr val="003399"/>
                </a:solidFill>
                <a:latin typeface="微软雅黑" pitchFamily="34" charset="-122"/>
                <a:ea typeface="微软雅黑" pitchFamily="34" charset="-122"/>
              </a:rPr>
              <a:t>98</a:t>
            </a:r>
            <a:r>
              <a:rPr lang="zh-CN" altLang="zh-CN" dirty="0">
                <a:solidFill>
                  <a:srgbClr val="003399"/>
                </a:solidFill>
                <a:latin typeface="微软雅黑" pitchFamily="34" charset="-122"/>
                <a:ea typeface="微软雅黑" pitchFamily="34" charset="-122"/>
              </a:rPr>
              <a:t>名</a:t>
            </a:r>
            <a:r>
              <a:rPr lang="en-US" altLang="zh-CN" dirty="0">
                <a:solidFill>
                  <a:srgbClr val="003399"/>
                </a:solidFill>
                <a:latin typeface="微软雅黑" pitchFamily="34" charset="-122"/>
                <a:ea typeface="微软雅黑" pitchFamily="34" charset="-122"/>
              </a:rPr>
              <a:t>“</a:t>
            </a:r>
            <a:r>
              <a:rPr lang="zh-CN" altLang="zh-CN" dirty="0">
                <a:solidFill>
                  <a:srgbClr val="003399"/>
                </a:solidFill>
                <a:latin typeface="微软雅黑" pitchFamily="34" charset="-122"/>
                <a:ea typeface="微软雅黑" pitchFamily="34" charset="-122"/>
              </a:rPr>
              <a:t>党员先锋岗</a:t>
            </a:r>
            <a:r>
              <a:rPr lang="en-US" altLang="zh-CN" dirty="0">
                <a:solidFill>
                  <a:srgbClr val="003399"/>
                </a:solidFill>
                <a:latin typeface="微软雅黑" pitchFamily="34" charset="-122"/>
                <a:ea typeface="微软雅黑" pitchFamily="34" charset="-122"/>
              </a:rPr>
              <a:t>”</a:t>
            </a:r>
            <a:r>
              <a:rPr lang="zh-CN" altLang="en-US" dirty="0">
                <a:solidFill>
                  <a:srgbClr val="003399"/>
                </a:solidFill>
                <a:latin typeface="微软雅黑" pitchFamily="34" charset="-122"/>
                <a:ea typeface="微软雅黑" pitchFamily="34" charset="-122"/>
              </a:rPr>
              <a:t>；</a:t>
            </a:r>
            <a:r>
              <a:rPr lang="zh-CN" altLang="zh-CN" dirty="0">
                <a:solidFill>
                  <a:srgbClr val="003399"/>
                </a:solidFill>
                <a:latin typeface="微软雅黑" pitchFamily="34" charset="-122"/>
                <a:ea typeface="微软雅黑" pitchFamily="34" charset="-122"/>
              </a:rPr>
              <a:t>党建系列片</a:t>
            </a:r>
            <a:r>
              <a:rPr lang="en-US" altLang="zh-CN" dirty="0">
                <a:solidFill>
                  <a:srgbClr val="003399"/>
                </a:solidFill>
                <a:latin typeface="微软雅黑" pitchFamily="34" charset="-122"/>
                <a:ea typeface="微软雅黑" pitchFamily="34" charset="-122"/>
              </a:rPr>
              <a:t>“</a:t>
            </a:r>
            <a:r>
              <a:rPr lang="zh-CN" altLang="zh-CN" dirty="0">
                <a:solidFill>
                  <a:srgbClr val="003399"/>
                </a:solidFill>
                <a:latin typeface="微软雅黑" pitchFamily="34" charset="-122"/>
                <a:ea typeface="微软雅黑" pitchFamily="34" charset="-122"/>
              </a:rPr>
              <a:t>上港党建</a:t>
            </a:r>
            <a:r>
              <a:rPr lang="en-US" altLang="zh-CN" dirty="0">
                <a:solidFill>
                  <a:srgbClr val="003399"/>
                </a:solidFill>
                <a:latin typeface="微软雅黑" pitchFamily="34" charset="-122"/>
                <a:ea typeface="微软雅黑" pitchFamily="34" charset="-122"/>
              </a:rPr>
              <a:t>·</a:t>
            </a:r>
            <a:r>
              <a:rPr lang="zh-CN" altLang="zh-CN" dirty="0">
                <a:solidFill>
                  <a:srgbClr val="003399"/>
                </a:solidFill>
                <a:latin typeface="微软雅黑" pitchFamily="34" charset="-122"/>
                <a:ea typeface="微软雅黑" pitchFamily="34" charset="-122"/>
              </a:rPr>
              <a:t>走进新时代</a:t>
            </a:r>
            <a:r>
              <a:rPr lang="en-US" altLang="zh-CN" dirty="0">
                <a:solidFill>
                  <a:srgbClr val="003399"/>
                </a:solidFill>
                <a:latin typeface="微软雅黑" pitchFamily="34" charset="-122"/>
                <a:ea typeface="微软雅黑" pitchFamily="34" charset="-122"/>
              </a:rPr>
              <a:t>”</a:t>
            </a:r>
            <a:r>
              <a:rPr lang="zh-CN" altLang="zh-CN" dirty="0">
                <a:solidFill>
                  <a:srgbClr val="003399"/>
                </a:solidFill>
                <a:latin typeface="微软雅黑" pitchFamily="34" charset="-122"/>
                <a:ea typeface="微软雅黑" pitchFamily="34" charset="-122"/>
              </a:rPr>
              <a:t>被中组部</a:t>
            </a:r>
            <a:r>
              <a:rPr lang="en-US" altLang="zh-CN" dirty="0">
                <a:solidFill>
                  <a:srgbClr val="003399"/>
                </a:solidFill>
                <a:latin typeface="微软雅黑" pitchFamily="34" charset="-122"/>
                <a:ea typeface="微软雅黑" pitchFamily="34" charset="-122"/>
              </a:rPr>
              <a:t>“</a:t>
            </a:r>
            <a:r>
              <a:rPr lang="zh-CN" altLang="zh-CN" dirty="0">
                <a:solidFill>
                  <a:srgbClr val="003399"/>
                </a:solidFill>
                <a:latin typeface="微软雅黑" pitchFamily="34" charset="-122"/>
                <a:ea typeface="微软雅黑" pitchFamily="34" charset="-122"/>
              </a:rPr>
              <a:t>共产党员网</a:t>
            </a:r>
            <a:r>
              <a:rPr lang="en-US" altLang="zh-CN" dirty="0">
                <a:solidFill>
                  <a:srgbClr val="003399"/>
                </a:solidFill>
                <a:latin typeface="微软雅黑" pitchFamily="34" charset="-122"/>
                <a:ea typeface="微软雅黑" pitchFamily="34" charset="-122"/>
              </a:rPr>
              <a:t>”</a:t>
            </a:r>
            <a:r>
              <a:rPr lang="zh-CN" altLang="zh-CN" dirty="0">
                <a:solidFill>
                  <a:srgbClr val="003399"/>
                </a:solidFill>
                <a:latin typeface="微软雅黑" pitchFamily="34" charset="-122"/>
                <a:ea typeface="微软雅黑" pitchFamily="34" charset="-122"/>
              </a:rPr>
              <a:t>收录</a:t>
            </a:r>
            <a:r>
              <a:rPr lang="zh-CN" altLang="zh-CN" dirty="0" smtClean="0">
                <a:solidFill>
                  <a:srgbClr val="003399"/>
                </a:solidFill>
                <a:latin typeface="微软雅黑" pitchFamily="34" charset="-122"/>
                <a:ea typeface="微软雅黑" pitchFamily="34" charset="-122"/>
              </a:rPr>
              <a:t>展播</a:t>
            </a:r>
            <a:endParaRPr lang="zh-CN" altLang="en-US" dirty="0"/>
          </a:p>
        </p:txBody>
      </p:sp>
    </p:spTree>
    <p:extLst>
      <p:ext uri="{BB962C8B-B14F-4D97-AF65-F5344CB8AC3E}">
        <p14:creationId xmlns:p14="http://schemas.microsoft.com/office/powerpoint/2010/main" val="27898031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963168" y="1193121"/>
            <a:ext cx="7693152" cy="5078313"/>
          </a:xfrm>
          <a:prstGeom prst="rect">
            <a:avLst/>
          </a:prstGeom>
        </p:spPr>
        <p:txBody>
          <a:bodyPr wrap="square">
            <a:spAutoFit/>
          </a:bodyPr>
          <a:lstStyle/>
          <a:p>
            <a:pPr>
              <a:lnSpc>
                <a:spcPct val="150000"/>
              </a:lnSpc>
            </a:pPr>
            <a:r>
              <a:rPr lang="en-US" altLang="zh-CN" b="1" smtClean="0">
                <a:solidFill>
                  <a:srgbClr val="003399"/>
                </a:solidFill>
                <a:latin typeface="微软雅黑" pitchFamily="34" charset="-122"/>
                <a:ea typeface="微软雅黑" pitchFamily="34" charset="-122"/>
              </a:rPr>
              <a:t>1</a:t>
            </a:r>
            <a:r>
              <a:rPr lang="zh-CN" altLang="en-US" b="1" smtClean="0">
                <a:solidFill>
                  <a:srgbClr val="003399"/>
                </a:solidFill>
                <a:latin typeface="微软雅黑" pitchFamily="34" charset="-122"/>
                <a:ea typeface="微软雅黑" pitchFamily="34" charset="-122"/>
              </a:rPr>
              <a:t>、深</a:t>
            </a:r>
            <a:r>
              <a:rPr lang="zh-CN" altLang="en-US" b="1" dirty="0" smtClean="0">
                <a:solidFill>
                  <a:srgbClr val="003399"/>
                </a:solidFill>
                <a:latin typeface="微软雅黑" pitchFamily="34" charset="-122"/>
                <a:ea typeface="微软雅黑" pitchFamily="34" charset="-122"/>
              </a:rPr>
              <a:t>化党建“三基”建设</a:t>
            </a:r>
            <a:endParaRPr lang="en-US" altLang="zh-CN" b="1" dirty="0" smtClean="0">
              <a:solidFill>
                <a:srgbClr val="003399"/>
              </a:solidFill>
              <a:latin typeface="微软雅黑" pitchFamily="34" charset="-122"/>
              <a:ea typeface="微软雅黑" pitchFamily="34" charset="-122"/>
            </a:endParaRPr>
          </a:p>
          <a:p>
            <a:pPr>
              <a:lnSpc>
                <a:spcPct val="150000"/>
              </a:lnSpc>
            </a:pPr>
            <a:r>
              <a:rPr lang="zh-CN" altLang="zh-CN" dirty="0">
                <a:solidFill>
                  <a:srgbClr val="003399"/>
                </a:solidFill>
                <a:latin typeface="微软雅黑" pitchFamily="34" charset="-122"/>
                <a:ea typeface="微软雅黑" pitchFamily="34" charset="-122"/>
              </a:rPr>
              <a:t>集团党委从</a:t>
            </a:r>
            <a:r>
              <a:rPr lang="en-US" altLang="zh-CN" dirty="0">
                <a:solidFill>
                  <a:srgbClr val="003399"/>
                </a:solidFill>
                <a:latin typeface="微软雅黑" pitchFamily="34" charset="-122"/>
                <a:ea typeface="微软雅黑" pitchFamily="34" charset="-122"/>
              </a:rPr>
              <a:t>2014</a:t>
            </a:r>
            <a:r>
              <a:rPr lang="zh-CN" altLang="zh-CN" dirty="0">
                <a:solidFill>
                  <a:srgbClr val="003399"/>
                </a:solidFill>
                <a:latin typeface="微软雅黑" pitchFamily="34" charset="-122"/>
                <a:ea typeface="微软雅黑" pitchFamily="34" charset="-122"/>
              </a:rPr>
              <a:t>年连续</a:t>
            </a:r>
            <a:r>
              <a:rPr lang="en-US" altLang="zh-CN" dirty="0">
                <a:solidFill>
                  <a:srgbClr val="003399"/>
                </a:solidFill>
                <a:latin typeface="微软雅黑" pitchFamily="34" charset="-122"/>
                <a:ea typeface="微软雅黑" pitchFamily="34" charset="-122"/>
              </a:rPr>
              <a:t>6</a:t>
            </a:r>
            <a:r>
              <a:rPr lang="zh-CN" altLang="zh-CN" dirty="0">
                <a:solidFill>
                  <a:srgbClr val="003399"/>
                </a:solidFill>
                <a:latin typeface="微软雅黑" pitchFamily="34" charset="-122"/>
                <a:ea typeface="微软雅黑" pitchFamily="34" charset="-122"/>
              </a:rPr>
              <a:t>年开展了党支部建设年、党支部加强年、党支部巩固年、党建管理年和党建管理加强年，持续推进三基建</a:t>
            </a:r>
            <a:r>
              <a:rPr lang="zh-CN" altLang="zh-CN" dirty="0" smtClean="0">
                <a:solidFill>
                  <a:srgbClr val="003399"/>
                </a:solidFill>
                <a:latin typeface="微软雅黑" pitchFamily="34" charset="-122"/>
                <a:ea typeface="微软雅黑" pitchFamily="34" charset="-122"/>
              </a:rPr>
              <a:t>设</a:t>
            </a:r>
            <a:endParaRPr lang="en-US" altLang="zh-CN" dirty="0" smtClean="0">
              <a:solidFill>
                <a:srgbClr val="003399"/>
              </a:solidFill>
              <a:latin typeface="微软雅黑" pitchFamily="34" charset="-122"/>
              <a:ea typeface="微软雅黑" pitchFamily="34" charset="-122"/>
            </a:endParaRPr>
          </a:p>
          <a:p>
            <a:pPr>
              <a:lnSpc>
                <a:spcPct val="150000"/>
              </a:lnSpc>
            </a:pPr>
            <a:r>
              <a:rPr lang="en-US" altLang="zh-CN" b="1" smtClean="0">
                <a:solidFill>
                  <a:srgbClr val="003399"/>
                </a:solidFill>
                <a:latin typeface="微软雅黑" pitchFamily="34" charset="-122"/>
                <a:ea typeface="微软雅黑" pitchFamily="34" charset="-122"/>
              </a:rPr>
              <a:t>2</a:t>
            </a:r>
            <a:r>
              <a:rPr lang="zh-CN" altLang="en-US" b="1" smtClean="0">
                <a:solidFill>
                  <a:srgbClr val="003399"/>
                </a:solidFill>
                <a:latin typeface="微软雅黑" pitchFamily="34" charset="-122"/>
                <a:ea typeface="微软雅黑" pitchFamily="34" charset="-122"/>
              </a:rPr>
              <a:t>、严</a:t>
            </a:r>
            <a:r>
              <a:rPr lang="zh-CN" altLang="en-US" b="1" dirty="0" smtClean="0">
                <a:solidFill>
                  <a:srgbClr val="003399"/>
                </a:solidFill>
                <a:latin typeface="微软雅黑" pitchFamily="34" charset="-122"/>
                <a:ea typeface="微软雅黑" pitchFamily="34" charset="-122"/>
              </a:rPr>
              <a:t>格党内政治生活</a:t>
            </a:r>
            <a:endParaRPr lang="en-US" altLang="zh-CN" b="1" dirty="0" smtClean="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b="1" dirty="0">
                <a:solidFill>
                  <a:srgbClr val="003399"/>
                </a:solidFill>
                <a:latin typeface="微软雅黑" pitchFamily="34" charset="-122"/>
                <a:ea typeface="微软雅黑" pitchFamily="34" charset="-122"/>
              </a:rPr>
              <a:t>抓实基层党支部“三会一课”</a:t>
            </a:r>
            <a:r>
              <a:rPr lang="zh-CN" altLang="en-US" b="1" dirty="0">
                <a:solidFill>
                  <a:srgbClr val="003399"/>
                </a:solidFill>
                <a:latin typeface="微软雅黑" pitchFamily="34" charset="-122"/>
                <a:ea typeface="微软雅黑" pitchFamily="34" charset="-122"/>
              </a:rPr>
              <a:t>：</a:t>
            </a:r>
            <a:r>
              <a:rPr lang="zh-CN" altLang="zh-CN" dirty="0">
                <a:solidFill>
                  <a:srgbClr val="003399"/>
                </a:solidFill>
                <a:latin typeface="微软雅黑" pitchFamily="34" charset="-122"/>
                <a:ea typeface="微软雅黑" pitchFamily="34" charset="-122"/>
              </a:rPr>
              <a:t>组织生活的</a:t>
            </a:r>
            <a:r>
              <a:rPr lang="en-US" altLang="zh-CN" dirty="0">
                <a:solidFill>
                  <a:srgbClr val="003399"/>
                </a:solidFill>
                <a:latin typeface="微软雅黑" pitchFamily="34" charset="-122"/>
                <a:ea typeface="微软雅黑" pitchFamily="34" charset="-122"/>
              </a:rPr>
              <a:t>“</a:t>
            </a:r>
            <a:r>
              <a:rPr lang="zh-CN" altLang="zh-CN" dirty="0">
                <a:solidFill>
                  <a:srgbClr val="003399"/>
                </a:solidFill>
                <a:latin typeface="微软雅黑" pitchFamily="34" charset="-122"/>
                <a:ea typeface="微软雅黑" pitchFamily="34" charset="-122"/>
              </a:rPr>
              <a:t>三定四有</a:t>
            </a:r>
            <a:r>
              <a:rPr lang="en-US" altLang="zh-CN" dirty="0">
                <a:solidFill>
                  <a:srgbClr val="003399"/>
                </a:solidFill>
                <a:latin typeface="微软雅黑" pitchFamily="34" charset="-122"/>
                <a:ea typeface="微软雅黑" pitchFamily="34" charset="-122"/>
              </a:rPr>
              <a:t>”</a:t>
            </a:r>
            <a:r>
              <a:rPr lang="zh-CN" altLang="zh-CN" dirty="0">
                <a:solidFill>
                  <a:srgbClr val="003399"/>
                </a:solidFill>
                <a:latin typeface="微软雅黑" pitchFamily="34" charset="-122"/>
                <a:ea typeface="微软雅黑" pitchFamily="34" charset="-122"/>
              </a:rPr>
              <a:t>标准，普遍得到了规范落实，洋山、外高桥等区域主要生产单位一线翻班党支部均做到用业余时间过</a:t>
            </a:r>
            <a:r>
              <a:rPr lang="zh-CN" altLang="zh-CN" dirty="0" smtClean="0">
                <a:solidFill>
                  <a:srgbClr val="003399"/>
                </a:solidFill>
                <a:latin typeface="微软雅黑" pitchFamily="34" charset="-122"/>
                <a:ea typeface="微软雅黑" pitchFamily="34" charset="-122"/>
              </a:rPr>
              <a:t>组织生活</a:t>
            </a:r>
            <a:endParaRPr lang="en-US" altLang="zh-CN" dirty="0" smtClean="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b="1" dirty="0" smtClean="0">
                <a:solidFill>
                  <a:srgbClr val="003399"/>
                </a:solidFill>
                <a:latin typeface="微软雅黑" pitchFamily="34" charset="-122"/>
                <a:ea typeface="微软雅黑" pitchFamily="34" charset="-122"/>
              </a:rPr>
              <a:t>推进</a:t>
            </a:r>
            <a:r>
              <a:rPr lang="zh-CN" altLang="zh-CN" b="1" dirty="0">
                <a:solidFill>
                  <a:srgbClr val="003399"/>
                </a:solidFill>
                <a:latin typeface="微软雅黑" pitchFamily="34" charset="-122"/>
                <a:ea typeface="微软雅黑" pitchFamily="34" charset="-122"/>
              </a:rPr>
              <a:t>“双重组织生活</a:t>
            </a:r>
            <a:r>
              <a:rPr lang="en-US" altLang="zh-CN" b="1" dirty="0">
                <a:solidFill>
                  <a:srgbClr val="003399"/>
                </a:solidFill>
                <a:latin typeface="微软雅黑" pitchFamily="34" charset="-122"/>
                <a:ea typeface="微软雅黑" pitchFamily="34" charset="-122"/>
              </a:rPr>
              <a:t>+</a:t>
            </a:r>
            <a:r>
              <a:rPr lang="zh-CN" altLang="zh-CN" b="1" dirty="0">
                <a:solidFill>
                  <a:srgbClr val="003399"/>
                </a:solidFill>
                <a:latin typeface="微软雅黑" pitchFamily="34" charset="-122"/>
                <a:ea typeface="微软雅黑" pitchFamily="34" charset="-122"/>
              </a:rPr>
              <a:t>”：</a:t>
            </a:r>
            <a:r>
              <a:rPr lang="zh-CN" altLang="zh-CN" dirty="0">
                <a:solidFill>
                  <a:srgbClr val="003399"/>
                </a:solidFill>
                <a:latin typeface="微软雅黑" pitchFamily="34" charset="-122"/>
                <a:ea typeface="微软雅黑" pitchFamily="34" charset="-122"/>
              </a:rPr>
              <a:t>一些单位领导参加</a:t>
            </a:r>
            <a:r>
              <a:rPr lang="en-US" altLang="zh-CN" dirty="0">
                <a:solidFill>
                  <a:srgbClr val="003399"/>
                </a:solidFill>
                <a:latin typeface="微软雅黑" pitchFamily="34" charset="-122"/>
                <a:ea typeface="微软雅黑" pitchFamily="34" charset="-122"/>
              </a:rPr>
              <a:t>“</a:t>
            </a:r>
            <a:r>
              <a:rPr lang="zh-CN" altLang="zh-CN" dirty="0">
                <a:solidFill>
                  <a:srgbClr val="003399"/>
                </a:solidFill>
                <a:latin typeface="微软雅黑" pitchFamily="34" charset="-122"/>
                <a:ea typeface="微软雅黑" pitchFamily="34" charset="-122"/>
              </a:rPr>
              <a:t>双重组织生活</a:t>
            </a:r>
            <a:r>
              <a:rPr lang="en-US" altLang="zh-CN" dirty="0">
                <a:solidFill>
                  <a:srgbClr val="003399"/>
                </a:solidFill>
                <a:latin typeface="微软雅黑" pitchFamily="34" charset="-122"/>
                <a:ea typeface="微软雅黑" pitchFamily="34" charset="-122"/>
              </a:rPr>
              <a:t>+”</a:t>
            </a:r>
            <a:r>
              <a:rPr lang="zh-CN" altLang="zh-CN" dirty="0">
                <a:solidFill>
                  <a:srgbClr val="003399"/>
                </a:solidFill>
                <a:latin typeface="微软雅黑" pitchFamily="34" charset="-122"/>
                <a:ea typeface="微软雅黑" pitchFamily="34" charset="-122"/>
              </a:rPr>
              <a:t>均超过</a:t>
            </a:r>
            <a:r>
              <a:rPr lang="en-US" altLang="zh-CN" dirty="0">
                <a:solidFill>
                  <a:srgbClr val="003399"/>
                </a:solidFill>
                <a:latin typeface="微软雅黑" pitchFamily="34" charset="-122"/>
                <a:ea typeface="微软雅黑" pitchFamily="34" charset="-122"/>
              </a:rPr>
              <a:t>100</a:t>
            </a:r>
            <a:r>
              <a:rPr lang="zh-CN" altLang="zh-CN" dirty="0">
                <a:solidFill>
                  <a:srgbClr val="003399"/>
                </a:solidFill>
                <a:latin typeface="微软雅黑" pitchFamily="34" charset="-122"/>
                <a:ea typeface="微软雅黑" pitchFamily="34" charset="-122"/>
              </a:rPr>
              <a:t>人次，各单位机关党员利用业余时间过组织生活的占比，也达到了</a:t>
            </a:r>
            <a:r>
              <a:rPr lang="en-US" altLang="zh-CN" dirty="0">
                <a:solidFill>
                  <a:srgbClr val="003399"/>
                </a:solidFill>
                <a:latin typeface="微软雅黑" pitchFamily="34" charset="-122"/>
                <a:ea typeface="微软雅黑" pitchFamily="34" charset="-122"/>
              </a:rPr>
              <a:t>88</a:t>
            </a:r>
            <a:r>
              <a:rPr lang="en-US" altLang="zh-CN" dirty="0" smtClean="0">
                <a:solidFill>
                  <a:srgbClr val="003399"/>
                </a:solidFill>
                <a:latin typeface="微软雅黑" pitchFamily="34" charset="-122"/>
                <a:ea typeface="微软雅黑" pitchFamily="34" charset="-122"/>
              </a:rPr>
              <a:t>%</a:t>
            </a:r>
          </a:p>
          <a:p>
            <a:pPr marL="285750" indent="-285750">
              <a:lnSpc>
                <a:spcPct val="150000"/>
              </a:lnSpc>
              <a:buFont typeface="Wingdings" pitchFamily="2" charset="2"/>
              <a:buChar char="l"/>
            </a:pPr>
            <a:r>
              <a:rPr lang="zh-CN" altLang="zh-CN" b="1" dirty="0" smtClean="0">
                <a:solidFill>
                  <a:srgbClr val="003399"/>
                </a:solidFill>
                <a:latin typeface="微软雅黑" pitchFamily="34" charset="-122"/>
                <a:ea typeface="微软雅黑" pitchFamily="34" charset="-122"/>
              </a:rPr>
              <a:t>“</a:t>
            </a:r>
            <a:r>
              <a:rPr lang="zh-CN" altLang="zh-CN" b="1" dirty="0">
                <a:solidFill>
                  <a:srgbClr val="003399"/>
                </a:solidFill>
                <a:latin typeface="微软雅黑" pitchFamily="34" charset="-122"/>
                <a:ea typeface="微软雅黑" pitchFamily="34" charset="-122"/>
              </a:rPr>
              <a:t>两学一做”常态化制度化：</a:t>
            </a:r>
            <a:r>
              <a:rPr lang="zh-CN" altLang="zh-CN" dirty="0">
                <a:solidFill>
                  <a:srgbClr val="003399"/>
                </a:solidFill>
                <a:latin typeface="微软雅黑" pitchFamily="34" charset="-122"/>
                <a:ea typeface="微软雅黑" pitchFamily="34" charset="-122"/>
              </a:rPr>
              <a:t>严格落实“六个环节”工作，做到一支部一方案</a:t>
            </a:r>
            <a:endParaRPr lang="en-US" altLang="zh-CN" dirty="0">
              <a:solidFill>
                <a:srgbClr val="003399"/>
              </a:solidFill>
              <a:latin typeface="微软雅黑" pitchFamily="34" charset="-122"/>
              <a:ea typeface="微软雅黑" pitchFamily="34" charset="-122"/>
            </a:endParaRPr>
          </a:p>
        </p:txBody>
      </p:sp>
      <p:grpSp>
        <p:nvGrpSpPr>
          <p:cNvPr id="14" name="组合 13"/>
          <p:cNvGrpSpPr/>
          <p:nvPr/>
        </p:nvGrpSpPr>
        <p:grpSpPr>
          <a:xfrm>
            <a:off x="-21265" y="-196513"/>
            <a:ext cx="1105786" cy="1281034"/>
            <a:chOff x="-21265" y="-196513"/>
            <a:chExt cx="1105786" cy="1281034"/>
          </a:xfrm>
        </p:grpSpPr>
        <p:sp>
          <p:nvSpPr>
            <p:cNvPr id="15" name="任意多边形 14"/>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9" name="文本框 1">
            <a:extLst>
              <a:ext uri="{FF2B5EF4-FFF2-40B4-BE49-F238E27FC236}">
                <a16:creationId xmlns:a16="http://schemas.microsoft.com/office/drawing/2014/main" xmlns="" id="{20B0EED7-2857-49A7-9A34-6B9A5A79ED78}"/>
              </a:ext>
            </a:extLst>
          </p:cNvPr>
          <p:cNvSpPr txBox="1"/>
          <p:nvPr/>
        </p:nvSpPr>
        <p:spPr>
          <a:xfrm>
            <a:off x="1213674" y="620040"/>
            <a:ext cx="7930326" cy="461665"/>
          </a:xfrm>
          <a:prstGeom prst="rect">
            <a:avLst/>
          </a:prstGeom>
          <a:noFill/>
        </p:spPr>
        <p:txBody>
          <a:bodyPr wrap="square" rtlCol="0">
            <a:spAutoFit/>
          </a:bodyPr>
          <a:lstStyle/>
          <a:p>
            <a:r>
              <a:rPr lang="zh-CN" altLang="en-US" sz="2400" b="1" dirty="0" smtClean="0">
                <a:solidFill>
                  <a:srgbClr val="003399"/>
                </a:solidFill>
                <a:latin typeface="微软雅黑" panose="020B0503020204020204" pitchFamily="34" charset="-122"/>
                <a:ea typeface="微软雅黑" panose="020B0503020204020204" pitchFamily="34" charset="-122"/>
              </a:rPr>
              <a:t>三、</a:t>
            </a:r>
            <a:r>
              <a:rPr lang="zh-CN" altLang="zh-CN" sz="2400" b="1" dirty="0" smtClean="0">
                <a:solidFill>
                  <a:srgbClr val="003399"/>
                </a:solidFill>
                <a:latin typeface="微软雅黑" panose="020B0503020204020204" pitchFamily="34" charset="-122"/>
                <a:ea typeface="微软雅黑" panose="020B0503020204020204" pitchFamily="34" charset="-122"/>
              </a:rPr>
              <a:t>坚持</a:t>
            </a:r>
            <a:r>
              <a:rPr lang="zh-CN" altLang="en-US" sz="2400" b="1" dirty="0" smtClean="0">
                <a:solidFill>
                  <a:srgbClr val="003399"/>
                </a:solidFill>
                <a:latin typeface="微软雅黑" panose="020B0503020204020204" pitchFamily="34" charset="-122"/>
                <a:ea typeface="微软雅黑" panose="020B0503020204020204" pitchFamily="34" charset="-122"/>
              </a:rPr>
              <a:t>“党的一切工作到支部”，夯实党支部建设</a:t>
            </a:r>
            <a:endParaRPr lang="zh-CN" altLang="en-US" sz="2400" b="1" dirty="0">
              <a:solidFill>
                <a:srgbClr val="003399"/>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71439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blinds(horizontal)">
                                      <p:cBhvr>
                                        <p:cTn id="10" dur="5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blinds(horizontal)">
                                      <p:cBhvr>
                                        <p:cTn id="15" dur="500"/>
                                        <p:tgtEl>
                                          <p:spTgt spid="8">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blinds(horizontal)">
                                      <p:cBhvr>
                                        <p:cTn id="20" dur="500"/>
                                        <p:tgtEl>
                                          <p:spTgt spid="8">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Effect transition="in" filter="blinds(horizontal)">
                                      <p:cBhvr>
                                        <p:cTn id="25" dur="500"/>
                                        <p:tgtEl>
                                          <p:spTgt spid="8">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8">
                                            <p:txEl>
                                              <p:pRg st="5" end="5"/>
                                            </p:txEl>
                                          </p:spTgt>
                                        </p:tgtEl>
                                        <p:attrNameLst>
                                          <p:attrName>style.visibility</p:attrName>
                                        </p:attrNameLst>
                                      </p:cBhvr>
                                      <p:to>
                                        <p:strVal val="visible"/>
                                      </p:to>
                                    </p:set>
                                    <p:animEffect transition="in" filter="blinds(horizontal)">
                                      <p:cBhvr>
                                        <p:cTn id="30"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9144000" cy="1052623"/>
          </a:xfrm>
          <a:prstGeom prst="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620480" y="277628"/>
            <a:ext cx="6951134" cy="584775"/>
          </a:xfrm>
          <a:prstGeom prst="rect">
            <a:avLst/>
          </a:prstGeom>
          <a:noFill/>
        </p:spPr>
        <p:txBody>
          <a:bodyPr wrap="square" rtlCol="0">
            <a:spAutoFit/>
          </a:bodyPr>
          <a:lstStyle/>
          <a:p>
            <a:r>
              <a:rPr lang="zh-CN" altLang="en-US" sz="3200" b="1" dirty="0">
                <a:solidFill>
                  <a:schemeClr val="accent5">
                    <a:lumMod val="40000"/>
                    <a:lumOff val="60000"/>
                  </a:schemeClr>
                </a:solidFill>
                <a:latin typeface="微软雅黑" panose="020B0503020204020204" pitchFamily="34" charset="-122"/>
                <a:ea typeface="微软雅黑" panose="020B0503020204020204" pitchFamily="34" charset="-122"/>
              </a:rPr>
              <a:t>第一部分 </a:t>
            </a:r>
            <a:r>
              <a:rPr lang="zh-CN" altLang="en-US" sz="3200" b="1" dirty="0" smtClean="0">
                <a:solidFill>
                  <a:schemeClr val="accent5">
                    <a:lumMod val="40000"/>
                    <a:lumOff val="60000"/>
                  </a:schemeClr>
                </a:solidFill>
                <a:latin typeface="微软雅黑" panose="020B0503020204020204" pitchFamily="34" charset="-122"/>
                <a:ea typeface="微软雅黑" panose="020B0503020204020204" pitchFamily="34" charset="-122"/>
              </a:rPr>
              <a:t>  </a:t>
            </a:r>
            <a:r>
              <a:rPr lang="en-US" altLang="zh-CN" sz="3200" b="1" dirty="0" smtClean="0">
                <a:solidFill>
                  <a:schemeClr val="accent5">
                    <a:lumMod val="40000"/>
                    <a:lumOff val="60000"/>
                  </a:schemeClr>
                </a:solidFill>
                <a:latin typeface="微软雅黑" panose="020B0503020204020204" pitchFamily="34" charset="-122"/>
                <a:ea typeface="微软雅黑" panose="020B0503020204020204" pitchFamily="34" charset="-122"/>
              </a:rPr>
              <a:t>2018</a:t>
            </a:r>
            <a:r>
              <a:rPr lang="zh-CN" altLang="en-US" sz="3200" b="1" dirty="0">
                <a:solidFill>
                  <a:schemeClr val="accent5">
                    <a:lumMod val="40000"/>
                    <a:lumOff val="60000"/>
                  </a:schemeClr>
                </a:solidFill>
                <a:latin typeface="微软雅黑" panose="020B0503020204020204" pitchFamily="34" charset="-122"/>
                <a:ea typeface="微软雅黑" panose="020B0503020204020204" pitchFamily="34" charset="-122"/>
              </a:rPr>
              <a:t>年工作回顾</a:t>
            </a:r>
          </a:p>
        </p:txBody>
      </p:sp>
      <p:grpSp>
        <p:nvGrpSpPr>
          <p:cNvPr id="2" name="组合 10"/>
          <p:cNvGrpSpPr/>
          <p:nvPr/>
        </p:nvGrpSpPr>
        <p:grpSpPr>
          <a:xfrm>
            <a:off x="-21265" y="-196513"/>
            <a:ext cx="1105786" cy="1281034"/>
            <a:chOff x="-21265" y="-196513"/>
            <a:chExt cx="1105786" cy="1281034"/>
          </a:xfrm>
        </p:grpSpPr>
        <p:sp>
          <p:nvSpPr>
            <p:cNvPr id="12" name="任意多边形 11"/>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p:nvSpPr>
          <p:spPr>
            <a:xfrm rot="18893568" flipH="1">
              <a:off x="-49971" y="106325"/>
              <a:ext cx="975007" cy="369332"/>
            </a:xfrm>
            <a:prstGeom prst="rect">
              <a:avLst/>
            </a:prstGeom>
            <a:noFill/>
            <a:ln>
              <a:noFill/>
            </a:ln>
          </p:spPr>
          <p:txBody>
            <a:bodyPr wrap="square" rtlCol="0">
              <a:spAutoFit/>
            </a:bodyPr>
            <a:lstStyle/>
            <a:p>
              <a:r>
                <a:rPr lang="en-US" altLang="zh-CN" dirty="0" smtClean="0">
                  <a:solidFill>
                    <a:schemeClr val="bg1"/>
                  </a:solidFill>
                  <a:latin typeface="Arial Black" panose="020B0A04020102020204" pitchFamily="34" charset="0"/>
                </a:rPr>
                <a:t>SIPG</a:t>
              </a:r>
            </a:p>
          </p:txBody>
        </p:sp>
      </p:grpSp>
      <p:sp>
        <p:nvSpPr>
          <p:cNvPr id="14" name="矩形 13"/>
          <p:cNvSpPr/>
          <p:nvPr/>
        </p:nvSpPr>
        <p:spPr>
          <a:xfrm>
            <a:off x="364780" y="1351145"/>
            <a:ext cx="4852610" cy="523220"/>
          </a:xfrm>
          <a:prstGeom prst="rect">
            <a:avLst/>
          </a:prstGeom>
        </p:spPr>
        <p:txBody>
          <a:bodyPr wrap="none">
            <a:spAutoFit/>
          </a:bodyPr>
          <a:lstStyle/>
          <a:p>
            <a:r>
              <a:rPr lang="zh-CN" altLang="zh-CN" sz="2800" b="1" dirty="0" smtClean="0">
                <a:solidFill>
                  <a:srgbClr val="C00000"/>
                </a:solidFill>
              </a:rPr>
              <a:t>关</a:t>
            </a:r>
            <a:r>
              <a:rPr lang="zh-CN" altLang="zh-CN" sz="2800" b="1" smtClean="0">
                <a:solidFill>
                  <a:srgbClr val="C00000"/>
                </a:solidFill>
              </a:rPr>
              <a:t>键词</a:t>
            </a:r>
            <a:r>
              <a:rPr lang="zh-CN" altLang="en-US" sz="2800" b="1" smtClean="0">
                <a:solidFill>
                  <a:srgbClr val="C00000"/>
                </a:solidFill>
              </a:rPr>
              <a:t>六</a:t>
            </a:r>
            <a:r>
              <a:rPr lang="zh-CN" altLang="zh-CN" sz="2800" b="1" smtClean="0">
                <a:solidFill>
                  <a:srgbClr val="C00000"/>
                </a:solidFill>
              </a:rPr>
              <a:t>：</a:t>
            </a:r>
            <a:r>
              <a:rPr lang="zh-CN" altLang="en-US" sz="2800" b="1" smtClean="0">
                <a:solidFill>
                  <a:srgbClr val="C00000"/>
                </a:solidFill>
              </a:rPr>
              <a:t>企业文化和谐家园</a:t>
            </a:r>
            <a:endParaRPr lang="zh-CN" altLang="en-US" sz="2800" dirty="0">
              <a:solidFill>
                <a:srgbClr val="C00000"/>
              </a:solidFill>
            </a:endParaRPr>
          </a:p>
        </p:txBody>
      </p:sp>
      <p:sp>
        <p:nvSpPr>
          <p:cNvPr id="10" name="矩形 9"/>
          <p:cNvSpPr/>
          <p:nvPr/>
        </p:nvSpPr>
        <p:spPr>
          <a:xfrm>
            <a:off x="409667" y="1993251"/>
            <a:ext cx="2296633" cy="507831"/>
          </a:xfrm>
          <a:prstGeom prst="rect">
            <a:avLst/>
          </a:prstGeom>
          <a:solidFill>
            <a:srgbClr val="9999FF"/>
          </a:solidFill>
        </p:spPr>
        <p:txBody>
          <a:bodyPr wrap="square" anchor="ctr">
            <a:spAutoFit/>
          </a:bodyPr>
          <a:lstStyle/>
          <a:p>
            <a:pPr algn="ctr">
              <a:lnSpc>
                <a:spcPct val="150000"/>
              </a:lnSpc>
            </a:pPr>
            <a:r>
              <a:rPr lang="en-US" altLang="zh-CN" b="1" dirty="0" smtClean="0">
                <a:solidFill>
                  <a:schemeClr val="bg1"/>
                </a:solidFill>
                <a:latin typeface="微软雅黑" pitchFamily="34" charset="-122"/>
                <a:ea typeface="微软雅黑" pitchFamily="34" charset="-122"/>
              </a:rPr>
              <a:t>1.</a:t>
            </a:r>
            <a:r>
              <a:rPr lang="zh-CN" altLang="en-US" b="1" dirty="0">
                <a:solidFill>
                  <a:schemeClr val="bg1"/>
                </a:solidFill>
                <a:latin typeface="微软雅黑" pitchFamily="34" charset="-122"/>
                <a:ea typeface="微软雅黑" pitchFamily="34" charset="-122"/>
              </a:rPr>
              <a:t>扎实推进实事</a:t>
            </a:r>
            <a:r>
              <a:rPr lang="zh-CN" altLang="en-US" b="1" dirty="0" smtClean="0">
                <a:solidFill>
                  <a:schemeClr val="bg1"/>
                </a:solidFill>
                <a:latin typeface="微软雅黑" pitchFamily="34" charset="-122"/>
                <a:ea typeface="微软雅黑" pitchFamily="34" charset="-122"/>
              </a:rPr>
              <a:t>工程</a:t>
            </a:r>
            <a:endParaRPr lang="en-US" altLang="zh-CN" b="1" dirty="0">
              <a:solidFill>
                <a:schemeClr val="bg1"/>
              </a:solidFill>
              <a:latin typeface="微软雅黑" pitchFamily="34" charset="-122"/>
              <a:ea typeface="微软雅黑" pitchFamily="34" charset="-122"/>
            </a:endParaRPr>
          </a:p>
        </p:txBody>
      </p:sp>
      <p:sp>
        <p:nvSpPr>
          <p:cNvPr id="11" name="矩形 10"/>
          <p:cNvSpPr/>
          <p:nvPr/>
        </p:nvSpPr>
        <p:spPr>
          <a:xfrm>
            <a:off x="1243584" y="2634230"/>
            <a:ext cx="7156704" cy="499624"/>
          </a:xfrm>
          <a:prstGeom prst="rect">
            <a:avLst/>
          </a:prstGeom>
        </p:spPr>
        <p:txBody>
          <a:bodyPr wrap="square">
            <a:spAutoFit/>
          </a:bodyPr>
          <a:lstStyle/>
          <a:p>
            <a:pPr marL="285750" indent="-285750">
              <a:lnSpc>
                <a:spcPct val="150000"/>
              </a:lnSpc>
              <a:buFont typeface="Wingdings" pitchFamily="2" charset="2"/>
              <a:buChar char="l"/>
            </a:pPr>
            <a:r>
              <a:rPr lang="zh-CN" altLang="en-US" sz="2000" b="1" dirty="0" smtClean="0">
                <a:solidFill>
                  <a:srgbClr val="003399"/>
                </a:solidFill>
                <a:latin typeface="微软雅黑" pitchFamily="34" charset="-122"/>
                <a:ea typeface="微软雅黑" pitchFamily="34" charset="-122"/>
              </a:rPr>
              <a:t>“一号课题” </a:t>
            </a:r>
            <a:r>
              <a:rPr lang="zh-CN" altLang="en-US" sz="2000" b="1" smtClean="0">
                <a:solidFill>
                  <a:srgbClr val="003399"/>
                </a:solidFill>
                <a:latin typeface="微软雅黑" pitchFamily="34" charset="-122"/>
                <a:ea typeface="微软雅黑" pitchFamily="34" charset="-122"/>
              </a:rPr>
              <a:t>升级</a:t>
            </a:r>
            <a:endParaRPr lang="en-US" altLang="zh-CN" sz="2000" b="1" dirty="0" smtClean="0">
              <a:solidFill>
                <a:srgbClr val="003399"/>
              </a:solidFill>
              <a:latin typeface="微软雅黑" pitchFamily="34" charset="-122"/>
              <a:ea typeface="微软雅黑" pitchFamily="34" charset="-122"/>
            </a:endParaRPr>
          </a:p>
        </p:txBody>
      </p:sp>
      <p:pic>
        <p:nvPicPr>
          <p:cNvPr id="16" name="图片 15" descr="4-7“严格把好食堂饭菜质量关.JPG"/>
          <p:cNvPicPr>
            <a:picLocks noChangeAspect="1"/>
          </p:cNvPicPr>
          <p:nvPr/>
        </p:nvPicPr>
        <p:blipFill>
          <a:blip r:embed="rId3" cstate="screen"/>
          <a:stretch>
            <a:fillRect/>
          </a:stretch>
        </p:blipFill>
        <p:spPr>
          <a:xfrm>
            <a:off x="6606236" y="4401229"/>
            <a:ext cx="2242887" cy="1938611"/>
          </a:xfrm>
          <a:prstGeom prst="rect">
            <a:avLst/>
          </a:prstGeom>
        </p:spPr>
      </p:pic>
      <p:pic>
        <p:nvPicPr>
          <p:cNvPr id="17" name="图片 16" descr="22150034a92e.JPG"/>
          <p:cNvPicPr>
            <a:picLocks noChangeAspect="1"/>
          </p:cNvPicPr>
          <p:nvPr/>
        </p:nvPicPr>
        <p:blipFill>
          <a:blip r:embed="rId4" cstate="screen"/>
          <a:stretch>
            <a:fillRect/>
          </a:stretch>
        </p:blipFill>
        <p:spPr>
          <a:xfrm>
            <a:off x="2573743" y="4414507"/>
            <a:ext cx="2254289" cy="1996068"/>
          </a:xfrm>
          <a:prstGeom prst="rect">
            <a:avLst/>
          </a:prstGeom>
        </p:spPr>
      </p:pic>
      <p:pic>
        <p:nvPicPr>
          <p:cNvPr id="18" name="图片 17"/>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650483" y="2487084"/>
            <a:ext cx="2201421" cy="1940283"/>
          </a:xfrm>
          <a:prstGeom prst="rect">
            <a:avLst/>
          </a:prstGeom>
        </p:spPr>
      </p:pic>
      <p:pic>
        <p:nvPicPr>
          <p:cNvPr id="15" name="图片 14" descr="24131324c708.jpg"/>
          <p:cNvPicPr>
            <a:picLocks noChangeAspect="1"/>
          </p:cNvPicPr>
          <p:nvPr/>
        </p:nvPicPr>
        <p:blipFill>
          <a:blip r:embed="rId6" cstate="screen"/>
          <a:stretch>
            <a:fillRect/>
          </a:stretch>
        </p:blipFill>
        <p:spPr>
          <a:xfrm>
            <a:off x="311214" y="3499021"/>
            <a:ext cx="2334449" cy="2072101"/>
          </a:xfrm>
          <a:prstGeom prst="rect">
            <a:avLst/>
          </a:prstGeom>
        </p:spPr>
      </p:pic>
    </p:spTree>
    <p:extLst>
      <p:ext uri="{BB962C8B-B14F-4D97-AF65-F5344CB8AC3E}">
        <p14:creationId xmlns:p14="http://schemas.microsoft.com/office/powerpoint/2010/main" val="4759230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linds(horizont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linds(horizont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109472" y="1536950"/>
            <a:ext cx="7242048" cy="3831818"/>
          </a:xfrm>
          <a:prstGeom prst="rect">
            <a:avLst/>
          </a:prstGeom>
        </p:spPr>
        <p:txBody>
          <a:bodyPr wrap="square">
            <a:spAutoFit/>
          </a:bodyPr>
          <a:lstStyle/>
          <a:p>
            <a:pPr marL="285750" indent="-285750">
              <a:lnSpc>
                <a:spcPct val="150000"/>
              </a:lnSpc>
              <a:buFont typeface="Wingdings" pitchFamily="2" charset="2"/>
              <a:buChar char="l"/>
            </a:pPr>
            <a:r>
              <a:rPr lang="zh-CN" altLang="en-US" dirty="0" smtClean="0">
                <a:solidFill>
                  <a:srgbClr val="003399"/>
                </a:solidFill>
                <a:latin typeface="微软雅黑" pitchFamily="34" charset="-122"/>
                <a:ea typeface="微软雅黑" pitchFamily="34" charset="-122"/>
              </a:rPr>
              <a:t>“一号课题” 升级</a:t>
            </a:r>
            <a:endParaRPr lang="en-US" altLang="zh-CN" dirty="0" smtClean="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en-US" dirty="0" smtClean="0">
                <a:solidFill>
                  <a:srgbClr val="003399"/>
                </a:solidFill>
                <a:latin typeface="微软雅黑" pitchFamily="34" charset="-122"/>
                <a:ea typeface="微软雅黑" pitchFamily="34" charset="-122"/>
              </a:rPr>
              <a:t>健康体检</a:t>
            </a:r>
            <a:endParaRPr lang="en-US" altLang="zh-CN" dirty="0" smtClean="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en-US" dirty="0">
                <a:solidFill>
                  <a:srgbClr val="003399"/>
                </a:solidFill>
                <a:latin typeface="微软雅黑" pitchFamily="34" charset="-122"/>
                <a:ea typeface="微软雅黑" pitchFamily="34" charset="-122"/>
              </a:rPr>
              <a:t>上</a:t>
            </a:r>
            <a:r>
              <a:rPr lang="zh-CN" altLang="en-US" dirty="0" smtClean="0">
                <a:solidFill>
                  <a:srgbClr val="003399"/>
                </a:solidFill>
                <a:latin typeface="微软雅黑" pitchFamily="34" charset="-122"/>
                <a:ea typeface="微软雅黑" pitchFamily="34" charset="-122"/>
              </a:rPr>
              <a:t>港文体中心：</a:t>
            </a:r>
            <a:r>
              <a:rPr lang="en-US" altLang="zh-CN" dirty="0"/>
              <a:t> </a:t>
            </a:r>
            <a:r>
              <a:rPr lang="en-US" altLang="zh-CN" dirty="0">
                <a:solidFill>
                  <a:srgbClr val="003399"/>
                </a:solidFill>
                <a:latin typeface="微软雅黑" pitchFamily="34" charset="-122"/>
                <a:ea typeface="微软雅黑" pitchFamily="34" charset="-122"/>
              </a:rPr>
              <a:t>10191</a:t>
            </a:r>
            <a:r>
              <a:rPr lang="zh-CN" altLang="zh-CN" dirty="0">
                <a:solidFill>
                  <a:srgbClr val="003399"/>
                </a:solidFill>
                <a:latin typeface="微软雅黑" pitchFamily="34" charset="-122"/>
                <a:ea typeface="微软雅黑" pitchFamily="34" charset="-122"/>
              </a:rPr>
              <a:t>人次职工通过</a:t>
            </a:r>
            <a:r>
              <a:rPr lang="en-US" altLang="zh-CN" dirty="0">
                <a:solidFill>
                  <a:srgbClr val="003399"/>
                </a:solidFill>
                <a:latin typeface="微软雅黑" pitchFamily="34" charset="-122"/>
                <a:ea typeface="微软雅黑" pitchFamily="34" charset="-122"/>
              </a:rPr>
              <a:t>“</a:t>
            </a:r>
            <a:r>
              <a:rPr lang="zh-CN" altLang="zh-CN" dirty="0">
                <a:solidFill>
                  <a:srgbClr val="003399"/>
                </a:solidFill>
                <a:latin typeface="微软雅黑" pitchFamily="34" charset="-122"/>
                <a:ea typeface="微软雅黑" pitchFamily="34" charset="-122"/>
              </a:rPr>
              <a:t>上港文体</a:t>
            </a:r>
            <a:r>
              <a:rPr lang="en-US" altLang="zh-CN" dirty="0">
                <a:solidFill>
                  <a:srgbClr val="003399"/>
                </a:solidFill>
                <a:latin typeface="微软雅黑" pitchFamily="34" charset="-122"/>
                <a:ea typeface="微软雅黑" pitchFamily="34" charset="-122"/>
              </a:rPr>
              <a:t>”APP</a:t>
            </a:r>
            <a:r>
              <a:rPr lang="zh-CN" altLang="zh-CN" dirty="0">
                <a:solidFill>
                  <a:srgbClr val="003399"/>
                </a:solidFill>
                <a:latin typeface="微软雅黑" pitchFamily="34" charset="-122"/>
                <a:ea typeface="微软雅黑" pitchFamily="34" charset="-122"/>
              </a:rPr>
              <a:t>在线预约场地和</a:t>
            </a:r>
            <a:r>
              <a:rPr lang="zh-CN" altLang="zh-CN" dirty="0" smtClean="0">
                <a:solidFill>
                  <a:srgbClr val="003399"/>
                </a:solidFill>
                <a:latin typeface="微软雅黑" pitchFamily="34" charset="-122"/>
                <a:ea typeface="微软雅黑" pitchFamily="34" charset="-122"/>
              </a:rPr>
              <a:t>课程</a:t>
            </a:r>
            <a:endParaRPr lang="en-US" altLang="zh-CN" dirty="0" smtClean="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en-US" altLang="zh-CN" dirty="0">
                <a:solidFill>
                  <a:srgbClr val="003399"/>
                </a:solidFill>
                <a:latin typeface="微软雅黑" pitchFamily="34" charset="-122"/>
                <a:ea typeface="微软雅黑" pitchFamily="34" charset="-122"/>
              </a:rPr>
              <a:t>“</a:t>
            </a:r>
            <a:r>
              <a:rPr lang="zh-CN" altLang="zh-CN" dirty="0">
                <a:solidFill>
                  <a:srgbClr val="003399"/>
                </a:solidFill>
                <a:latin typeface="微软雅黑" pitchFamily="34" charset="-122"/>
                <a:ea typeface="微软雅黑" pitchFamily="34" charset="-122"/>
              </a:rPr>
              <a:t>上港杯</a:t>
            </a:r>
            <a:r>
              <a:rPr lang="en-US" altLang="zh-CN" dirty="0">
                <a:solidFill>
                  <a:srgbClr val="003399"/>
                </a:solidFill>
                <a:latin typeface="微软雅黑" pitchFamily="34" charset="-122"/>
                <a:ea typeface="微软雅黑" pitchFamily="34" charset="-122"/>
              </a:rPr>
              <a:t>”“</a:t>
            </a:r>
            <a:r>
              <a:rPr lang="zh-CN" altLang="zh-CN" dirty="0">
                <a:solidFill>
                  <a:srgbClr val="003399"/>
                </a:solidFill>
                <a:latin typeface="微软雅黑" pitchFamily="34" charset="-122"/>
                <a:ea typeface="微软雅黑" pitchFamily="34" charset="-122"/>
              </a:rPr>
              <a:t>看海港</a:t>
            </a:r>
            <a:r>
              <a:rPr lang="en-US" altLang="zh-CN" dirty="0">
                <a:solidFill>
                  <a:srgbClr val="003399"/>
                </a:solidFill>
                <a:latin typeface="微软雅黑" pitchFamily="34" charset="-122"/>
                <a:ea typeface="微软雅黑" pitchFamily="34" charset="-122"/>
              </a:rPr>
              <a:t>”“2018</a:t>
            </a:r>
            <a:r>
              <a:rPr lang="zh-CN" altLang="zh-CN" dirty="0">
                <a:solidFill>
                  <a:srgbClr val="003399"/>
                </a:solidFill>
                <a:latin typeface="微软雅黑" pitchFamily="34" charset="-122"/>
                <a:ea typeface="微软雅黑" pitchFamily="34" charset="-122"/>
              </a:rPr>
              <a:t>爱就一起走</a:t>
            </a:r>
            <a:r>
              <a:rPr lang="en-US" altLang="zh-CN" dirty="0">
                <a:solidFill>
                  <a:srgbClr val="003399"/>
                </a:solidFill>
                <a:latin typeface="微软雅黑" pitchFamily="34" charset="-122"/>
                <a:ea typeface="微软雅黑" pitchFamily="34" charset="-122"/>
              </a:rPr>
              <a:t>”“</a:t>
            </a:r>
            <a:r>
              <a:rPr lang="zh-CN" altLang="zh-CN" dirty="0">
                <a:solidFill>
                  <a:srgbClr val="003399"/>
                </a:solidFill>
                <a:latin typeface="微软雅黑" pitchFamily="34" charset="-122"/>
                <a:ea typeface="微软雅黑" pitchFamily="34" charset="-122"/>
              </a:rPr>
              <a:t>心中的歌</a:t>
            </a:r>
            <a:r>
              <a:rPr lang="en-US" altLang="zh-CN" dirty="0">
                <a:solidFill>
                  <a:srgbClr val="003399"/>
                </a:solidFill>
                <a:latin typeface="微软雅黑" pitchFamily="34" charset="-122"/>
                <a:ea typeface="微软雅黑" pitchFamily="34" charset="-122"/>
              </a:rPr>
              <a:t>”</a:t>
            </a:r>
            <a:r>
              <a:rPr lang="zh-CN" altLang="zh-CN" dirty="0">
                <a:solidFill>
                  <a:srgbClr val="003399"/>
                </a:solidFill>
                <a:latin typeface="微软雅黑" pitchFamily="34" charset="-122"/>
                <a:ea typeface="微软雅黑" pitchFamily="34" charset="-122"/>
              </a:rPr>
              <a:t>等，丰富了广大职工们</a:t>
            </a:r>
            <a:r>
              <a:rPr lang="en-US" altLang="zh-CN" dirty="0">
                <a:solidFill>
                  <a:srgbClr val="003399"/>
                </a:solidFill>
                <a:latin typeface="微软雅黑" pitchFamily="34" charset="-122"/>
                <a:ea typeface="微软雅黑" pitchFamily="34" charset="-122"/>
              </a:rPr>
              <a:t>“</a:t>
            </a:r>
            <a:r>
              <a:rPr lang="zh-CN" altLang="zh-CN" dirty="0">
                <a:solidFill>
                  <a:srgbClr val="003399"/>
                </a:solidFill>
                <a:latin typeface="微软雅黑" pitchFamily="34" charset="-122"/>
                <a:ea typeface="微软雅黑" pitchFamily="34" charset="-122"/>
              </a:rPr>
              <a:t>八小时外生活</a:t>
            </a:r>
            <a:r>
              <a:rPr lang="en-US" altLang="zh-CN" dirty="0" smtClean="0">
                <a:solidFill>
                  <a:srgbClr val="003399"/>
                </a:solidFill>
                <a:latin typeface="微软雅黑" pitchFamily="34" charset="-122"/>
                <a:ea typeface="微软雅黑" pitchFamily="34" charset="-122"/>
              </a:rPr>
              <a:t>”</a:t>
            </a:r>
          </a:p>
          <a:p>
            <a:pPr marL="285750" indent="-285750">
              <a:lnSpc>
                <a:spcPct val="150000"/>
              </a:lnSpc>
              <a:buFont typeface="Wingdings" pitchFamily="2" charset="2"/>
              <a:buChar char="l"/>
            </a:pPr>
            <a:r>
              <a:rPr lang="en-US" altLang="zh-CN" dirty="0">
                <a:solidFill>
                  <a:srgbClr val="003399"/>
                </a:solidFill>
                <a:latin typeface="微软雅黑" pitchFamily="34" charset="-122"/>
                <a:ea typeface="微软雅黑" pitchFamily="34" charset="-122"/>
              </a:rPr>
              <a:t>“</a:t>
            </a:r>
            <a:r>
              <a:rPr lang="zh-CN" altLang="zh-CN" dirty="0">
                <a:solidFill>
                  <a:srgbClr val="003399"/>
                </a:solidFill>
                <a:latin typeface="微软雅黑" pitchFamily="34" charset="-122"/>
                <a:ea typeface="微软雅黑" pitchFamily="34" charset="-122"/>
              </a:rPr>
              <a:t>上港之爱</a:t>
            </a:r>
            <a:r>
              <a:rPr lang="en-US" altLang="zh-CN" dirty="0">
                <a:solidFill>
                  <a:srgbClr val="003399"/>
                </a:solidFill>
                <a:latin typeface="微软雅黑" pitchFamily="34" charset="-122"/>
                <a:ea typeface="微软雅黑" pitchFamily="34" charset="-122"/>
              </a:rPr>
              <a:t>”APP</a:t>
            </a:r>
            <a:r>
              <a:rPr lang="zh-CN" altLang="zh-CN" dirty="0">
                <a:solidFill>
                  <a:srgbClr val="003399"/>
                </a:solidFill>
                <a:latin typeface="微软雅黑" pitchFamily="34" charset="-122"/>
                <a:ea typeface="微软雅黑" pitchFamily="34" charset="-122"/>
              </a:rPr>
              <a:t>、服务职工保障平台、团委的</a:t>
            </a:r>
            <a:r>
              <a:rPr lang="en-US" altLang="zh-CN" dirty="0">
                <a:solidFill>
                  <a:srgbClr val="003399"/>
                </a:solidFill>
                <a:latin typeface="微软雅黑" pitchFamily="34" charset="-122"/>
                <a:ea typeface="微软雅黑" pitchFamily="34" charset="-122"/>
              </a:rPr>
              <a:t>“</a:t>
            </a:r>
            <a:r>
              <a:rPr lang="zh-CN" altLang="zh-CN" dirty="0">
                <a:solidFill>
                  <a:srgbClr val="003399"/>
                </a:solidFill>
                <a:latin typeface="微软雅黑" pitchFamily="34" charset="-122"/>
                <a:ea typeface="微软雅黑" pitchFamily="34" charset="-122"/>
              </a:rPr>
              <a:t>一封家书</a:t>
            </a:r>
            <a:r>
              <a:rPr lang="en-US" altLang="zh-CN" dirty="0">
                <a:solidFill>
                  <a:srgbClr val="003399"/>
                </a:solidFill>
                <a:latin typeface="微软雅黑" pitchFamily="34" charset="-122"/>
                <a:ea typeface="微软雅黑" pitchFamily="34" charset="-122"/>
              </a:rPr>
              <a:t>”</a:t>
            </a:r>
            <a:r>
              <a:rPr lang="zh-CN" altLang="zh-CN" dirty="0">
                <a:solidFill>
                  <a:srgbClr val="003399"/>
                </a:solidFill>
                <a:latin typeface="微软雅黑" pitchFamily="34" charset="-122"/>
                <a:ea typeface="微软雅黑" pitchFamily="34" charset="-122"/>
              </a:rPr>
              <a:t>活动以及贯穿全年的帮困送温暖活动等，让职工们真切感受到了上港</a:t>
            </a:r>
            <a:r>
              <a:rPr lang="en-US" altLang="zh-CN" dirty="0">
                <a:solidFill>
                  <a:srgbClr val="003399"/>
                </a:solidFill>
                <a:latin typeface="微软雅黑" pitchFamily="34" charset="-122"/>
                <a:ea typeface="微软雅黑" pitchFamily="34" charset="-122"/>
              </a:rPr>
              <a:t>“</a:t>
            </a:r>
            <a:r>
              <a:rPr lang="zh-CN" altLang="zh-CN" dirty="0">
                <a:solidFill>
                  <a:srgbClr val="003399"/>
                </a:solidFill>
                <a:latin typeface="微软雅黑" pitchFamily="34" charset="-122"/>
                <a:ea typeface="微软雅黑" pitchFamily="34" charset="-122"/>
              </a:rPr>
              <a:t>大家庭</a:t>
            </a:r>
            <a:r>
              <a:rPr lang="en-US" altLang="zh-CN" dirty="0">
                <a:solidFill>
                  <a:srgbClr val="003399"/>
                </a:solidFill>
                <a:latin typeface="微软雅黑" pitchFamily="34" charset="-122"/>
                <a:ea typeface="微软雅黑" pitchFamily="34" charset="-122"/>
              </a:rPr>
              <a:t>”</a:t>
            </a:r>
            <a:r>
              <a:rPr lang="zh-CN" altLang="zh-CN" dirty="0">
                <a:solidFill>
                  <a:srgbClr val="003399"/>
                </a:solidFill>
                <a:latin typeface="微软雅黑" pitchFamily="34" charset="-122"/>
                <a:ea typeface="微软雅黑" pitchFamily="34" charset="-122"/>
              </a:rPr>
              <a:t>的温暖</a:t>
            </a:r>
            <a:r>
              <a:rPr lang="zh-CN" altLang="zh-CN" dirty="0" smtClean="0">
                <a:solidFill>
                  <a:srgbClr val="003399"/>
                </a:solidFill>
                <a:latin typeface="微软雅黑" pitchFamily="34" charset="-122"/>
                <a:ea typeface="微软雅黑" pitchFamily="34" charset="-122"/>
              </a:rPr>
              <a:t>氛围</a:t>
            </a:r>
            <a:endParaRPr lang="en-US" altLang="zh-CN" b="1" dirty="0" smtClean="0">
              <a:solidFill>
                <a:srgbClr val="003399"/>
              </a:solidFill>
              <a:latin typeface="微软雅黑" pitchFamily="34" charset="-122"/>
              <a:ea typeface="微软雅黑" pitchFamily="34" charset="-122"/>
            </a:endParaRPr>
          </a:p>
        </p:txBody>
      </p:sp>
      <p:grpSp>
        <p:nvGrpSpPr>
          <p:cNvPr id="2" name="组合 13"/>
          <p:cNvGrpSpPr/>
          <p:nvPr/>
        </p:nvGrpSpPr>
        <p:grpSpPr>
          <a:xfrm>
            <a:off x="-21265" y="-196513"/>
            <a:ext cx="1105786" cy="1281034"/>
            <a:chOff x="-21265" y="-196513"/>
            <a:chExt cx="1105786" cy="1281034"/>
          </a:xfrm>
        </p:grpSpPr>
        <p:sp>
          <p:nvSpPr>
            <p:cNvPr id="15" name="任意多边形 14"/>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18" name="矩形 17"/>
          <p:cNvSpPr/>
          <p:nvPr/>
        </p:nvSpPr>
        <p:spPr>
          <a:xfrm>
            <a:off x="1116803" y="798435"/>
            <a:ext cx="2296633" cy="507831"/>
          </a:xfrm>
          <a:prstGeom prst="rect">
            <a:avLst/>
          </a:prstGeom>
          <a:solidFill>
            <a:srgbClr val="9999FF"/>
          </a:solidFill>
        </p:spPr>
        <p:txBody>
          <a:bodyPr wrap="square" anchor="ctr">
            <a:spAutoFit/>
          </a:bodyPr>
          <a:lstStyle/>
          <a:p>
            <a:pPr algn="ctr">
              <a:lnSpc>
                <a:spcPct val="150000"/>
              </a:lnSpc>
            </a:pPr>
            <a:r>
              <a:rPr lang="en-US" altLang="zh-CN" b="1" dirty="0" smtClean="0">
                <a:solidFill>
                  <a:schemeClr val="bg1"/>
                </a:solidFill>
                <a:latin typeface="微软雅黑" pitchFamily="34" charset="-122"/>
                <a:ea typeface="微软雅黑" pitchFamily="34" charset="-122"/>
              </a:rPr>
              <a:t>1.</a:t>
            </a:r>
            <a:r>
              <a:rPr lang="zh-CN" altLang="en-US" b="1" dirty="0">
                <a:solidFill>
                  <a:schemeClr val="bg1"/>
                </a:solidFill>
                <a:latin typeface="微软雅黑" pitchFamily="34" charset="-122"/>
                <a:ea typeface="微软雅黑" pitchFamily="34" charset="-122"/>
              </a:rPr>
              <a:t>扎实推进实事</a:t>
            </a:r>
            <a:r>
              <a:rPr lang="zh-CN" altLang="en-US" b="1" dirty="0" smtClean="0">
                <a:solidFill>
                  <a:schemeClr val="bg1"/>
                </a:solidFill>
                <a:latin typeface="微软雅黑" pitchFamily="34" charset="-122"/>
                <a:ea typeface="微软雅黑" pitchFamily="34" charset="-122"/>
              </a:rPr>
              <a:t>工程</a:t>
            </a:r>
            <a:endParaRPr lang="en-US" altLang="zh-CN" b="1"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41559272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linds(horizont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linds(horizontal)">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blinds(horizontal)">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blinds(horizontal)">
                                      <p:cBhvr>
                                        <p:cTn id="2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63295" y="1503908"/>
            <a:ext cx="5108449" cy="4662815"/>
          </a:xfrm>
          <a:prstGeom prst="rect">
            <a:avLst/>
          </a:prstGeom>
        </p:spPr>
        <p:txBody>
          <a:bodyPr wrap="square">
            <a:spAutoFit/>
          </a:bodyPr>
          <a:lstStyle/>
          <a:p>
            <a:pPr marL="285750" indent="-285750">
              <a:lnSpc>
                <a:spcPct val="150000"/>
              </a:lnSpc>
              <a:buFont typeface="Wingdings" pitchFamily="2" charset="2"/>
              <a:buChar char="l"/>
            </a:pPr>
            <a:r>
              <a:rPr lang="en-US" altLang="zh-CN" dirty="0" smtClean="0">
                <a:solidFill>
                  <a:srgbClr val="003399"/>
                </a:solidFill>
                <a:latin typeface="微软雅黑" pitchFamily="34" charset="-122"/>
                <a:ea typeface="微软雅黑" pitchFamily="34" charset="-122"/>
              </a:rPr>
              <a:t>“</a:t>
            </a:r>
            <a:r>
              <a:rPr lang="zh-CN" altLang="zh-CN" dirty="0">
                <a:solidFill>
                  <a:srgbClr val="003399"/>
                </a:solidFill>
                <a:latin typeface="微软雅黑" pitchFamily="34" charset="-122"/>
                <a:ea typeface="微软雅黑" pitchFamily="34" charset="-122"/>
              </a:rPr>
              <a:t>立功竞赛</a:t>
            </a:r>
            <a:r>
              <a:rPr lang="en-US" altLang="zh-CN" dirty="0">
                <a:solidFill>
                  <a:srgbClr val="003399"/>
                </a:solidFill>
                <a:latin typeface="微软雅黑" pitchFamily="34" charset="-122"/>
                <a:ea typeface="微软雅黑" pitchFamily="34" charset="-122"/>
              </a:rPr>
              <a:t>”“</a:t>
            </a:r>
            <a:r>
              <a:rPr lang="zh-CN" altLang="zh-CN" dirty="0">
                <a:solidFill>
                  <a:srgbClr val="003399"/>
                </a:solidFill>
                <a:latin typeface="微软雅黑" pitchFamily="34" charset="-122"/>
                <a:ea typeface="微软雅黑" pitchFamily="34" charset="-122"/>
              </a:rPr>
              <a:t>百师百徒</a:t>
            </a:r>
            <a:r>
              <a:rPr lang="en-US" altLang="zh-CN" dirty="0">
                <a:solidFill>
                  <a:srgbClr val="003399"/>
                </a:solidFill>
                <a:latin typeface="微软雅黑" pitchFamily="34" charset="-122"/>
                <a:ea typeface="微软雅黑" pitchFamily="34" charset="-122"/>
              </a:rPr>
              <a:t>”“</a:t>
            </a:r>
            <a:r>
              <a:rPr lang="zh-CN" altLang="zh-CN" dirty="0">
                <a:solidFill>
                  <a:srgbClr val="003399"/>
                </a:solidFill>
                <a:latin typeface="微软雅黑" pitchFamily="34" charset="-122"/>
                <a:ea typeface="微软雅黑" pitchFamily="34" charset="-122"/>
              </a:rPr>
              <a:t>青字品牌</a:t>
            </a:r>
            <a:r>
              <a:rPr lang="en-US" altLang="zh-CN" dirty="0">
                <a:solidFill>
                  <a:srgbClr val="003399"/>
                </a:solidFill>
                <a:latin typeface="微软雅黑" pitchFamily="34" charset="-122"/>
                <a:ea typeface="微软雅黑" pitchFamily="34" charset="-122"/>
              </a:rPr>
              <a:t>”</a:t>
            </a:r>
          </a:p>
          <a:p>
            <a:pPr marL="285750" indent="-285750">
              <a:lnSpc>
                <a:spcPct val="150000"/>
              </a:lnSpc>
              <a:buFont typeface="Wingdings" pitchFamily="2" charset="2"/>
              <a:buChar char="l"/>
            </a:pPr>
            <a:r>
              <a:rPr lang="zh-CN" altLang="zh-CN" dirty="0">
                <a:solidFill>
                  <a:srgbClr val="003399"/>
                </a:solidFill>
                <a:latin typeface="微软雅黑" pitchFamily="34" charset="-122"/>
                <a:ea typeface="微软雅黑" pitchFamily="34" charset="-122"/>
              </a:rPr>
              <a:t>集团</a:t>
            </a:r>
            <a:r>
              <a:rPr lang="en-US" altLang="zh-CN" dirty="0">
                <a:solidFill>
                  <a:srgbClr val="003399"/>
                </a:solidFill>
                <a:latin typeface="微软雅黑" pitchFamily="34" charset="-122"/>
                <a:ea typeface="微软雅黑" pitchFamily="34" charset="-122"/>
              </a:rPr>
              <a:t>22</a:t>
            </a:r>
            <a:r>
              <a:rPr lang="zh-CN" altLang="zh-CN" dirty="0">
                <a:solidFill>
                  <a:srgbClr val="003399"/>
                </a:solidFill>
                <a:latin typeface="微软雅黑" pitchFamily="34" charset="-122"/>
                <a:ea typeface="微软雅黑" pitchFamily="34" charset="-122"/>
              </a:rPr>
              <a:t>个创新工作室共完成各类创新工作项目</a:t>
            </a:r>
            <a:r>
              <a:rPr lang="en-US" altLang="zh-CN" dirty="0">
                <a:solidFill>
                  <a:srgbClr val="003399"/>
                </a:solidFill>
                <a:latin typeface="微软雅黑" pitchFamily="34" charset="-122"/>
                <a:ea typeface="微软雅黑" pitchFamily="34" charset="-122"/>
              </a:rPr>
              <a:t>160</a:t>
            </a:r>
            <a:r>
              <a:rPr lang="zh-CN" altLang="zh-CN" dirty="0">
                <a:solidFill>
                  <a:srgbClr val="003399"/>
                </a:solidFill>
                <a:latin typeface="微软雅黑" pitchFamily="34" charset="-122"/>
                <a:ea typeface="微软雅黑" pitchFamily="34" charset="-122"/>
              </a:rPr>
              <a:t>余项，创造经济效益数百万元，有</a:t>
            </a:r>
            <a:r>
              <a:rPr lang="en-US" altLang="zh-CN" dirty="0">
                <a:solidFill>
                  <a:srgbClr val="003399"/>
                </a:solidFill>
                <a:latin typeface="微软雅黑" pitchFamily="34" charset="-122"/>
                <a:ea typeface="微软雅黑" pitchFamily="34" charset="-122"/>
              </a:rPr>
              <a:t>35</a:t>
            </a:r>
            <a:r>
              <a:rPr lang="zh-CN" altLang="zh-CN" dirty="0">
                <a:solidFill>
                  <a:srgbClr val="003399"/>
                </a:solidFill>
                <a:latin typeface="微软雅黑" pitchFamily="34" charset="-122"/>
                <a:ea typeface="微软雅黑" pitchFamily="34" charset="-122"/>
              </a:rPr>
              <a:t>名职工获得发明专利，</a:t>
            </a:r>
            <a:r>
              <a:rPr lang="en-US" altLang="zh-CN" dirty="0">
                <a:solidFill>
                  <a:srgbClr val="003399"/>
                </a:solidFill>
                <a:latin typeface="微软雅黑" pitchFamily="34" charset="-122"/>
                <a:ea typeface="微软雅黑" pitchFamily="34" charset="-122"/>
              </a:rPr>
              <a:t>25</a:t>
            </a:r>
            <a:r>
              <a:rPr lang="zh-CN" altLang="zh-CN" dirty="0">
                <a:solidFill>
                  <a:srgbClr val="003399"/>
                </a:solidFill>
                <a:latin typeface="微软雅黑" pitchFamily="34" charset="-122"/>
                <a:ea typeface="微软雅黑" pitchFamily="34" charset="-122"/>
              </a:rPr>
              <a:t>名职工获得技能登高奖励</a:t>
            </a:r>
            <a:endParaRPr lang="en-US" altLang="zh-CN" dirty="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dirty="0">
                <a:solidFill>
                  <a:srgbClr val="003399"/>
                </a:solidFill>
                <a:latin typeface="微软雅黑" pitchFamily="34" charset="-122"/>
                <a:ea typeface="微软雅黑" pitchFamily="34" charset="-122"/>
              </a:rPr>
              <a:t>劳模和先进典型不断涌现：尚东分公司黄华荣获全国五一劳动奖章和</a:t>
            </a:r>
            <a:r>
              <a:rPr lang="en-US" altLang="zh-CN" dirty="0">
                <a:solidFill>
                  <a:srgbClr val="003399"/>
                </a:solidFill>
                <a:latin typeface="微软雅黑" pitchFamily="34" charset="-122"/>
                <a:ea typeface="微软雅黑" pitchFamily="34" charset="-122"/>
              </a:rPr>
              <a:t>2018</a:t>
            </a:r>
            <a:r>
              <a:rPr lang="zh-CN" altLang="zh-CN" dirty="0">
                <a:solidFill>
                  <a:srgbClr val="003399"/>
                </a:solidFill>
                <a:latin typeface="微软雅黑" pitchFamily="34" charset="-122"/>
                <a:ea typeface="微软雅黑" pitchFamily="34" charset="-122"/>
              </a:rPr>
              <a:t>上海工匠称号；沪东公司何平、张华浜分公司华军荣获上海市五一劳动奖章；海勃公司黄桁荣获</a:t>
            </a:r>
            <a:r>
              <a:rPr lang="en-US" altLang="zh-CN" dirty="0">
                <a:solidFill>
                  <a:srgbClr val="003399"/>
                </a:solidFill>
                <a:latin typeface="微软雅黑" pitchFamily="34" charset="-122"/>
                <a:ea typeface="微软雅黑" pitchFamily="34" charset="-122"/>
              </a:rPr>
              <a:t>2018</a:t>
            </a:r>
            <a:r>
              <a:rPr lang="zh-CN" altLang="zh-CN" dirty="0">
                <a:solidFill>
                  <a:srgbClr val="003399"/>
                </a:solidFill>
                <a:latin typeface="微软雅黑" pitchFamily="34" charset="-122"/>
                <a:ea typeface="微软雅黑" pitchFamily="34" charset="-122"/>
              </a:rPr>
              <a:t>年上海智慧城市建设</a:t>
            </a:r>
            <a:r>
              <a:rPr lang="en-US" altLang="zh-CN" dirty="0">
                <a:solidFill>
                  <a:srgbClr val="003399"/>
                </a:solidFill>
                <a:latin typeface="微软雅黑" pitchFamily="34" charset="-122"/>
                <a:ea typeface="微软雅黑" pitchFamily="34" charset="-122"/>
              </a:rPr>
              <a:t>“</a:t>
            </a:r>
            <a:r>
              <a:rPr lang="zh-CN" altLang="zh-CN" dirty="0">
                <a:solidFill>
                  <a:srgbClr val="003399"/>
                </a:solidFill>
                <a:latin typeface="微软雅黑" pitchFamily="34" charset="-122"/>
                <a:ea typeface="微软雅黑" pitchFamily="34" charset="-122"/>
              </a:rPr>
              <a:t>领军先锋</a:t>
            </a:r>
            <a:r>
              <a:rPr lang="en-US" altLang="zh-CN" dirty="0">
                <a:solidFill>
                  <a:srgbClr val="003399"/>
                </a:solidFill>
                <a:latin typeface="微软雅黑" pitchFamily="34" charset="-122"/>
                <a:ea typeface="微软雅黑" pitchFamily="34" charset="-122"/>
              </a:rPr>
              <a:t>”</a:t>
            </a:r>
            <a:r>
              <a:rPr lang="zh-CN" altLang="zh-CN" dirty="0">
                <a:solidFill>
                  <a:srgbClr val="003399"/>
                </a:solidFill>
                <a:latin typeface="微软雅黑" pitchFamily="34" charset="-122"/>
                <a:ea typeface="微软雅黑" pitchFamily="34" charset="-122"/>
              </a:rPr>
              <a:t>称号；受理中心业务受理部等四个集体荣获上海市工人先锋号等</a:t>
            </a:r>
            <a:endParaRPr lang="en-US" altLang="zh-CN" dirty="0">
              <a:solidFill>
                <a:srgbClr val="003399"/>
              </a:solidFill>
              <a:latin typeface="微软雅黑" pitchFamily="34" charset="-122"/>
              <a:ea typeface="微软雅黑" pitchFamily="34" charset="-122"/>
            </a:endParaRPr>
          </a:p>
        </p:txBody>
      </p:sp>
      <p:grpSp>
        <p:nvGrpSpPr>
          <p:cNvPr id="14" name="组合 13"/>
          <p:cNvGrpSpPr/>
          <p:nvPr/>
        </p:nvGrpSpPr>
        <p:grpSpPr>
          <a:xfrm>
            <a:off x="-21265" y="-196513"/>
            <a:ext cx="1105786" cy="1281034"/>
            <a:chOff x="-21265" y="-196513"/>
            <a:chExt cx="1105786" cy="1281034"/>
          </a:xfrm>
        </p:grpSpPr>
        <p:sp>
          <p:nvSpPr>
            <p:cNvPr id="15" name="任意多边形 14"/>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18" name="矩形 17"/>
          <p:cNvSpPr/>
          <p:nvPr/>
        </p:nvSpPr>
        <p:spPr>
          <a:xfrm>
            <a:off x="886046" y="841549"/>
            <a:ext cx="2296633" cy="507831"/>
          </a:xfrm>
          <a:prstGeom prst="rect">
            <a:avLst/>
          </a:prstGeom>
          <a:solidFill>
            <a:srgbClr val="FF9999"/>
          </a:solidFill>
        </p:spPr>
        <p:txBody>
          <a:bodyPr wrap="square" anchor="ctr">
            <a:spAutoFit/>
          </a:bodyPr>
          <a:lstStyle/>
          <a:p>
            <a:pPr algn="ctr">
              <a:lnSpc>
                <a:spcPct val="150000"/>
              </a:lnSpc>
            </a:pPr>
            <a:r>
              <a:rPr lang="en-US" altLang="zh-CN" b="1" dirty="0">
                <a:solidFill>
                  <a:schemeClr val="bg1"/>
                </a:solidFill>
                <a:latin typeface="微软雅黑" pitchFamily="34" charset="-122"/>
                <a:ea typeface="微软雅黑" pitchFamily="34" charset="-122"/>
              </a:rPr>
              <a:t>2</a:t>
            </a:r>
            <a:r>
              <a:rPr lang="en-US" altLang="zh-CN" b="1" dirty="0" smtClean="0">
                <a:solidFill>
                  <a:schemeClr val="bg1"/>
                </a:solidFill>
                <a:latin typeface="微软雅黑" pitchFamily="34" charset="-122"/>
                <a:ea typeface="微软雅黑" pitchFamily="34" charset="-122"/>
              </a:rPr>
              <a:t>.</a:t>
            </a:r>
            <a:r>
              <a:rPr lang="zh-CN" altLang="en-US" b="1" dirty="0">
                <a:solidFill>
                  <a:schemeClr val="bg1"/>
                </a:solidFill>
                <a:latin typeface="微软雅黑" pitchFamily="34" charset="-122"/>
                <a:ea typeface="微软雅黑" pitchFamily="34" charset="-122"/>
              </a:rPr>
              <a:t>积极促进职工</a:t>
            </a:r>
            <a:r>
              <a:rPr lang="zh-CN" altLang="en-US" b="1" dirty="0" smtClean="0">
                <a:solidFill>
                  <a:schemeClr val="bg1"/>
                </a:solidFill>
                <a:latin typeface="微软雅黑" pitchFamily="34" charset="-122"/>
                <a:ea typeface="微软雅黑" pitchFamily="34" charset="-122"/>
              </a:rPr>
              <a:t>成长</a:t>
            </a:r>
            <a:endParaRPr lang="en-US" altLang="zh-CN" b="1" dirty="0">
              <a:solidFill>
                <a:schemeClr val="bg1"/>
              </a:solidFill>
              <a:latin typeface="微软雅黑" pitchFamily="34" charset="-122"/>
              <a:ea typeface="微软雅黑"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0326" y="1385129"/>
            <a:ext cx="3030279" cy="4040372"/>
          </a:xfrm>
          <a:prstGeom prst="rect">
            <a:avLst/>
          </a:prstGeom>
        </p:spPr>
      </p:pic>
    </p:spTree>
    <p:extLst>
      <p:ext uri="{BB962C8B-B14F-4D97-AF65-F5344CB8AC3E}">
        <p14:creationId xmlns:p14="http://schemas.microsoft.com/office/powerpoint/2010/main" val="36545002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linds(horizont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linds(horizont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linds(horizont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9144000" cy="1052623"/>
          </a:xfrm>
          <a:prstGeom prst="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620480" y="277628"/>
            <a:ext cx="6951134" cy="584775"/>
          </a:xfrm>
          <a:prstGeom prst="rect">
            <a:avLst/>
          </a:prstGeom>
          <a:noFill/>
        </p:spPr>
        <p:txBody>
          <a:bodyPr wrap="square" rtlCol="0">
            <a:spAutoFit/>
          </a:bodyPr>
          <a:lstStyle/>
          <a:p>
            <a:r>
              <a:rPr lang="zh-CN" altLang="en-US" sz="3200" b="1" dirty="0">
                <a:solidFill>
                  <a:schemeClr val="accent5">
                    <a:lumMod val="40000"/>
                    <a:lumOff val="60000"/>
                  </a:schemeClr>
                </a:solidFill>
                <a:latin typeface="微软雅黑" panose="020B0503020204020204" pitchFamily="34" charset="-122"/>
                <a:ea typeface="微软雅黑" panose="020B0503020204020204" pitchFamily="34" charset="-122"/>
              </a:rPr>
              <a:t>第一部分 </a:t>
            </a:r>
            <a:r>
              <a:rPr lang="zh-CN" altLang="en-US" sz="3200" b="1" dirty="0" smtClean="0">
                <a:solidFill>
                  <a:schemeClr val="accent5">
                    <a:lumMod val="40000"/>
                    <a:lumOff val="60000"/>
                  </a:schemeClr>
                </a:solidFill>
                <a:latin typeface="微软雅黑" panose="020B0503020204020204" pitchFamily="34" charset="-122"/>
                <a:ea typeface="微软雅黑" panose="020B0503020204020204" pitchFamily="34" charset="-122"/>
              </a:rPr>
              <a:t>  </a:t>
            </a:r>
            <a:r>
              <a:rPr lang="en-US" altLang="zh-CN" sz="3200" b="1" dirty="0" smtClean="0">
                <a:solidFill>
                  <a:schemeClr val="accent5">
                    <a:lumMod val="40000"/>
                    <a:lumOff val="60000"/>
                  </a:schemeClr>
                </a:solidFill>
                <a:latin typeface="微软雅黑" panose="020B0503020204020204" pitchFamily="34" charset="-122"/>
                <a:ea typeface="微软雅黑" panose="020B0503020204020204" pitchFamily="34" charset="-122"/>
              </a:rPr>
              <a:t>2018</a:t>
            </a:r>
            <a:r>
              <a:rPr lang="zh-CN" altLang="en-US" sz="3200" b="1" dirty="0">
                <a:solidFill>
                  <a:schemeClr val="accent5">
                    <a:lumMod val="40000"/>
                    <a:lumOff val="60000"/>
                  </a:schemeClr>
                </a:solidFill>
                <a:latin typeface="微软雅黑" panose="020B0503020204020204" pitchFamily="34" charset="-122"/>
                <a:ea typeface="微软雅黑" panose="020B0503020204020204" pitchFamily="34" charset="-122"/>
              </a:rPr>
              <a:t>年工作回顾</a:t>
            </a:r>
          </a:p>
        </p:txBody>
      </p:sp>
      <p:pic>
        <p:nvPicPr>
          <p:cNvPr id="2051" name="Picture 3" descr="E:\work\上海港图片\01.jpg"/>
          <p:cNvPicPr preferRelativeResize="0">
            <a:picLocks noChangeArrowheads="1"/>
          </p:cNvPicPr>
          <p:nvPr/>
        </p:nvPicPr>
        <p:blipFill>
          <a:blip r:embed="rId3" cstate="print"/>
          <a:srcRect/>
          <a:stretch>
            <a:fillRect/>
          </a:stretch>
        </p:blipFill>
        <p:spPr bwMode="auto">
          <a:xfrm>
            <a:off x="4859061" y="5156790"/>
            <a:ext cx="1944000" cy="1368000"/>
          </a:xfrm>
          <a:prstGeom prst="rect">
            <a:avLst/>
          </a:prstGeom>
          <a:noFill/>
        </p:spPr>
      </p:pic>
      <p:pic>
        <p:nvPicPr>
          <p:cNvPr id="2052" name="Picture 4" descr="E:\work\上海港图片\1.jpg"/>
          <p:cNvPicPr preferRelativeResize="0">
            <a:picLocks noChangeArrowheads="1"/>
          </p:cNvPicPr>
          <p:nvPr/>
        </p:nvPicPr>
        <p:blipFill>
          <a:blip r:embed="rId4" cstate="print"/>
          <a:srcRect r="9102" b="5260"/>
          <a:stretch>
            <a:fillRect/>
          </a:stretch>
        </p:blipFill>
        <p:spPr bwMode="auto">
          <a:xfrm>
            <a:off x="2915779" y="5156790"/>
            <a:ext cx="1944000" cy="1368000"/>
          </a:xfrm>
          <a:prstGeom prst="rect">
            <a:avLst/>
          </a:prstGeom>
          <a:noFill/>
        </p:spPr>
      </p:pic>
      <p:pic>
        <p:nvPicPr>
          <p:cNvPr id="2053" name="Picture 5" descr="E:\work\上海港图片\33.jpg"/>
          <p:cNvPicPr preferRelativeResize="0">
            <a:picLocks noChangeArrowheads="1"/>
          </p:cNvPicPr>
          <p:nvPr/>
        </p:nvPicPr>
        <p:blipFill>
          <a:blip r:embed="rId5" cstate="print"/>
          <a:srcRect l="11017" t="9801" r="7355"/>
          <a:stretch>
            <a:fillRect/>
          </a:stretch>
        </p:blipFill>
        <p:spPr bwMode="auto">
          <a:xfrm>
            <a:off x="6794191" y="5156790"/>
            <a:ext cx="1944000" cy="1368000"/>
          </a:xfrm>
          <a:prstGeom prst="rect">
            <a:avLst/>
          </a:prstGeom>
          <a:noFill/>
        </p:spPr>
      </p:pic>
      <p:grpSp>
        <p:nvGrpSpPr>
          <p:cNvPr id="2" name="组合 10"/>
          <p:cNvGrpSpPr/>
          <p:nvPr/>
        </p:nvGrpSpPr>
        <p:grpSpPr>
          <a:xfrm>
            <a:off x="-21265" y="-196513"/>
            <a:ext cx="1105786" cy="1281034"/>
            <a:chOff x="-21265" y="-196513"/>
            <a:chExt cx="1105786" cy="1281034"/>
          </a:xfrm>
        </p:grpSpPr>
        <p:sp>
          <p:nvSpPr>
            <p:cNvPr id="12" name="任意多边形 11"/>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p:nvSpPr>
          <p:spPr>
            <a:xfrm rot="18893568" flipH="1">
              <a:off x="-49971" y="106325"/>
              <a:ext cx="975007" cy="369332"/>
            </a:xfrm>
            <a:prstGeom prst="rect">
              <a:avLst/>
            </a:prstGeom>
            <a:noFill/>
            <a:ln>
              <a:noFill/>
            </a:ln>
          </p:spPr>
          <p:txBody>
            <a:bodyPr wrap="square" rtlCol="0">
              <a:spAutoFit/>
            </a:bodyPr>
            <a:lstStyle/>
            <a:p>
              <a:r>
                <a:rPr lang="en-US" altLang="zh-CN" dirty="0" smtClean="0">
                  <a:solidFill>
                    <a:schemeClr val="bg1"/>
                  </a:solidFill>
                  <a:latin typeface="Arial Black" panose="020B0A04020102020204" pitchFamily="34" charset="0"/>
                </a:rPr>
                <a:t>SIPG</a:t>
              </a:r>
            </a:p>
          </p:txBody>
        </p:sp>
      </p:grpSp>
      <p:sp>
        <p:nvSpPr>
          <p:cNvPr id="14" name="矩形 13"/>
          <p:cNvSpPr/>
          <p:nvPr/>
        </p:nvSpPr>
        <p:spPr>
          <a:xfrm>
            <a:off x="352588" y="1558409"/>
            <a:ext cx="4134465" cy="523220"/>
          </a:xfrm>
          <a:prstGeom prst="rect">
            <a:avLst/>
          </a:prstGeom>
        </p:spPr>
        <p:txBody>
          <a:bodyPr wrap="none">
            <a:spAutoFit/>
          </a:bodyPr>
          <a:lstStyle/>
          <a:p>
            <a:r>
              <a:rPr lang="zh-CN" altLang="zh-CN" sz="2800" b="1" smtClean="0">
                <a:solidFill>
                  <a:srgbClr val="C00000"/>
                </a:solidFill>
              </a:rPr>
              <a:t>关键词一：主要经营指标</a:t>
            </a:r>
            <a:endParaRPr lang="zh-CN" altLang="en-US" sz="2800">
              <a:solidFill>
                <a:srgbClr val="C00000"/>
              </a:solidFill>
            </a:endParaRPr>
          </a:p>
        </p:txBody>
      </p:sp>
      <p:sp>
        <p:nvSpPr>
          <p:cNvPr id="15" name="文本框 9"/>
          <p:cNvSpPr txBox="1"/>
          <p:nvPr/>
        </p:nvSpPr>
        <p:spPr>
          <a:xfrm>
            <a:off x="631612" y="2158638"/>
            <a:ext cx="8201832" cy="2862322"/>
          </a:xfrm>
          <a:prstGeom prst="rect">
            <a:avLst/>
          </a:prstGeom>
          <a:noFill/>
        </p:spPr>
        <p:txBody>
          <a:bodyPr wrap="square" rtlCol="0">
            <a:spAutoFit/>
          </a:bodyPr>
          <a:lstStyle/>
          <a:p>
            <a:pPr marL="285750" indent="-285750">
              <a:lnSpc>
                <a:spcPct val="200000"/>
              </a:lnSpc>
              <a:buFont typeface="Wingdings" panose="05000000000000000000" pitchFamily="2" charset="2"/>
              <a:buChar char="l"/>
            </a:pPr>
            <a:r>
              <a:rPr lang="en-US" altLang="zh-CN" smtClean="0"/>
              <a:t> </a:t>
            </a:r>
            <a:r>
              <a:rPr lang="en-US" altLang="zh-CN" b="1" smtClean="0">
                <a:solidFill>
                  <a:srgbClr val="C00000"/>
                </a:solidFill>
              </a:rPr>
              <a:t>4201</a:t>
            </a:r>
            <a:r>
              <a:rPr lang="zh-CN" altLang="zh-CN" b="1" smtClean="0">
                <a:solidFill>
                  <a:srgbClr val="C00000"/>
                </a:solidFill>
              </a:rPr>
              <a:t>万</a:t>
            </a:r>
            <a:r>
              <a:rPr lang="en-US" altLang="zh-CN" b="1" smtClean="0">
                <a:solidFill>
                  <a:srgbClr val="C00000"/>
                </a:solidFill>
              </a:rPr>
              <a:t>TEU </a:t>
            </a:r>
            <a:r>
              <a:rPr lang="zh-CN" altLang="en-US" smtClean="0">
                <a:latin typeface="微软雅黑" panose="020B0503020204020204" pitchFamily="34" charset="-122"/>
                <a:ea typeface="微软雅黑" panose="020B0503020204020204" pitchFamily="34" charset="-122"/>
              </a:rPr>
              <a:t>上</a:t>
            </a:r>
            <a:r>
              <a:rPr lang="zh-CN" altLang="en-US" dirty="0">
                <a:latin typeface="微软雅黑" panose="020B0503020204020204" pitchFamily="34" charset="-122"/>
                <a:ea typeface="微软雅黑" panose="020B0503020204020204" pitchFamily="34" charset="-122"/>
              </a:rPr>
              <a:t>海港集装箱吞吐量再创新高，连续九年居全球</a:t>
            </a:r>
            <a:r>
              <a:rPr lang="zh-CN" altLang="en-US" dirty="0" smtClean="0">
                <a:latin typeface="微软雅黑" panose="020B0503020204020204" pitchFamily="34" charset="-122"/>
                <a:ea typeface="微软雅黑" panose="020B0503020204020204" pitchFamily="34" charset="-122"/>
              </a:rPr>
              <a:t>首位；</a:t>
            </a:r>
            <a:endParaRPr lang="en-US" altLang="zh-CN" dirty="0">
              <a:latin typeface="微软雅黑" panose="020B0503020204020204" pitchFamily="34" charset="-122"/>
              <a:ea typeface="微软雅黑" panose="020B0503020204020204" pitchFamily="34" charset="-122"/>
            </a:endParaRPr>
          </a:p>
          <a:p>
            <a:pPr marL="285750" indent="-285750">
              <a:lnSpc>
                <a:spcPct val="200000"/>
              </a:lnSpc>
              <a:buFont typeface="Wingdings" panose="05000000000000000000" pitchFamily="2" charset="2"/>
              <a:buChar char="l"/>
            </a:pPr>
            <a:r>
              <a:rPr lang="zh-CN" altLang="en-US" smtClean="0">
                <a:latin typeface="微软雅黑" panose="020B0503020204020204" pitchFamily="34" charset="-122"/>
                <a:ea typeface="微软雅黑" panose="020B0503020204020204" pitchFamily="34" charset="-122"/>
              </a:rPr>
              <a:t> </a:t>
            </a:r>
            <a:r>
              <a:rPr lang="en-US" altLang="zh-CN" b="1" smtClean="0">
                <a:solidFill>
                  <a:srgbClr val="C00000"/>
                </a:solidFill>
              </a:rPr>
              <a:t>102.8</a:t>
            </a:r>
            <a:r>
              <a:rPr lang="zh-CN" altLang="zh-CN" b="1" smtClean="0">
                <a:solidFill>
                  <a:srgbClr val="C00000"/>
                </a:solidFill>
              </a:rPr>
              <a:t>亿元</a:t>
            </a:r>
            <a:r>
              <a:rPr lang="en-US" altLang="zh-CN" b="1" smtClean="0">
                <a:solidFill>
                  <a:srgbClr val="C00000"/>
                </a:solidFill>
              </a:rPr>
              <a:t>  </a:t>
            </a:r>
            <a:r>
              <a:rPr lang="zh-CN" altLang="en-US" smtClean="0">
                <a:latin typeface="微软雅黑" panose="020B0503020204020204" pitchFamily="34" charset="-122"/>
                <a:ea typeface="微软雅黑" panose="020B0503020204020204" pitchFamily="34" charset="-122"/>
              </a:rPr>
              <a:t>集</a:t>
            </a:r>
            <a:r>
              <a:rPr lang="zh-CN" altLang="en-US" dirty="0">
                <a:latin typeface="微软雅黑" panose="020B0503020204020204" pitchFamily="34" charset="-122"/>
                <a:ea typeface="微软雅黑" panose="020B0503020204020204" pitchFamily="34" charset="-122"/>
              </a:rPr>
              <a:t>团归母净利润连续两年突破百亿大关，经济运行质量</a:t>
            </a:r>
            <a:r>
              <a:rPr lang="zh-CN" altLang="en-US" dirty="0" smtClean="0">
                <a:latin typeface="微软雅黑" panose="020B0503020204020204" pitchFamily="34" charset="-122"/>
                <a:ea typeface="微软雅黑" panose="020B0503020204020204" pitchFamily="34" charset="-122"/>
              </a:rPr>
              <a:t>稳中有升；</a:t>
            </a:r>
            <a:endParaRPr lang="en-US" altLang="zh-CN" dirty="0">
              <a:latin typeface="微软雅黑" panose="020B0503020204020204" pitchFamily="34" charset="-122"/>
              <a:ea typeface="微软雅黑" panose="020B0503020204020204" pitchFamily="34" charset="-122"/>
            </a:endParaRPr>
          </a:p>
          <a:p>
            <a:pPr marL="285750" indent="-285750">
              <a:lnSpc>
                <a:spcPct val="200000"/>
              </a:lnSpc>
              <a:buFont typeface="Wingdings" panose="05000000000000000000" pitchFamily="2" charset="2"/>
              <a:buChar char="l"/>
            </a:pPr>
            <a:r>
              <a:rPr lang="zh-CN" altLang="en-US" dirty="0">
                <a:latin typeface="微软雅黑" panose="020B0503020204020204" pitchFamily="34" charset="-122"/>
                <a:ea typeface="微软雅黑" panose="020B0503020204020204" pitchFamily="34" charset="-122"/>
              </a:rPr>
              <a:t>洋山四期自动化码头通过国家验收正式运营，各项效率指标优于</a:t>
            </a:r>
            <a:r>
              <a:rPr lang="zh-CN" altLang="en-US" dirty="0" smtClean="0">
                <a:latin typeface="微软雅黑" panose="020B0503020204020204" pitchFamily="34" charset="-122"/>
                <a:ea typeface="微软雅黑" panose="020B0503020204020204" pitchFamily="34" charset="-122"/>
              </a:rPr>
              <a:t>预期；</a:t>
            </a:r>
            <a:endParaRPr lang="en-US" altLang="zh-CN" dirty="0">
              <a:latin typeface="微软雅黑" panose="020B0503020204020204" pitchFamily="34" charset="-122"/>
              <a:ea typeface="微软雅黑" panose="020B0503020204020204" pitchFamily="34" charset="-122"/>
            </a:endParaRPr>
          </a:p>
          <a:p>
            <a:pPr marL="285750" indent="-285750">
              <a:lnSpc>
                <a:spcPct val="200000"/>
              </a:lnSpc>
              <a:buFont typeface="Wingdings" panose="05000000000000000000" pitchFamily="2" charset="2"/>
              <a:buChar char="l"/>
            </a:pPr>
            <a:r>
              <a:rPr lang="zh-CN" altLang="en-US" dirty="0">
                <a:latin typeface="微软雅黑" panose="020B0503020204020204" pitchFamily="34" charset="-122"/>
                <a:ea typeface="微软雅黑" panose="020B0503020204020204" pitchFamily="34" charset="-122"/>
              </a:rPr>
              <a:t>上港足球队捧得队史上首个中超冠军奖杯，时隔</a:t>
            </a:r>
            <a:r>
              <a:rPr lang="en-US" altLang="zh-CN" dirty="0">
                <a:latin typeface="微软雅黑" panose="020B0503020204020204" pitchFamily="34" charset="-122"/>
                <a:ea typeface="微软雅黑" panose="020B0503020204020204" pitchFamily="34" charset="-122"/>
              </a:rPr>
              <a:t>23</a:t>
            </a:r>
            <a:r>
              <a:rPr lang="zh-CN" altLang="en-US" dirty="0">
                <a:latin typeface="微软雅黑" panose="020B0503020204020204" pitchFamily="34" charset="-122"/>
                <a:ea typeface="微软雅黑" panose="020B0503020204020204" pitchFamily="34" charset="-122"/>
              </a:rPr>
              <a:t>年为上海这座城市再次赢得了</a:t>
            </a:r>
            <a:r>
              <a:rPr lang="zh-CN" altLang="en-US" dirty="0" smtClean="0">
                <a:latin typeface="微软雅黑" panose="020B0503020204020204" pitchFamily="34" charset="-122"/>
                <a:ea typeface="微软雅黑" panose="020B0503020204020204" pitchFamily="34" charset="-122"/>
              </a:rPr>
              <a:t>荣誉。</a:t>
            </a:r>
            <a:endParaRPr lang="en-US" altLang="zh-CN"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85127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animEffect transition="in" filter="blinds(horizontal)">
                                      <p:cBhvr>
                                        <p:cTn id="7" dur="500"/>
                                        <p:tgtEl>
                                          <p:spTgt spid="1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
                                            <p:txEl>
                                              <p:pRg st="3" end="3"/>
                                            </p:txEl>
                                          </p:spTgt>
                                        </p:tgtEl>
                                        <p:attrNameLst>
                                          <p:attrName>style.visibility</p:attrName>
                                        </p:attrNameLst>
                                      </p:cBhvr>
                                      <p:to>
                                        <p:strVal val="visible"/>
                                      </p:to>
                                    </p:set>
                                    <p:animEffect transition="in" filter="blinds(horizontal)">
                                      <p:cBhvr>
                                        <p:cTn id="1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16688" y="1230976"/>
            <a:ext cx="2296633" cy="507831"/>
          </a:xfrm>
          <a:prstGeom prst="rect">
            <a:avLst/>
          </a:prstGeom>
          <a:solidFill>
            <a:srgbClr val="0070C0"/>
          </a:solidFill>
        </p:spPr>
        <p:txBody>
          <a:bodyPr wrap="square" anchor="ctr">
            <a:spAutoFit/>
          </a:bodyPr>
          <a:lstStyle/>
          <a:p>
            <a:pPr algn="ctr">
              <a:lnSpc>
                <a:spcPct val="150000"/>
              </a:lnSpc>
            </a:pPr>
            <a:r>
              <a:rPr lang="en-US" altLang="zh-CN" b="1" dirty="0" smtClean="0">
                <a:solidFill>
                  <a:schemeClr val="bg1"/>
                </a:solidFill>
                <a:latin typeface="微软雅黑" pitchFamily="34" charset="-122"/>
                <a:ea typeface="微软雅黑" pitchFamily="34" charset="-122"/>
              </a:rPr>
              <a:t>3.  </a:t>
            </a:r>
            <a:r>
              <a:rPr lang="zh-CN" altLang="en-US" b="1" dirty="0" smtClean="0">
                <a:solidFill>
                  <a:schemeClr val="bg1"/>
                </a:solidFill>
                <a:latin typeface="微软雅黑" pitchFamily="34" charset="-122"/>
                <a:ea typeface="微软雅黑" pitchFamily="34" charset="-122"/>
              </a:rPr>
              <a:t>上港足球队</a:t>
            </a:r>
            <a:endParaRPr lang="en-US" altLang="zh-CN" b="1" dirty="0">
              <a:solidFill>
                <a:schemeClr val="bg1"/>
              </a:solidFill>
              <a:latin typeface="微软雅黑" pitchFamily="34" charset="-122"/>
              <a:ea typeface="微软雅黑" pitchFamily="34" charset="-122"/>
            </a:endParaRPr>
          </a:p>
        </p:txBody>
      </p:sp>
      <p:sp>
        <p:nvSpPr>
          <p:cNvPr id="6" name="矩形 5"/>
          <p:cNvSpPr/>
          <p:nvPr/>
        </p:nvSpPr>
        <p:spPr>
          <a:xfrm>
            <a:off x="3010576" y="750959"/>
            <a:ext cx="5932966" cy="1338828"/>
          </a:xfrm>
          <a:prstGeom prst="rect">
            <a:avLst/>
          </a:prstGeom>
        </p:spPr>
        <p:txBody>
          <a:bodyPr wrap="square">
            <a:spAutoFit/>
          </a:bodyPr>
          <a:lstStyle/>
          <a:p>
            <a:pPr marL="285750" indent="-285750">
              <a:lnSpc>
                <a:spcPct val="150000"/>
              </a:lnSpc>
              <a:buFont typeface="Wingdings" pitchFamily="2" charset="2"/>
              <a:buChar char="l"/>
            </a:pPr>
            <a:r>
              <a:rPr lang="zh-CN" altLang="zh-CN" dirty="0">
                <a:solidFill>
                  <a:srgbClr val="003399"/>
                </a:solidFill>
                <a:latin typeface="微软雅黑" pitchFamily="34" charset="-122"/>
                <a:ea typeface="微软雅黑" pitchFamily="34" charset="-122"/>
              </a:rPr>
              <a:t>上港足球队奋力拼搏捧得队史上首个中超冠军奖杯，时隔</a:t>
            </a:r>
            <a:r>
              <a:rPr lang="en-US" altLang="zh-CN" dirty="0">
                <a:solidFill>
                  <a:srgbClr val="FF0000"/>
                </a:solidFill>
                <a:latin typeface="微软雅黑" pitchFamily="34" charset="-122"/>
                <a:ea typeface="微软雅黑" pitchFamily="34" charset="-122"/>
              </a:rPr>
              <a:t>23</a:t>
            </a:r>
            <a:r>
              <a:rPr lang="zh-CN" altLang="zh-CN" dirty="0">
                <a:solidFill>
                  <a:srgbClr val="003399"/>
                </a:solidFill>
                <a:latin typeface="微软雅黑" pitchFamily="34" charset="-122"/>
                <a:ea typeface="微软雅黑" pitchFamily="34" charset="-122"/>
              </a:rPr>
              <a:t>年为上海这座城市再次赢得了荣誉，迎来了久违的中超</a:t>
            </a:r>
            <a:r>
              <a:rPr lang="zh-CN" altLang="zh-CN" dirty="0" smtClean="0">
                <a:solidFill>
                  <a:srgbClr val="003399"/>
                </a:solidFill>
                <a:latin typeface="微软雅黑" pitchFamily="34" charset="-122"/>
                <a:ea typeface="微软雅黑" pitchFamily="34" charset="-122"/>
              </a:rPr>
              <a:t>“火神杯”</a:t>
            </a:r>
            <a:endParaRPr lang="en-US" altLang="zh-CN" dirty="0">
              <a:solidFill>
                <a:srgbClr val="003399"/>
              </a:solidFill>
              <a:latin typeface="微软雅黑" pitchFamily="34" charset="-122"/>
              <a:ea typeface="微软雅黑" pitchFamily="34" charset="-122"/>
            </a:endParaRPr>
          </a:p>
        </p:txBody>
      </p:sp>
      <p:grpSp>
        <p:nvGrpSpPr>
          <p:cNvPr id="16" name="组合 15"/>
          <p:cNvGrpSpPr/>
          <p:nvPr/>
        </p:nvGrpSpPr>
        <p:grpSpPr>
          <a:xfrm>
            <a:off x="-21265" y="-196513"/>
            <a:ext cx="1105786" cy="1281034"/>
            <a:chOff x="-21265" y="-196513"/>
            <a:chExt cx="1105786" cy="1281034"/>
          </a:xfrm>
        </p:grpSpPr>
        <p:sp>
          <p:nvSpPr>
            <p:cNvPr id="17" name="任意多边形 16"/>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5215" y="2783430"/>
            <a:ext cx="4072129" cy="2714753"/>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9680" y="2462401"/>
            <a:ext cx="3405821" cy="1945734"/>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7904" y="4554746"/>
            <a:ext cx="3016164" cy="1861791"/>
          </a:xfrm>
          <a:prstGeom prst="rect">
            <a:avLst/>
          </a:prstGeom>
        </p:spPr>
      </p:pic>
    </p:spTree>
    <p:extLst>
      <p:ext uri="{BB962C8B-B14F-4D97-AF65-F5344CB8AC3E}">
        <p14:creationId xmlns:p14="http://schemas.microsoft.com/office/powerpoint/2010/main" val="5907086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739811BB-613A-4CCB-8B13-2BE14F1EC731}"/>
              </a:ext>
            </a:extLst>
          </p:cNvPr>
          <p:cNvSpPr txBox="1"/>
          <p:nvPr/>
        </p:nvSpPr>
        <p:spPr>
          <a:xfrm>
            <a:off x="1490133" y="232734"/>
            <a:ext cx="5791200" cy="461665"/>
          </a:xfrm>
          <a:prstGeom prst="rect">
            <a:avLst/>
          </a:prstGeom>
          <a:noFill/>
        </p:spPr>
        <p:txBody>
          <a:bodyPr wrap="square" rtlCol="0">
            <a:spAutoFit/>
          </a:bodyPr>
          <a:lstStyle/>
          <a:p>
            <a:pPr algn="ctr"/>
            <a:r>
              <a:rPr lang="zh-CN" altLang="en-US" sz="2400" b="1" dirty="0" smtClean="0">
                <a:solidFill>
                  <a:srgbClr val="003399"/>
                </a:solidFill>
                <a:latin typeface="微软雅黑" panose="020B0503020204020204" pitchFamily="34" charset="-122"/>
                <a:ea typeface="微软雅黑" panose="020B0503020204020204" pitchFamily="34" charset="-122"/>
              </a:rPr>
              <a:t>媒体关注</a:t>
            </a:r>
            <a:endParaRPr lang="zh-CN" altLang="en-US" sz="2400" b="1" dirty="0">
              <a:solidFill>
                <a:srgbClr val="003399"/>
              </a:solidFill>
              <a:latin typeface="微软雅黑" panose="020B0503020204020204" pitchFamily="34" charset="-122"/>
              <a:ea typeface="微软雅黑" panose="020B0503020204020204" pitchFamily="34" charset="-122"/>
            </a:endParaRPr>
          </a:p>
        </p:txBody>
      </p:sp>
      <p:grpSp>
        <p:nvGrpSpPr>
          <p:cNvPr id="16" name="组合 15"/>
          <p:cNvGrpSpPr/>
          <p:nvPr/>
        </p:nvGrpSpPr>
        <p:grpSpPr>
          <a:xfrm>
            <a:off x="-21265" y="-196513"/>
            <a:ext cx="1105786" cy="1281034"/>
            <a:chOff x="-21265" y="-196513"/>
            <a:chExt cx="1105786" cy="1281034"/>
          </a:xfrm>
        </p:grpSpPr>
        <p:sp>
          <p:nvSpPr>
            <p:cNvPr id="17" name="任意多边形 16"/>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4" name="矩形 3"/>
          <p:cNvSpPr/>
          <p:nvPr/>
        </p:nvSpPr>
        <p:spPr>
          <a:xfrm>
            <a:off x="3925824" y="918345"/>
            <a:ext cx="4815840" cy="5216813"/>
          </a:xfrm>
          <a:prstGeom prst="rect">
            <a:avLst/>
          </a:prstGeom>
        </p:spPr>
        <p:txBody>
          <a:bodyPr wrap="square">
            <a:spAutoFit/>
          </a:bodyPr>
          <a:lstStyle/>
          <a:p>
            <a:pPr marL="285750" indent="-285750">
              <a:lnSpc>
                <a:spcPct val="150000"/>
              </a:lnSpc>
              <a:buFont typeface="Wingdings" pitchFamily="2" charset="2"/>
              <a:buChar char="l"/>
            </a:pPr>
            <a:r>
              <a:rPr lang="en-US" altLang="zh-CN" dirty="0" smtClean="0">
                <a:solidFill>
                  <a:srgbClr val="003399"/>
                </a:solidFill>
                <a:latin typeface="微软雅黑" pitchFamily="34" charset="-122"/>
                <a:ea typeface="微软雅黑" pitchFamily="34" charset="-122"/>
              </a:rPr>
              <a:t>        2018</a:t>
            </a:r>
            <a:r>
              <a:rPr lang="zh-CN" altLang="zh-CN" dirty="0">
                <a:solidFill>
                  <a:srgbClr val="003399"/>
                </a:solidFill>
                <a:latin typeface="微软雅黑" pitchFamily="34" charset="-122"/>
                <a:ea typeface="微软雅黑" pitchFamily="34" charset="-122"/>
              </a:rPr>
              <a:t>年的媒体报道注定是不平凡的一年，从元旦习主席新年贺词，到李克强总理连线洋山四期，到进博会期间习近平连线洋山四期提出殷切期望，上海港在</a:t>
            </a:r>
            <a:r>
              <a:rPr lang="en-US" altLang="zh-CN" dirty="0">
                <a:solidFill>
                  <a:srgbClr val="003399"/>
                </a:solidFill>
                <a:latin typeface="微软雅黑" pitchFamily="34" charset="-122"/>
                <a:ea typeface="微软雅黑" pitchFamily="34" charset="-122"/>
              </a:rPr>
              <a:t>2018</a:t>
            </a:r>
            <a:r>
              <a:rPr lang="zh-CN" altLang="zh-CN" dirty="0">
                <a:solidFill>
                  <a:srgbClr val="003399"/>
                </a:solidFill>
                <a:latin typeface="微软雅黑" pitchFamily="34" charset="-122"/>
                <a:ea typeface="微软雅黑" pitchFamily="34" charset="-122"/>
              </a:rPr>
              <a:t>年成为了万众瞩目的焦点。新华社、人民日报、解放日报、央视、东视、上视等中央和本市的主流媒体先后</a:t>
            </a:r>
            <a:r>
              <a:rPr lang="en-US" altLang="zh-CN" sz="2400" b="1" dirty="0">
                <a:solidFill>
                  <a:srgbClr val="C00000"/>
                </a:solidFill>
                <a:latin typeface="微软雅黑" pitchFamily="34" charset="-122"/>
                <a:ea typeface="微软雅黑" pitchFamily="34" charset="-122"/>
              </a:rPr>
              <a:t>73</a:t>
            </a:r>
            <a:r>
              <a:rPr lang="zh-CN" altLang="zh-CN" dirty="0">
                <a:solidFill>
                  <a:srgbClr val="003399"/>
                </a:solidFill>
                <a:latin typeface="微软雅黑" pitchFamily="34" charset="-122"/>
                <a:ea typeface="微软雅黑" pitchFamily="34" charset="-122"/>
              </a:rPr>
              <a:t>次报道集团在改革发展方面所取得的成绩，主要围绕洋山四期、长江经济带、长三角一体化、改革开放</a:t>
            </a:r>
            <a:r>
              <a:rPr lang="en-US" altLang="zh-CN" dirty="0">
                <a:solidFill>
                  <a:srgbClr val="003399"/>
                </a:solidFill>
                <a:latin typeface="微软雅黑" pitchFamily="34" charset="-122"/>
                <a:ea typeface="微软雅黑" pitchFamily="34" charset="-122"/>
              </a:rPr>
              <a:t>40</a:t>
            </a:r>
            <a:r>
              <a:rPr lang="zh-CN" altLang="zh-CN" dirty="0">
                <a:solidFill>
                  <a:srgbClr val="003399"/>
                </a:solidFill>
                <a:latin typeface="微软雅黑" pitchFamily="34" charset="-122"/>
                <a:ea typeface="微软雅黑" pitchFamily="34" charset="-122"/>
              </a:rPr>
              <a:t>年等主题进行集中报道。特别是习近平总书记连线洋山四期对上海港的发展提出殷切期望，更加坚定了我们</a:t>
            </a:r>
            <a:r>
              <a:rPr lang="zh-CN" altLang="zh-CN" dirty="0" smtClean="0">
                <a:solidFill>
                  <a:srgbClr val="003399"/>
                </a:solidFill>
                <a:latin typeface="微软雅黑" pitchFamily="34" charset="-122"/>
                <a:ea typeface="微软雅黑" pitchFamily="34" charset="-122"/>
              </a:rPr>
              <a:t>上港人</a:t>
            </a:r>
            <a:r>
              <a:rPr lang="zh-CN" altLang="zh-CN" dirty="0">
                <a:solidFill>
                  <a:srgbClr val="003399"/>
                </a:solidFill>
                <a:latin typeface="微软雅黑" pitchFamily="34" charset="-122"/>
                <a:ea typeface="微软雅黑" pitchFamily="34" charset="-122"/>
              </a:rPr>
              <a:t>强港建设的</a:t>
            </a:r>
            <a:r>
              <a:rPr lang="zh-CN" altLang="zh-CN" dirty="0" smtClean="0">
                <a:solidFill>
                  <a:srgbClr val="003399"/>
                </a:solidFill>
                <a:latin typeface="微软雅黑" pitchFamily="34" charset="-122"/>
                <a:ea typeface="微软雅黑" pitchFamily="34" charset="-122"/>
              </a:rPr>
              <a:t>信念</a:t>
            </a:r>
            <a:endParaRPr lang="zh-CN" altLang="en-US" dirty="0">
              <a:solidFill>
                <a:srgbClr val="003399"/>
              </a:solidFill>
              <a:latin typeface="微软雅黑" pitchFamily="34" charset="-122"/>
              <a:ea typeface="微软雅黑" pitchFamily="34" charset="-122"/>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767" y="2266302"/>
            <a:ext cx="3779135" cy="2525153"/>
          </a:xfrm>
          <a:prstGeom prst="rect">
            <a:avLst/>
          </a:prstGeom>
        </p:spPr>
      </p:pic>
    </p:spTree>
    <p:extLst>
      <p:ext uri="{BB962C8B-B14F-4D97-AF65-F5344CB8AC3E}">
        <p14:creationId xmlns:p14="http://schemas.microsoft.com/office/powerpoint/2010/main" val="1356890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9144000" cy="1052623"/>
          </a:xfrm>
          <a:prstGeom prst="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xmlns="" id="{BA2BEC38-9988-4C86-B254-39C733522FDE}"/>
              </a:ext>
            </a:extLst>
          </p:cNvPr>
          <p:cNvSpPr txBox="1"/>
          <p:nvPr/>
        </p:nvSpPr>
        <p:spPr>
          <a:xfrm>
            <a:off x="1833113" y="213833"/>
            <a:ext cx="6951134" cy="584775"/>
          </a:xfrm>
          <a:prstGeom prst="rect">
            <a:avLst/>
          </a:prstGeom>
          <a:noFill/>
        </p:spPr>
        <p:txBody>
          <a:bodyPr wrap="square" rtlCol="0">
            <a:spAutoFit/>
          </a:bodyPr>
          <a:lstStyle/>
          <a:p>
            <a:r>
              <a:rPr lang="zh-CN" altLang="en-US" sz="3200" b="1" dirty="0" smtClean="0">
                <a:solidFill>
                  <a:schemeClr val="accent5">
                    <a:lumMod val="20000"/>
                    <a:lumOff val="80000"/>
                  </a:schemeClr>
                </a:solidFill>
                <a:latin typeface="微软雅黑" panose="020B0503020204020204" pitchFamily="34" charset="-122"/>
                <a:ea typeface="微软雅黑" panose="020B0503020204020204" pitchFamily="34" charset="-122"/>
              </a:rPr>
              <a:t>第二部分   </a:t>
            </a:r>
            <a:r>
              <a:rPr lang="en-US" altLang="zh-CN" sz="3200" b="1" dirty="0">
                <a:solidFill>
                  <a:schemeClr val="accent5">
                    <a:lumMod val="20000"/>
                    <a:lumOff val="80000"/>
                  </a:schemeClr>
                </a:solidFill>
                <a:latin typeface="微软雅黑" panose="020B0503020204020204" pitchFamily="34" charset="-122"/>
                <a:ea typeface="微软雅黑" panose="020B0503020204020204" pitchFamily="34" charset="-122"/>
              </a:rPr>
              <a:t>2019</a:t>
            </a:r>
            <a:r>
              <a:rPr lang="zh-CN" altLang="en-US" sz="3200" b="1" dirty="0" smtClean="0">
                <a:solidFill>
                  <a:schemeClr val="accent5">
                    <a:lumMod val="20000"/>
                    <a:lumOff val="80000"/>
                  </a:schemeClr>
                </a:solidFill>
                <a:latin typeface="微软雅黑" panose="020B0503020204020204" pitchFamily="34" charset="-122"/>
                <a:ea typeface="微软雅黑" panose="020B0503020204020204" pitchFamily="34" charset="-122"/>
              </a:rPr>
              <a:t>年面临的形势</a:t>
            </a:r>
            <a:endParaRPr lang="zh-CN" altLang="en-US" sz="3200" b="1" dirty="0">
              <a:solidFill>
                <a:schemeClr val="accent5">
                  <a:lumMod val="20000"/>
                  <a:lumOff val="80000"/>
                </a:schemeClr>
              </a:solidFill>
              <a:latin typeface="微软雅黑" panose="020B0503020204020204" pitchFamily="34" charset="-122"/>
              <a:ea typeface="微软雅黑" panose="020B0503020204020204" pitchFamily="34" charset="-122"/>
            </a:endParaRPr>
          </a:p>
        </p:txBody>
      </p:sp>
      <p:grpSp>
        <p:nvGrpSpPr>
          <p:cNvPr id="3" name="组合 12"/>
          <p:cNvGrpSpPr/>
          <p:nvPr/>
        </p:nvGrpSpPr>
        <p:grpSpPr>
          <a:xfrm>
            <a:off x="-21265" y="-196513"/>
            <a:ext cx="1105786" cy="1281034"/>
            <a:chOff x="-21265" y="-196513"/>
            <a:chExt cx="1105786" cy="1281034"/>
          </a:xfrm>
        </p:grpSpPr>
        <p:sp>
          <p:nvSpPr>
            <p:cNvPr id="14" name="任意多边形 13"/>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rot="18893568" flipH="1">
              <a:off x="-49971" y="106325"/>
              <a:ext cx="975007" cy="369332"/>
            </a:xfrm>
            <a:prstGeom prst="rect">
              <a:avLst/>
            </a:prstGeom>
            <a:noFill/>
            <a:ln>
              <a:noFill/>
            </a:ln>
          </p:spPr>
          <p:txBody>
            <a:bodyPr wrap="square" rtlCol="0">
              <a:spAutoFit/>
            </a:bodyPr>
            <a:lstStyle/>
            <a:p>
              <a:r>
                <a:rPr lang="en-US" altLang="zh-CN" dirty="0" smtClean="0">
                  <a:solidFill>
                    <a:schemeClr val="bg1"/>
                  </a:solidFill>
                  <a:latin typeface="Arial Black" pitchFamily="34" charset="0"/>
                </a:rPr>
                <a:t>SIPG</a:t>
              </a:r>
            </a:p>
          </p:txBody>
        </p:sp>
      </p:grpSp>
      <p:sp>
        <p:nvSpPr>
          <p:cNvPr id="17" name="矩形 16"/>
          <p:cNvSpPr/>
          <p:nvPr/>
        </p:nvSpPr>
        <p:spPr>
          <a:xfrm>
            <a:off x="821674" y="1591098"/>
            <a:ext cx="2296633" cy="507831"/>
          </a:xfrm>
          <a:prstGeom prst="rect">
            <a:avLst/>
          </a:prstGeom>
          <a:solidFill>
            <a:srgbClr val="0070C0"/>
          </a:solidFill>
        </p:spPr>
        <p:txBody>
          <a:bodyPr wrap="square" anchor="ctr">
            <a:spAutoFit/>
          </a:bodyPr>
          <a:lstStyle/>
          <a:p>
            <a:pPr algn="ctr">
              <a:lnSpc>
                <a:spcPct val="150000"/>
              </a:lnSpc>
            </a:pPr>
            <a:r>
              <a:rPr lang="en-US" altLang="zh-CN" b="1" dirty="0" smtClean="0">
                <a:solidFill>
                  <a:schemeClr val="bg1"/>
                </a:solidFill>
                <a:latin typeface="微软雅黑" pitchFamily="34" charset="-122"/>
                <a:ea typeface="微软雅黑" pitchFamily="34" charset="-122"/>
              </a:rPr>
              <a:t>1.  </a:t>
            </a:r>
            <a:r>
              <a:rPr lang="zh-CN" altLang="en-US" b="1" dirty="0" smtClean="0">
                <a:solidFill>
                  <a:schemeClr val="bg1"/>
                </a:solidFill>
                <a:latin typeface="微软雅黑" pitchFamily="34" charset="-122"/>
                <a:ea typeface="微软雅黑" pitchFamily="34" charset="-122"/>
              </a:rPr>
              <a:t>全球经济</a:t>
            </a:r>
            <a:endParaRPr lang="en-US" altLang="zh-CN" b="1" dirty="0">
              <a:solidFill>
                <a:schemeClr val="bg1"/>
              </a:solidFill>
              <a:latin typeface="微软雅黑" pitchFamily="34" charset="-122"/>
              <a:ea typeface="微软雅黑" pitchFamily="34" charset="-122"/>
            </a:endParaRPr>
          </a:p>
        </p:txBody>
      </p:sp>
      <p:sp>
        <p:nvSpPr>
          <p:cNvPr id="18" name="矩形 17"/>
          <p:cNvSpPr/>
          <p:nvPr/>
        </p:nvSpPr>
        <p:spPr>
          <a:xfrm>
            <a:off x="804673" y="2516400"/>
            <a:ext cx="6864095" cy="923330"/>
          </a:xfrm>
          <a:prstGeom prst="rect">
            <a:avLst/>
          </a:prstGeom>
        </p:spPr>
        <p:txBody>
          <a:bodyPr wrap="square">
            <a:spAutoFit/>
          </a:bodyPr>
          <a:lstStyle/>
          <a:p>
            <a:pPr marL="285750" indent="-285750">
              <a:lnSpc>
                <a:spcPct val="150000"/>
              </a:lnSpc>
              <a:buFont typeface="Wingdings" pitchFamily="2" charset="2"/>
              <a:buChar char="l"/>
            </a:pPr>
            <a:r>
              <a:rPr lang="zh-CN" altLang="en-US" b="1" dirty="0" smtClean="0">
                <a:solidFill>
                  <a:srgbClr val="003399"/>
                </a:solidFill>
                <a:latin typeface="微软雅黑" pitchFamily="34" charset="-122"/>
                <a:ea typeface="微软雅黑" pitchFamily="34" charset="-122"/>
              </a:rPr>
              <a:t>增长乏力，后劲</a:t>
            </a:r>
            <a:r>
              <a:rPr lang="zh-CN" altLang="en-US" b="1" smtClean="0">
                <a:solidFill>
                  <a:srgbClr val="003399"/>
                </a:solidFill>
                <a:latin typeface="微软雅黑" pitchFamily="34" charset="-122"/>
                <a:ea typeface="微软雅黑" pitchFamily="34" charset="-122"/>
              </a:rPr>
              <a:t>不足</a:t>
            </a:r>
            <a:endParaRPr lang="en-US" altLang="zh-CN" b="1" smtClean="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en-US" altLang="zh-CN" smtClean="0">
                <a:solidFill>
                  <a:srgbClr val="003399"/>
                </a:solidFill>
                <a:latin typeface="微软雅黑" pitchFamily="34" charset="-122"/>
                <a:ea typeface="微软雅黑" pitchFamily="34" charset="-122"/>
              </a:rPr>
              <a:t>IMF</a:t>
            </a:r>
            <a:r>
              <a:rPr lang="zh-CN" altLang="zh-CN" dirty="0">
                <a:solidFill>
                  <a:srgbClr val="003399"/>
                </a:solidFill>
                <a:latin typeface="微软雅黑" pitchFamily="34" charset="-122"/>
                <a:ea typeface="微软雅黑" pitchFamily="34" charset="-122"/>
              </a:rPr>
              <a:t>对</a:t>
            </a:r>
            <a:r>
              <a:rPr lang="en-US" altLang="zh-CN" dirty="0">
                <a:solidFill>
                  <a:srgbClr val="003399"/>
                </a:solidFill>
                <a:latin typeface="微软雅黑" pitchFamily="34" charset="-122"/>
                <a:ea typeface="微软雅黑" pitchFamily="34" charset="-122"/>
              </a:rPr>
              <a:t>2019</a:t>
            </a:r>
            <a:r>
              <a:rPr lang="zh-CN" altLang="zh-CN" dirty="0">
                <a:solidFill>
                  <a:srgbClr val="003399"/>
                </a:solidFill>
                <a:latin typeface="微软雅黑" pitchFamily="34" charset="-122"/>
                <a:ea typeface="微软雅黑" pitchFamily="34" charset="-122"/>
              </a:rPr>
              <a:t>年全球经济增长预期为</a:t>
            </a:r>
            <a:r>
              <a:rPr lang="en-US" altLang="zh-CN" dirty="0">
                <a:solidFill>
                  <a:srgbClr val="003399"/>
                </a:solidFill>
                <a:latin typeface="微软雅黑" pitchFamily="34" charset="-122"/>
                <a:ea typeface="微软雅黑" pitchFamily="34" charset="-122"/>
              </a:rPr>
              <a:t>3.7%</a:t>
            </a:r>
            <a:r>
              <a:rPr lang="zh-CN" altLang="zh-CN" dirty="0">
                <a:solidFill>
                  <a:srgbClr val="003399"/>
                </a:solidFill>
                <a:latin typeface="微软雅黑" pitchFamily="34" charset="-122"/>
                <a:ea typeface="微软雅黑" pitchFamily="34" charset="-122"/>
              </a:rPr>
              <a:t>，与</a:t>
            </a:r>
            <a:r>
              <a:rPr lang="en-US" altLang="zh-CN" dirty="0">
                <a:solidFill>
                  <a:srgbClr val="003399"/>
                </a:solidFill>
                <a:latin typeface="微软雅黑" pitchFamily="34" charset="-122"/>
                <a:ea typeface="微软雅黑" pitchFamily="34" charset="-122"/>
              </a:rPr>
              <a:t>2018</a:t>
            </a:r>
            <a:r>
              <a:rPr lang="zh-CN" altLang="zh-CN" dirty="0">
                <a:solidFill>
                  <a:srgbClr val="003399"/>
                </a:solidFill>
                <a:latin typeface="微软雅黑" pitchFamily="34" charset="-122"/>
                <a:ea typeface="微软雅黑" pitchFamily="34" charset="-122"/>
              </a:rPr>
              <a:t>年持平。</a:t>
            </a:r>
            <a:endParaRPr lang="en-US" altLang="zh-CN" dirty="0">
              <a:solidFill>
                <a:srgbClr val="003399"/>
              </a:solidFill>
              <a:latin typeface="微软雅黑" pitchFamily="34" charset="-122"/>
              <a:ea typeface="微软雅黑" pitchFamily="34" charset="-122"/>
            </a:endParaRPr>
          </a:p>
        </p:txBody>
      </p:sp>
      <p:pic>
        <p:nvPicPr>
          <p:cNvPr id="13" name="图片 12" descr="timg (1).jpg"/>
          <p:cNvPicPr>
            <a:picLocks noChangeAspect="1"/>
          </p:cNvPicPr>
          <p:nvPr/>
        </p:nvPicPr>
        <p:blipFill>
          <a:blip r:embed="rId3" cstate="print"/>
          <a:stretch>
            <a:fillRect/>
          </a:stretch>
        </p:blipFill>
        <p:spPr>
          <a:xfrm>
            <a:off x="4403196" y="3938016"/>
            <a:ext cx="4094374" cy="2499656"/>
          </a:xfrm>
          <a:prstGeom prst="rect">
            <a:avLst/>
          </a:prstGeom>
        </p:spPr>
      </p:pic>
    </p:spTree>
    <p:extLst>
      <p:ext uri="{BB962C8B-B14F-4D97-AF65-F5344CB8AC3E}">
        <p14:creationId xmlns:p14="http://schemas.microsoft.com/office/powerpoint/2010/main" val="403247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animEffect transition="in" filter="blinds(horizontal)">
                                      <p:cBhvr>
                                        <p:cTn id="7"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9144000" cy="1052623"/>
          </a:xfrm>
          <a:prstGeom prst="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xmlns="" id="{BA2BEC38-9988-4C86-B254-39C733522FDE}"/>
              </a:ext>
            </a:extLst>
          </p:cNvPr>
          <p:cNvSpPr txBox="1"/>
          <p:nvPr/>
        </p:nvSpPr>
        <p:spPr>
          <a:xfrm>
            <a:off x="1833113" y="213833"/>
            <a:ext cx="6951134" cy="584775"/>
          </a:xfrm>
          <a:prstGeom prst="rect">
            <a:avLst/>
          </a:prstGeom>
          <a:noFill/>
        </p:spPr>
        <p:txBody>
          <a:bodyPr wrap="square" rtlCol="0">
            <a:spAutoFit/>
          </a:bodyPr>
          <a:lstStyle/>
          <a:p>
            <a:r>
              <a:rPr lang="zh-CN" altLang="en-US" sz="3200" b="1" dirty="0" smtClean="0">
                <a:solidFill>
                  <a:schemeClr val="accent5">
                    <a:lumMod val="20000"/>
                    <a:lumOff val="80000"/>
                  </a:schemeClr>
                </a:solidFill>
                <a:latin typeface="微软雅黑" panose="020B0503020204020204" pitchFamily="34" charset="-122"/>
                <a:ea typeface="微软雅黑" panose="020B0503020204020204" pitchFamily="34" charset="-122"/>
              </a:rPr>
              <a:t>第二部分   </a:t>
            </a:r>
            <a:r>
              <a:rPr lang="en-US" altLang="zh-CN" sz="3200" b="1" dirty="0">
                <a:solidFill>
                  <a:schemeClr val="accent5">
                    <a:lumMod val="20000"/>
                    <a:lumOff val="80000"/>
                  </a:schemeClr>
                </a:solidFill>
                <a:latin typeface="微软雅黑" panose="020B0503020204020204" pitchFamily="34" charset="-122"/>
                <a:ea typeface="微软雅黑" panose="020B0503020204020204" pitchFamily="34" charset="-122"/>
              </a:rPr>
              <a:t>2019</a:t>
            </a:r>
            <a:r>
              <a:rPr lang="zh-CN" altLang="en-US" sz="3200" b="1" dirty="0" smtClean="0">
                <a:solidFill>
                  <a:schemeClr val="accent5">
                    <a:lumMod val="20000"/>
                    <a:lumOff val="80000"/>
                  </a:schemeClr>
                </a:solidFill>
                <a:latin typeface="微软雅黑" panose="020B0503020204020204" pitchFamily="34" charset="-122"/>
                <a:ea typeface="微软雅黑" panose="020B0503020204020204" pitchFamily="34" charset="-122"/>
              </a:rPr>
              <a:t>年面临的形势</a:t>
            </a:r>
            <a:endParaRPr lang="zh-CN" altLang="en-US" sz="3200" b="1" dirty="0">
              <a:solidFill>
                <a:schemeClr val="accent5">
                  <a:lumMod val="20000"/>
                  <a:lumOff val="80000"/>
                </a:schemeClr>
              </a:solidFill>
              <a:latin typeface="微软雅黑" panose="020B0503020204020204" pitchFamily="34" charset="-122"/>
              <a:ea typeface="微软雅黑" panose="020B0503020204020204" pitchFamily="34" charset="-122"/>
            </a:endParaRPr>
          </a:p>
        </p:txBody>
      </p:sp>
      <p:grpSp>
        <p:nvGrpSpPr>
          <p:cNvPr id="13" name="组合 12"/>
          <p:cNvGrpSpPr/>
          <p:nvPr/>
        </p:nvGrpSpPr>
        <p:grpSpPr>
          <a:xfrm>
            <a:off x="-21265" y="-196513"/>
            <a:ext cx="1105786" cy="1281034"/>
            <a:chOff x="-21265" y="-196513"/>
            <a:chExt cx="1105786" cy="1281034"/>
          </a:xfrm>
        </p:grpSpPr>
        <p:sp>
          <p:nvSpPr>
            <p:cNvPr id="14" name="任意多边形 13"/>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rot="18893568" flipH="1">
              <a:off x="-49971" y="106325"/>
              <a:ext cx="975007" cy="369332"/>
            </a:xfrm>
            <a:prstGeom prst="rect">
              <a:avLst/>
            </a:prstGeom>
            <a:noFill/>
            <a:ln>
              <a:noFill/>
            </a:ln>
          </p:spPr>
          <p:txBody>
            <a:bodyPr wrap="square" rtlCol="0">
              <a:spAutoFit/>
            </a:bodyPr>
            <a:lstStyle/>
            <a:p>
              <a:r>
                <a:rPr lang="en-US" altLang="zh-CN" dirty="0" smtClean="0">
                  <a:solidFill>
                    <a:schemeClr val="bg1"/>
                  </a:solidFill>
                  <a:latin typeface="Arial Black" pitchFamily="34" charset="0"/>
                </a:rPr>
                <a:t>SIPG</a:t>
              </a:r>
            </a:p>
          </p:txBody>
        </p:sp>
      </p:grpSp>
      <p:sp>
        <p:nvSpPr>
          <p:cNvPr id="19" name="矩形 18"/>
          <p:cNvSpPr/>
          <p:nvPr/>
        </p:nvSpPr>
        <p:spPr>
          <a:xfrm>
            <a:off x="623484" y="1712612"/>
            <a:ext cx="2296631" cy="507831"/>
          </a:xfrm>
          <a:prstGeom prst="rect">
            <a:avLst/>
          </a:prstGeom>
          <a:solidFill>
            <a:srgbClr val="6666FF"/>
          </a:solidFill>
        </p:spPr>
        <p:txBody>
          <a:bodyPr wrap="square" anchor="ctr">
            <a:spAutoFit/>
          </a:bodyPr>
          <a:lstStyle/>
          <a:p>
            <a:pPr algn="ctr">
              <a:lnSpc>
                <a:spcPct val="150000"/>
              </a:lnSpc>
            </a:pPr>
            <a:r>
              <a:rPr lang="en-US" altLang="zh-CN" b="1" dirty="0" smtClean="0">
                <a:solidFill>
                  <a:schemeClr val="bg1"/>
                </a:solidFill>
                <a:latin typeface="微软雅黑" pitchFamily="34" charset="-122"/>
                <a:ea typeface="微软雅黑" pitchFamily="34" charset="-122"/>
              </a:rPr>
              <a:t>2. </a:t>
            </a:r>
            <a:r>
              <a:rPr lang="zh-CN" altLang="en-US" b="1" dirty="0" smtClean="0">
                <a:solidFill>
                  <a:schemeClr val="bg1"/>
                </a:solidFill>
                <a:latin typeface="微软雅黑" pitchFamily="34" charset="-122"/>
                <a:ea typeface="微软雅黑" pitchFamily="34" charset="-122"/>
              </a:rPr>
              <a:t>中国经济</a:t>
            </a:r>
            <a:endParaRPr lang="en-US" altLang="zh-CN" b="1" dirty="0" smtClean="0">
              <a:solidFill>
                <a:schemeClr val="bg1"/>
              </a:solidFill>
              <a:latin typeface="微软雅黑" pitchFamily="34" charset="-122"/>
              <a:ea typeface="微软雅黑" pitchFamily="34" charset="-122"/>
            </a:endParaRPr>
          </a:p>
        </p:txBody>
      </p:sp>
      <p:sp>
        <p:nvSpPr>
          <p:cNvPr id="20" name="矩形 19"/>
          <p:cNvSpPr/>
          <p:nvPr/>
        </p:nvSpPr>
        <p:spPr>
          <a:xfrm>
            <a:off x="829056" y="2497810"/>
            <a:ext cx="7376159" cy="507831"/>
          </a:xfrm>
          <a:prstGeom prst="rect">
            <a:avLst/>
          </a:prstGeom>
        </p:spPr>
        <p:txBody>
          <a:bodyPr wrap="square">
            <a:spAutoFit/>
          </a:bodyPr>
          <a:lstStyle/>
          <a:p>
            <a:pPr marL="285750" indent="-285750" algn="just">
              <a:lnSpc>
                <a:spcPct val="150000"/>
              </a:lnSpc>
              <a:buFont typeface="Wingdings" pitchFamily="2" charset="2"/>
              <a:buChar char="l"/>
            </a:pPr>
            <a:r>
              <a:rPr lang="zh-CN" altLang="en-US" b="1" dirty="0" smtClean="0">
                <a:solidFill>
                  <a:srgbClr val="003399"/>
                </a:solidFill>
                <a:latin typeface="微软雅黑" pitchFamily="34" charset="-122"/>
                <a:ea typeface="微软雅黑" pitchFamily="34" charset="-122"/>
              </a:rPr>
              <a:t>稳中有变，变中</a:t>
            </a:r>
            <a:r>
              <a:rPr lang="zh-CN" altLang="en-US" b="1" smtClean="0">
                <a:solidFill>
                  <a:srgbClr val="003399"/>
                </a:solidFill>
                <a:latin typeface="微软雅黑" pitchFamily="34" charset="-122"/>
                <a:ea typeface="微软雅黑" pitchFamily="34" charset="-122"/>
              </a:rPr>
              <a:t>有忧</a:t>
            </a:r>
            <a:endParaRPr lang="en-US" altLang="zh-CN" dirty="0" smtClean="0">
              <a:solidFill>
                <a:srgbClr val="003399"/>
              </a:solidFill>
              <a:latin typeface="微软雅黑" pitchFamily="34" charset="-122"/>
              <a:ea typeface="微软雅黑" pitchFamily="34" charset="-122"/>
            </a:endParaRPr>
          </a:p>
        </p:txBody>
      </p:sp>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8161" y="2762703"/>
            <a:ext cx="4236248" cy="2382889"/>
          </a:xfrm>
          <a:prstGeom prst="rect">
            <a:avLst/>
          </a:prstGeom>
          <a:ln>
            <a:noFill/>
          </a:ln>
          <a:effectLst>
            <a:outerShdw blurRad="292100" dist="139700" dir="2700000" algn="tl" rotWithShape="0">
              <a:srgbClr val="333333">
                <a:alpha val="65000"/>
              </a:srgbClr>
            </a:outerShdw>
          </a:effectLst>
        </p:spPr>
      </p:pic>
      <p:sp>
        <p:nvSpPr>
          <p:cNvPr id="21" name="矩形 20"/>
          <p:cNvSpPr/>
          <p:nvPr/>
        </p:nvSpPr>
        <p:spPr>
          <a:xfrm>
            <a:off x="608997" y="5241976"/>
            <a:ext cx="8063853" cy="923330"/>
          </a:xfrm>
          <a:prstGeom prst="rect">
            <a:avLst/>
          </a:prstGeom>
        </p:spPr>
        <p:txBody>
          <a:bodyPr wrap="square">
            <a:spAutoFit/>
          </a:bodyPr>
          <a:lstStyle/>
          <a:p>
            <a:pPr marL="285750" indent="-285750">
              <a:lnSpc>
                <a:spcPct val="150000"/>
              </a:lnSpc>
              <a:buFont typeface="Wingdings" pitchFamily="2" charset="2"/>
              <a:buChar char="l"/>
            </a:pPr>
            <a:r>
              <a:rPr lang="en-US" altLang="zh-CN" dirty="0">
                <a:solidFill>
                  <a:srgbClr val="003399"/>
                </a:solidFill>
                <a:latin typeface="微软雅黑" pitchFamily="34" charset="-122"/>
                <a:ea typeface="微软雅黑" pitchFamily="34" charset="-122"/>
              </a:rPr>
              <a:t>12</a:t>
            </a:r>
            <a:r>
              <a:rPr lang="zh-CN" altLang="zh-CN" dirty="0">
                <a:solidFill>
                  <a:srgbClr val="003399"/>
                </a:solidFill>
                <a:latin typeface="微软雅黑" pitchFamily="34" charset="-122"/>
                <a:ea typeface="微软雅黑" pitchFamily="34" charset="-122"/>
              </a:rPr>
              <a:t>月</a:t>
            </a:r>
            <a:r>
              <a:rPr lang="en-US" altLang="zh-CN" dirty="0">
                <a:solidFill>
                  <a:srgbClr val="003399"/>
                </a:solidFill>
                <a:latin typeface="微软雅黑" pitchFamily="34" charset="-122"/>
                <a:ea typeface="微软雅黑" pitchFamily="34" charset="-122"/>
              </a:rPr>
              <a:t>19</a:t>
            </a:r>
            <a:r>
              <a:rPr lang="zh-CN" altLang="zh-CN" dirty="0">
                <a:solidFill>
                  <a:srgbClr val="003399"/>
                </a:solidFill>
                <a:latin typeface="微软雅黑" pitchFamily="34" charset="-122"/>
                <a:ea typeface="微软雅黑" pitchFamily="34" charset="-122"/>
              </a:rPr>
              <a:t>日至</a:t>
            </a:r>
            <a:r>
              <a:rPr lang="en-US" altLang="zh-CN" dirty="0">
                <a:solidFill>
                  <a:srgbClr val="003399"/>
                </a:solidFill>
                <a:latin typeface="微软雅黑" pitchFamily="34" charset="-122"/>
                <a:ea typeface="微软雅黑" pitchFamily="34" charset="-122"/>
              </a:rPr>
              <a:t>21</a:t>
            </a:r>
            <a:r>
              <a:rPr lang="zh-CN" altLang="zh-CN" dirty="0">
                <a:solidFill>
                  <a:srgbClr val="003399"/>
                </a:solidFill>
                <a:latin typeface="微软雅黑" pitchFamily="34" charset="-122"/>
                <a:ea typeface="微软雅黑" pitchFamily="34" charset="-122"/>
              </a:rPr>
              <a:t>日，中央经济工作会议在北京举行。习近平在会上发表重要讲话，总结</a:t>
            </a:r>
            <a:r>
              <a:rPr lang="en-US" altLang="zh-CN" dirty="0">
                <a:solidFill>
                  <a:srgbClr val="003399"/>
                </a:solidFill>
                <a:latin typeface="微软雅黑" pitchFamily="34" charset="-122"/>
                <a:ea typeface="微软雅黑" pitchFamily="34" charset="-122"/>
              </a:rPr>
              <a:t>2018</a:t>
            </a:r>
            <a:r>
              <a:rPr lang="zh-CN" altLang="zh-CN" dirty="0">
                <a:solidFill>
                  <a:srgbClr val="003399"/>
                </a:solidFill>
                <a:latin typeface="微软雅黑" pitchFamily="34" charset="-122"/>
                <a:ea typeface="微软雅黑" pitchFamily="34" charset="-122"/>
              </a:rPr>
              <a:t>年经济工作，分析当前经济形势，部署</a:t>
            </a:r>
            <a:r>
              <a:rPr lang="en-US" altLang="zh-CN" dirty="0">
                <a:solidFill>
                  <a:srgbClr val="003399"/>
                </a:solidFill>
                <a:latin typeface="微软雅黑" pitchFamily="34" charset="-122"/>
                <a:ea typeface="微软雅黑" pitchFamily="34" charset="-122"/>
              </a:rPr>
              <a:t>2019</a:t>
            </a:r>
            <a:r>
              <a:rPr lang="zh-CN" altLang="zh-CN" dirty="0">
                <a:solidFill>
                  <a:srgbClr val="003399"/>
                </a:solidFill>
                <a:latin typeface="微软雅黑" pitchFamily="34" charset="-122"/>
                <a:ea typeface="微软雅黑" pitchFamily="34" charset="-122"/>
              </a:rPr>
              <a:t>年经济工作。</a:t>
            </a:r>
            <a:endParaRPr lang="en-US" altLang="zh-CN" dirty="0">
              <a:solidFill>
                <a:srgbClr val="003399"/>
              </a:solidFill>
              <a:latin typeface="微软雅黑" pitchFamily="34" charset="-122"/>
              <a:ea typeface="微软雅黑" pitchFamily="34" charset="-122"/>
            </a:endParaRPr>
          </a:p>
        </p:txBody>
      </p:sp>
    </p:spTree>
    <p:extLst>
      <p:ext uri="{BB962C8B-B14F-4D97-AF65-F5344CB8AC3E}">
        <p14:creationId xmlns:p14="http://schemas.microsoft.com/office/powerpoint/2010/main" val="403247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9144000" cy="1052623"/>
          </a:xfrm>
          <a:prstGeom prst="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xmlns="" id="{BA2BEC38-9988-4C86-B254-39C733522FDE}"/>
              </a:ext>
            </a:extLst>
          </p:cNvPr>
          <p:cNvSpPr txBox="1"/>
          <p:nvPr/>
        </p:nvSpPr>
        <p:spPr>
          <a:xfrm>
            <a:off x="1833113" y="213833"/>
            <a:ext cx="6951134" cy="584775"/>
          </a:xfrm>
          <a:prstGeom prst="rect">
            <a:avLst/>
          </a:prstGeom>
          <a:noFill/>
        </p:spPr>
        <p:txBody>
          <a:bodyPr wrap="square" rtlCol="0">
            <a:spAutoFit/>
          </a:bodyPr>
          <a:lstStyle/>
          <a:p>
            <a:r>
              <a:rPr lang="zh-CN" altLang="en-US" sz="3200" b="1" dirty="0" smtClean="0">
                <a:solidFill>
                  <a:schemeClr val="accent5">
                    <a:lumMod val="20000"/>
                    <a:lumOff val="80000"/>
                  </a:schemeClr>
                </a:solidFill>
                <a:latin typeface="微软雅黑" panose="020B0503020204020204" pitchFamily="34" charset="-122"/>
                <a:ea typeface="微软雅黑" panose="020B0503020204020204" pitchFamily="34" charset="-122"/>
              </a:rPr>
              <a:t>第二部分   </a:t>
            </a:r>
            <a:r>
              <a:rPr lang="en-US" altLang="zh-CN" sz="3200" b="1" dirty="0">
                <a:solidFill>
                  <a:schemeClr val="accent5">
                    <a:lumMod val="20000"/>
                    <a:lumOff val="80000"/>
                  </a:schemeClr>
                </a:solidFill>
                <a:latin typeface="微软雅黑" panose="020B0503020204020204" pitchFamily="34" charset="-122"/>
                <a:ea typeface="微软雅黑" panose="020B0503020204020204" pitchFamily="34" charset="-122"/>
              </a:rPr>
              <a:t>2019</a:t>
            </a:r>
            <a:r>
              <a:rPr lang="zh-CN" altLang="en-US" sz="3200" b="1" dirty="0" smtClean="0">
                <a:solidFill>
                  <a:schemeClr val="accent5">
                    <a:lumMod val="20000"/>
                    <a:lumOff val="80000"/>
                  </a:schemeClr>
                </a:solidFill>
                <a:latin typeface="微软雅黑" panose="020B0503020204020204" pitchFamily="34" charset="-122"/>
                <a:ea typeface="微软雅黑" panose="020B0503020204020204" pitchFamily="34" charset="-122"/>
              </a:rPr>
              <a:t>年面临的形势</a:t>
            </a:r>
            <a:endParaRPr lang="zh-CN" altLang="en-US" sz="3200" b="1" dirty="0">
              <a:solidFill>
                <a:schemeClr val="accent5">
                  <a:lumMod val="20000"/>
                  <a:lumOff val="80000"/>
                </a:schemeClr>
              </a:solidFill>
              <a:latin typeface="微软雅黑" panose="020B0503020204020204" pitchFamily="34" charset="-122"/>
              <a:ea typeface="微软雅黑" panose="020B0503020204020204" pitchFamily="34" charset="-122"/>
            </a:endParaRPr>
          </a:p>
        </p:txBody>
      </p:sp>
      <p:grpSp>
        <p:nvGrpSpPr>
          <p:cNvPr id="3" name="组合 12"/>
          <p:cNvGrpSpPr/>
          <p:nvPr/>
        </p:nvGrpSpPr>
        <p:grpSpPr>
          <a:xfrm>
            <a:off x="-21265" y="-196513"/>
            <a:ext cx="1105786" cy="1281034"/>
            <a:chOff x="-21265" y="-196513"/>
            <a:chExt cx="1105786" cy="1281034"/>
          </a:xfrm>
        </p:grpSpPr>
        <p:sp>
          <p:nvSpPr>
            <p:cNvPr id="14" name="任意多边形 13"/>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rot="18893568" flipH="1">
              <a:off x="-49971" y="106325"/>
              <a:ext cx="975007" cy="369332"/>
            </a:xfrm>
            <a:prstGeom prst="rect">
              <a:avLst/>
            </a:prstGeom>
            <a:noFill/>
            <a:ln>
              <a:noFill/>
            </a:ln>
          </p:spPr>
          <p:txBody>
            <a:bodyPr wrap="square" rtlCol="0">
              <a:spAutoFit/>
            </a:bodyPr>
            <a:lstStyle/>
            <a:p>
              <a:r>
                <a:rPr lang="en-US" altLang="zh-CN" dirty="0" smtClean="0">
                  <a:solidFill>
                    <a:schemeClr val="bg1"/>
                  </a:solidFill>
                  <a:latin typeface="Arial Black" pitchFamily="34" charset="0"/>
                </a:rPr>
                <a:t>SIPG</a:t>
              </a:r>
            </a:p>
          </p:txBody>
        </p:sp>
      </p:grpSp>
      <p:sp>
        <p:nvSpPr>
          <p:cNvPr id="20" name="矩形 19"/>
          <p:cNvSpPr/>
          <p:nvPr/>
        </p:nvSpPr>
        <p:spPr>
          <a:xfrm>
            <a:off x="1319563" y="2778226"/>
            <a:ext cx="6156260" cy="2585323"/>
          </a:xfrm>
          <a:prstGeom prst="rect">
            <a:avLst/>
          </a:prstGeom>
        </p:spPr>
        <p:txBody>
          <a:bodyPr wrap="square">
            <a:spAutoFit/>
          </a:bodyPr>
          <a:lstStyle/>
          <a:p>
            <a:pPr marL="285750" indent="-285750" algn="just">
              <a:lnSpc>
                <a:spcPct val="150000"/>
              </a:lnSpc>
            </a:pPr>
            <a:r>
              <a:rPr lang="en-US" altLang="zh-CN" smtClean="0">
                <a:solidFill>
                  <a:srgbClr val="003399"/>
                </a:solidFill>
                <a:latin typeface="微软雅黑" pitchFamily="34" charset="-122"/>
                <a:ea typeface="微软雅黑" pitchFamily="34" charset="-122"/>
              </a:rPr>
              <a:t>           2019</a:t>
            </a:r>
            <a:r>
              <a:rPr lang="zh-CN" altLang="zh-CN" dirty="0">
                <a:solidFill>
                  <a:srgbClr val="003399"/>
                </a:solidFill>
                <a:latin typeface="微软雅黑" pitchFamily="34" charset="-122"/>
                <a:ea typeface="微软雅黑" pitchFamily="34" charset="-122"/>
              </a:rPr>
              <a:t>年中国经济运行稳中有变、变中有忧，外部环境复杂严峻，经济面临下行压力。但在统筹推进稳增长、促改革、调结构、防风险等工作要求下，坚持推进供给侧改革、松紧适度货币政策、加大提效财政政策、更大规模实施减税降费，促进提升国内消费，推动全方位对外开放，经济运行将保持在合理区间</a:t>
            </a:r>
            <a:r>
              <a:rPr lang="zh-CN" altLang="zh-CN" dirty="0" smtClean="0">
                <a:solidFill>
                  <a:srgbClr val="003399"/>
                </a:solidFill>
                <a:latin typeface="微软雅黑" pitchFamily="34" charset="-122"/>
                <a:ea typeface="微软雅黑" pitchFamily="34" charset="-122"/>
              </a:rPr>
              <a:t>。</a:t>
            </a:r>
            <a:endParaRPr lang="en-US" altLang="zh-CN" dirty="0" smtClean="0">
              <a:solidFill>
                <a:srgbClr val="003399"/>
              </a:solidFill>
              <a:latin typeface="微软雅黑" pitchFamily="34" charset="-122"/>
              <a:ea typeface="微软雅黑" pitchFamily="34" charset="-122"/>
            </a:endParaRPr>
          </a:p>
        </p:txBody>
      </p:sp>
      <p:sp>
        <p:nvSpPr>
          <p:cNvPr id="10" name="矩形 9"/>
          <p:cNvSpPr/>
          <p:nvPr/>
        </p:nvSpPr>
        <p:spPr>
          <a:xfrm>
            <a:off x="769788" y="2024238"/>
            <a:ext cx="2296633" cy="458908"/>
          </a:xfrm>
          <a:prstGeom prst="rect">
            <a:avLst/>
          </a:prstGeom>
          <a:solidFill>
            <a:srgbClr val="FF9999"/>
          </a:solidFill>
        </p:spPr>
        <p:txBody>
          <a:bodyPr wrap="square" anchor="ctr">
            <a:spAutoFit/>
          </a:bodyPr>
          <a:lstStyle/>
          <a:p>
            <a:pPr algn="ctr">
              <a:lnSpc>
                <a:spcPct val="150000"/>
              </a:lnSpc>
            </a:pPr>
            <a:r>
              <a:rPr lang="zh-CN" altLang="en-US" b="1" dirty="0" smtClean="0">
                <a:solidFill>
                  <a:schemeClr val="bg1"/>
                </a:solidFill>
                <a:latin typeface="微软雅黑" pitchFamily="34" charset="-122"/>
                <a:ea typeface="微软雅黑" pitchFamily="34" charset="-122"/>
              </a:rPr>
              <a:t>整体形势</a:t>
            </a:r>
            <a:endParaRPr lang="en-US" altLang="zh-CN" b="1"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403247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21265" y="-196513"/>
            <a:ext cx="1105786" cy="1281034"/>
            <a:chOff x="-21265" y="-196513"/>
            <a:chExt cx="1105786" cy="1281034"/>
          </a:xfrm>
        </p:grpSpPr>
        <p:sp>
          <p:nvSpPr>
            <p:cNvPr id="14" name="任意多边形 13"/>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rot="18893568" flipH="1">
              <a:off x="-49971" y="106325"/>
              <a:ext cx="975007" cy="369332"/>
            </a:xfrm>
            <a:prstGeom prst="rect">
              <a:avLst/>
            </a:prstGeom>
            <a:noFill/>
            <a:ln>
              <a:noFill/>
            </a:ln>
          </p:spPr>
          <p:txBody>
            <a:bodyPr wrap="square" rtlCol="0">
              <a:spAutoFit/>
            </a:bodyPr>
            <a:lstStyle/>
            <a:p>
              <a:r>
                <a:rPr lang="en-US" altLang="zh-CN" dirty="0" smtClean="0">
                  <a:solidFill>
                    <a:schemeClr val="bg1"/>
                  </a:solidFill>
                  <a:latin typeface="Arial Black" pitchFamily="34" charset="0"/>
                </a:rPr>
                <a:t>SIPG</a:t>
              </a:r>
            </a:p>
          </p:txBody>
        </p:sp>
      </p:grpSp>
      <p:sp>
        <p:nvSpPr>
          <p:cNvPr id="18" name="矩形 17"/>
          <p:cNvSpPr/>
          <p:nvPr/>
        </p:nvSpPr>
        <p:spPr>
          <a:xfrm>
            <a:off x="956933" y="2004336"/>
            <a:ext cx="7162939" cy="1754326"/>
          </a:xfrm>
          <a:prstGeom prst="rect">
            <a:avLst/>
          </a:prstGeom>
        </p:spPr>
        <p:txBody>
          <a:bodyPr wrap="square">
            <a:spAutoFit/>
          </a:bodyPr>
          <a:lstStyle/>
          <a:p>
            <a:pPr marL="285750" indent="-285750">
              <a:lnSpc>
                <a:spcPct val="150000"/>
              </a:lnSpc>
            </a:pPr>
            <a:r>
              <a:rPr lang="en-US" altLang="zh-CN" smtClean="0">
                <a:solidFill>
                  <a:srgbClr val="003399"/>
                </a:solidFill>
                <a:latin typeface="微软雅黑" pitchFamily="34" charset="-122"/>
                <a:ea typeface="微软雅黑" pitchFamily="34" charset="-122"/>
              </a:rPr>
              <a:t>          </a:t>
            </a:r>
            <a:r>
              <a:rPr lang="zh-CN" altLang="zh-CN" smtClean="0">
                <a:solidFill>
                  <a:srgbClr val="003399"/>
                </a:solidFill>
                <a:latin typeface="微软雅黑" pitchFamily="34" charset="-122"/>
                <a:ea typeface="微软雅黑" pitchFamily="34" charset="-122"/>
              </a:rPr>
              <a:t>发</a:t>
            </a:r>
            <a:r>
              <a:rPr lang="zh-CN" altLang="zh-CN" dirty="0" smtClean="0">
                <a:solidFill>
                  <a:srgbClr val="003399"/>
                </a:solidFill>
                <a:latin typeface="微软雅黑" pitchFamily="34" charset="-122"/>
                <a:ea typeface="微软雅黑" pitchFamily="34" charset="-122"/>
              </a:rPr>
              <a:t>达</a:t>
            </a:r>
            <a:r>
              <a:rPr lang="zh-CN" altLang="zh-CN" dirty="0">
                <a:solidFill>
                  <a:srgbClr val="003399"/>
                </a:solidFill>
                <a:latin typeface="微软雅黑" pitchFamily="34" charset="-122"/>
                <a:ea typeface="微软雅黑" pitchFamily="34" charset="-122"/>
              </a:rPr>
              <a:t>经济体增速普遍预期下降，外需支撑有所减弱，叠加贸易保护主义抬头，</a:t>
            </a:r>
            <a:r>
              <a:rPr lang="en-US" altLang="zh-CN" dirty="0">
                <a:solidFill>
                  <a:srgbClr val="003399"/>
                </a:solidFill>
                <a:latin typeface="微软雅黑" pitchFamily="34" charset="-122"/>
                <a:ea typeface="微软雅黑" pitchFamily="34" charset="-122"/>
              </a:rPr>
              <a:t>2019</a:t>
            </a:r>
            <a:r>
              <a:rPr lang="zh-CN" altLang="zh-CN" dirty="0">
                <a:solidFill>
                  <a:srgbClr val="003399"/>
                </a:solidFill>
                <a:latin typeface="微软雅黑" pitchFamily="34" charset="-122"/>
                <a:ea typeface="微软雅黑" pitchFamily="34" charset="-122"/>
              </a:rPr>
              <a:t>年中国对外贸易发展面临的环境更加严峻复杂。预计</a:t>
            </a:r>
            <a:r>
              <a:rPr lang="en-US" altLang="zh-CN" dirty="0">
                <a:solidFill>
                  <a:srgbClr val="003399"/>
                </a:solidFill>
                <a:latin typeface="微软雅黑" pitchFamily="34" charset="-122"/>
                <a:ea typeface="微软雅黑" pitchFamily="34" charset="-122"/>
              </a:rPr>
              <a:t>2019</a:t>
            </a:r>
            <a:r>
              <a:rPr lang="zh-CN" altLang="zh-CN" dirty="0">
                <a:solidFill>
                  <a:srgbClr val="003399"/>
                </a:solidFill>
                <a:latin typeface="微软雅黑" pitchFamily="34" charset="-122"/>
                <a:ea typeface="微软雅黑" pitchFamily="34" charset="-122"/>
              </a:rPr>
              <a:t>年外贸进出口仍将保持平稳增长，但追求可持续的贸易平衡战略将成为下阶段中国对外贸易的主基调。</a:t>
            </a:r>
            <a:endParaRPr lang="en-US" altLang="zh-CN" dirty="0">
              <a:solidFill>
                <a:srgbClr val="003399"/>
              </a:solidFill>
              <a:latin typeface="微软雅黑" pitchFamily="34" charset="-122"/>
              <a:ea typeface="微软雅黑" pitchFamily="34" charset="-122"/>
            </a:endParaRPr>
          </a:p>
        </p:txBody>
      </p:sp>
      <p:sp>
        <p:nvSpPr>
          <p:cNvPr id="21" name="矩形 20"/>
          <p:cNvSpPr/>
          <p:nvPr/>
        </p:nvSpPr>
        <p:spPr>
          <a:xfrm>
            <a:off x="913255" y="1252099"/>
            <a:ext cx="2328531" cy="458908"/>
          </a:xfrm>
          <a:prstGeom prst="rect">
            <a:avLst/>
          </a:prstGeom>
          <a:solidFill>
            <a:schemeClr val="accent6">
              <a:lumMod val="75000"/>
            </a:schemeClr>
          </a:solidFill>
        </p:spPr>
        <p:txBody>
          <a:bodyPr wrap="square" anchor="ctr">
            <a:spAutoFit/>
          </a:bodyPr>
          <a:lstStyle/>
          <a:p>
            <a:pPr algn="ctr">
              <a:lnSpc>
                <a:spcPct val="150000"/>
              </a:lnSpc>
            </a:pPr>
            <a:r>
              <a:rPr lang="zh-CN" altLang="en-US" b="1" dirty="0" smtClean="0">
                <a:solidFill>
                  <a:schemeClr val="bg1"/>
                </a:solidFill>
                <a:latin typeface="微软雅黑" pitchFamily="34" charset="-122"/>
                <a:ea typeface="微软雅黑" pitchFamily="34" charset="-122"/>
              </a:rPr>
              <a:t>对外贸易</a:t>
            </a:r>
            <a:endParaRPr lang="en-US" altLang="zh-CN" b="1" dirty="0" smtClean="0">
              <a:solidFill>
                <a:schemeClr val="bg1"/>
              </a:solidFill>
              <a:latin typeface="微软雅黑" pitchFamily="34" charset="-122"/>
              <a:ea typeface="微软雅黑" pitchFamily="34" charset="-122"/>
            </a:endParaRPr>
          </a:p>
        </p:txBody>
      </p:sp>
      <p:pic>
        <p:nvPicPr>
          <p:cNvPr id="11" name="图片 10" descr="timg (2).jpg"/>
          <p:cNvPicPr>
            <a:picLocks noChangeAspect="1"/>
          </p:cNvPicPr>
          <p:nvPr/>
        </p:nvPicPr>
        <p:blipFill>
          <a:blip r:embed="rId3" cstate="print"/>
          <a:stretch>
            <a:fillRect/>
          </a:stretch>
        </p:blipFill>
        <p:spPr>
          <a:xfrm>
            <a:off x="4738970" y="3938016"/>
            <a:ext cx="3153317" cy="2585720"/>
          </a:xfrm>
          <a:prstGeom prst="rect">
            <a:avLst/>
          </a:prstGeom>
        </p:spPr>
      </p:pic>
    </p:spTree>
    <p:extLst>
      <p:ext uri="{BB962C8B-B14F-4D97-AF65-F5344CB8AC3E}">
        <p14:creationId xmlns:p14="http://schemas.microsoft.com/office/powerpoint/2010/main" val="2773045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2"/>
          <p:cNvGrpSpPr/>
          <p:nvPr/>
        </p:nvGrpSpPr>
        <p:grpSpPr>
          <a:xfrm>
            <a:off x="-21265" y="-196513"/>
            <a:ext cx="1105786" cy="1281034"/>
            <a:chOff x="-21265" y="-196513"/>
            <a:chExt cx="1105786" cy="1281034"/>
          </a:xfrm>
        </p:grpSpPr>
        <p:sp>
          <p:nvSpPr>
            <p:cNvPr id="14" name="任意多边形 13"/>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rot="18893568" flipH="1">
              <a:off x="-49971" y="106325"/>
              <a:ext cx="975007" cy="369332"/>
            </a:xfrm>
            <a:prstGeom prst="rect">
              <a:avLst/>
            </a:prstGeom>
            <a:noFill/>
            <a:ln>
              <a:noFill/>
            </a:ln>
          </p:spPr>
          <p:txBody>
            <a:bodyPr wrap="square" rtlCol="0">
              <a:spAutoFit/>
            </a:bodyPr>
            <a:lstStyle/>
            <a:p>
              <a:r>
                <a:rPr lang="en-US" altLang="zh-CN" dirty="0" smtClean="0">
                  <a:solidFill>
                    <a:schemeClr val="bg1"/>
                  </a:solidFill>
                  <a:latin typeface="Arial Black" pitchFamily="34" charset="0"/>
                </a:rPr>
                <a:t>SIPG</a:t>
              </a:r>
            </a:p>
          </p:txBody>
        </p:sp>
      </p:grpSp>
      <p:sp>
        <p:nvSpPr>
          <p:cNvPr id="20" name="矩形 19"/>
          <p:cNvSpPr/>
          <p:nvPr/>
        </p:nvSpPr>
        <p:spPr>
          <a:xfrm>
            <a:off x="1273926" y="2009411"/>
            <a:ext cx="6711834" cy="2585323"/>
          </a:xfrm>
          <a:prstGeom prst="rect">
            <a:avLst/>
          </a:prstGeom>
        </p:spPr>
        <p:txBody>
          <a:bodyPr wrap="square">
            <a:spAutoFit/>
          </a:bodyPr>
          <a:lstStyle/>
          <a:p>
            <a:pPr marL="285750" indent="-285750">
              <a:lnSpc>
                <a:spcPct val="150000"/>
              </a:lnSpc>
            </a:pPr>
            <a:r>
              <a:rPr lang="zh-CN" altLang="en-US" b="1" smtClean="0">
                <a:solidFill>
                  <a:srgbClr val="003399"/>
                </a:solidFill>
                <a:latin typeface="微软雅黑" pitchFamily="34" charset="-122"/>
                <a:ea typeface="微软雅黑" pitchFamily="34" charset="-122"/>
              </a:rPr>
              <a:t>           预</a:t>
            </a:r>
            <a:r>
              <a:rPr lang="zh-CN" altLang="en-US" b="1" dirty="0" smtClean="0">
                <a:solidFill>
                  <a:srgbClr val="003399"/>
                </a:solidFill>
                <a:latin typeface="微软雅黑" pitchFamily="34" charset="-122"/>
                <a:ea typeface="微软雅黑" pitchFamily="34" charset="-122"/>
              </a:rPr>
              <a:t>测不乐</a:t>
            </a:r>
            <a:r>
              <a:rPr lang="zh-CN" altLang="en-US" b="1" smtClean="0">
                <a:solidFill>
                  <a:srgbClr val="003399"/>
                </a:solidFill>
                <a:latin typeface="微软雅黑" pitchFamily="34" charset="-122"/>
                <a:ea typeface="微软雅黑" pitchFamily="34" charset="-122"/>
              </a:rPr>
              <a:t>观</a:t>
            </a:r>
            <a:r>
              <a:rPr lang="zh-CN" altLang="en-US" smtClean="0">
                <a:solidFill>
                  <a:srgbClr val="003399"/>
                </a:solidFill>
                <a:latin typeface="微软雅黑" pitchFamily="34" charset="-122"/>
                <a:ea typeface="微软雅黑" pitchFamily="34" charset="-122"/>
              </a:rPr>
              <a:t>：</a:t>
            </a:r>
            <a:endParaRPr lang="en-US" altLang="zh-CN" smtClean="0">
              <a:solidFill>
                <a:srgbClr val="003399"/>
              </a:solidFill>
              <a:latin typeface="微软雅黑" pitchFamily="34" charset="-122"/>
              <a:ea typeface="微软雅黑" pitchFamily="34" charset="-122"/>
            </a:endParaRPr>
          </a:p>
          <a:p>
            <a:pPr marL="285750" indent="-285750">
              <a:lnSpc>
                <a:spcPct val="150000"/>
              </a:lnSpc>
            </a:pPr>
            <a:r>
              <a:rPr lang="en-US" altLang="zh-CN" smtClean="0">
                <a:solidFill>
                  <a:srgbClr val="003399"/>
                </a:solidFill>
                <a:latin typeface="微软雅黑" pitchFamily="34" charset="-122"/>
                <a:ea typeface="微软雅黑" pitchFamily="34" charset="-122"/>
              </a:rPr>
              <a:t>           </a:t>
            </a:r>
            <a:r>
              <a:rPr lang="zh-CN" altLang="zh-CN" smtClean="0">
                <a:solidFill>
                  <a:srgbClr val="003399"/>
                </a:solidFill>
                <a:latin typeface="微软雅黑" pitchFamily="34" charset="-122"/>
                <a:ea typeface="微软雅黑" pitchFamily="34" charset="-122"/>
              </a:rPr>
              <a:t>各</a:t>
            </a:r>
            <a:r>
              <a:rPr lang="zh-CN" altLang="zh-CN" dirty="0">
                <a:solidFill>
                  <a:srgbClr val="003399"/>
                </a:solidFill>
                <a:latin typeface="微软雅黑" pitchFamily="34" charset="-122"/>
                <a:ea typeface="微软雅黑" pitchFamily="34" charset="-122"/>
              </a:rPr>
              <a:t>航运研究机构报告显示，最近几月世界经济贸易不稳定因素加剧，</a:t>
            </a:r>
            <a:r>
              <a:rPr lang="en-US" altLang="zh-CN" dirty="0">
                <a:solidFill>
                  <a:srgbClr val="003399"/>
                </a:solidFill>
                <a:latin typeface="微软雅黑" pitchFamily="34" charset="-122"/>
                <a:ea typeface="微软雅黑" pitchFamily="34" charset="-122"/>
              </a:rPr>
              <a:t>2019</a:t>
            </a:r>
            <a:r>
              <a:rPr lang="zh-CN" altLang="zh-CN" dirty="0">
                <a:solidFill>
                  <a:srgbClr val="003399"/>
                </a:solidFill>
                <a:latin typeface="微软雅黑" pitchFamily="34" charset="-122"/>
                <a:ea typeface="微软雅黑" pitchFamily="34" charset="-122"/>
              </a:rPr>
              <a:t>年世界集装箱海运总量预测增速普遍低于</a:t>
            </a:r>
            <a:r>
              <a:rPr lang="en-US" altLang="zh-CN" dirty="0">
                <a:solidFill>
                  <a:srgbClr val="003399"/>
                </a:solidFill>
                <a:latin typeface="微软雅黑" pitchFamily="34" charset="-122"/>
                <a:ea typeface="微软雅黑" pitchFamily="34" charset="-122"/>
              </a:rPr>
              <a:t>2018</a:t>
            </a:r>
            <a:r>
              <a:rPr lang="zh-CN" altLang="zh-CN">
                <a:solidFill>
                  <a:srgbClr val="003399"/>
                </a:solidFill>
                <a:latin typeface="微软雅黑" pitchFamily="34" charset="-122"/>
                <a:ea typeface="微软雅黑" pitchFamily="34" charset="-122"/>
              </a:rPr>
              <a:t>年</a:t>
            </a:r>
            <a:r>
              <a:rPr lang="zh-CN" altLang="zh-CN" smtClean="0">
                <a:solidFill>
                  <a:srgbClr val="003399"/>
                </a:solidFill>
                <a:latin typeface="微软雅黑" pitchFamily="34" charset="-122"/>
                <a:ea typeface="微软雅黑" pitchFamily="34" charset="-122"/>
              </a:rPr>
              <a:t>。</a:t>
            </a:r>
            <a:endParaRPr lang="en-US" altLang="zh-CN" smtClean="0">
              <a:solidFill>
                <a:srgbClr val="003399"/>
              </a:solidFill>
              <a:latin typeface="微软雅黑" pitchFamily="34" charset="-122"/>
              <a:ea typeface="微软雅黑" pitchFamily="34" charset="-122"/>
            </a:endParaRPr>
          </a:p>
          <a:p>
            <a:pPr marL="285750" indent="-285750">
              <a:lnSpc>
                <a:spcPct val="150000"/>
              </a:lnSpc>
            </a:pPr>
            <a:r>
              <a:rPr lang="en-US" altLang="zh-CN" smtClean="0">
                <a:solidFill>
                  <a:srgbClr val="003399"/>
                </a:solidFill>
                <a:latin typeface="微软雅黑" pitchFamily="34" charset="-122"/>
                <a:ea typeface="微软雅黑" pitchFamily="34" charset="-122"/>
              </a:rPr>
              <a:t>           </a:t>
            </a:r>
            <a:r>
              <a:rPr lang="zh-CN" altLang="zh-CN" smtClean="0">
                <a:solidFill>
                  <a:srgbClr val="003399"/>
                </a:solidFill>
                <a:latin typeface="微软雅黑" pitchFamily="34" charset="-122"/>
                <a:ea typeface="微软雅黑" pitchFamily="34" charset="-122"/>
              </a:rPr>
              <a:t>根</a:t>
            </a:r>
            <a:r>
              <a:rPr lang="zh-CN" altLang="zh-CN" dirty="0">
                <a:solidFill>
                  <a:srgbClr val="003399"/>
                </a:solidFill>
                <a:latin typeface="微软雅黑" pitchFamily="34" charset="-122"/>
                <a:ea typeface="微软雅黑" pitchFamily="34" charset="-122"/>
              </a:rPr>
              <a:t>据德鲁里对主要航线的预测：进口向增幅预期普遍提升，出口向泛太平洋航线增幅预期下调。</a:t>
            </a:r>
          </a:p>
        </p:txBody>
      </p:sp>
      <p:sp>
        <p:nvSpPr>
          <p:cNvPr id="22" name="矩形 21"/>
          <p:cNvSpPr/>
          <p:nvPr/>
        </p:nvSpPr>
        <p:spPr>
          <a:xfrm>
            <a:off x="847618" y="1211516"/>
            <a:ext cx="2296632" cy="507831"/>
          </a:xfrm>
          <a:prstGeom prst="rect">
            <a:avLst/>
          </a:prstGeom>
          <a:solidFill>
            <a:schemeClr val="accent5">
              <a:lumMod val="75000"/>
            </a:schemeClr>
          </a:solidFill>
        </p:spPr>
        <p:txBody>
          <a:bodyPr wrap="square" anchor="ctr">
            <a:spAutoFit/>
          </a:bodyPr>
          <a:lstStyle/>
          <a:p>
            <a:pPr algn="ctr">
              <a:lnSpc>
                <a:spcPct val="150000"/>
              </a:lnSpc>
            </a:pPr>
            <a:r>
              <a:rPr lang="zh-CN" altLang="en-US" b="1" dirty="0" smtClean="0">
                <a:solidFill>
                  <a:schemeClr val="bg1"/>
                </a:solidFill>
                <a:latin typeface="微软雅黑" pitchFamily="34" charset="-122"/>
                <a:ea typeface="微软雅黑" pitchFamily="34" charset="-122"/>
              </a:rPr>
              <a:t>行业形势</a:t>
            </a:r>
            <a:endParaRPr lang="zh-CN" altLang="en-US" b="1"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2773045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blinds(horizontal)">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blinds(horizontal)">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blinds(horizontal)">
                                      <p:cBhvr>
                                        <p:cTn id="17"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3" name="组合 12"/>
          <p:cNvGrpSpPr/>
          <p:nvPr/>
        </p:nvGrpSpPr>
        <p:grpSpPr>
          <a:xfrm>
            <a:off x="-21265" y="-196513"/>
            <a:ext cx="1105786" cy="1281034"/>
            <a:chOff x="-21265" y="-196513"/>
            <a:chExt cx="1105786" cy="1281034"/>
          </a:xfrm>
        </p:grpSpPr>
        <p:sp>
          <p:nvSpPr>
            <p:cNvPr id="14" name="任意多边形 13"/>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rot="18893568" flipH="1">
              <a:off x="-49971" y="106325"/>
              <a:ext cx="975007" cy="369332"/>
            </a:xfrm>
            <a:prstGeom prst="rect">
              <a:avLst/>
            </a:prstGeom>
            <a:noFill/>
            <a:ln>
              <a:noFill/>
            </a:ln>
          </p:spPr>
          <p:txBody>
            <a:bodyPr wrap="square" rtlCol="0">
              <a:spAutoFit/>
            </a:bodyPr>
            <a:lstStyle/>
            <a:p>
              <a:r>
                <a:rPr lang="en-US" altLang="zh-CN" dirty="0" smtClean="0">
                  <a:solidFill>
                    <a:schemeClr val="bg1"/>
                  </a:solidFill>
                  <a:latin typeface="Arial Black" pitchFamily="34" charset="0"/>
                </a:rPr>
                <a:t>SIPG</a:t>
              </a:r>
            </a:p>
          </p:txBody>
        </p:sp>
      </p:grpSp>
      <p:sp>
        <p:nvSpPr>
          <p:cNvPr id="24" name="文本框 1">
            <a:extLst>
              <a:ext uri="{FF2B5EF4-FFF2-40B4-BE49-F238E27FC236}">
                <a16:creationId xmlns:a16="http://schemas.microsoft.com/office/drawing/2014/main" xmlns="" id="{739811BB-613A-4CCB-8B13-2BE14F1EC731}"/>
              </a:ext>
            </a:extLst>
          </p:cNvPr>
          <p:cNvSpPr txBox="1"/>
          <p:nvPr/>
        </p:nvSpPr>
        <p:spPr>
          <a:xfrm>
            <a:off x="1745325" y="232734"/>
            <a:ext cx="5791200" cy="461665"/>
          </a:xfrm>
          <a:prstGeom prst="rect">
            <a:avLst/>
          </a:prstGeom>
          <a:noFill/>
        </p:spPr>
        <p:txBody>
          <a:bodyPr wrap="square" rtlCol="0">
            <a:spAutoFit/>
          </a:bodyPr>
          <a:lstStyle/>
          <a:p>
            <a:pPr algn="ctr"/>
            <a:r>
              <a:rPr lang="zh-CN" altLang="en-US" sz="2400" b="1" dirty="0" smtClean="0">
                <a:solidFill>
                  <a:srgbClr val="003399"/>
                </a:solidFill>
                <a:latin typeface="微软雅黑" panose="020B0503020204020204" pitchFamily="34" charset="-122"/>
                <a:ea typeface="微软雅黑" panose="020B0503020204020204" pitchFamily="34" charset="-122"/>
              </a:rPr>
              <a:t>中央经济工作会议</a:t>
            </a:r>
            <a:endParaRPr lang="zh-CN" altLang="en-US" sz="2400" b="1" dirty="0">
              <a:solidFill>
                <a:srgbClr val="003399"/>
              </a:solidFill>
              <a:latin typeface="微软雅黑" panose="020B0503020204020204" pitchFamily="34" charset="-122"/>
              <a:ea typeface="微软雅黑" panose="020B0503020204020204" pitchFamily="34" charset="-122"/>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491" y="836871"/>
            <a:ext cx="4514850" cy="596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9661" y="694399"/>
            <a:ext cx="4457700" cy="610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1073880"/>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3" name="组合 12"/>
          <p:cNvGrpSpPr/>
          <p:nvPr/>
        </p:nvGrpSpPr>
        <p:grpSpPr>
          <a:xfrm>
            <a:off x="-21265" y="-196513"/>
            <a:ext cx="1105786" cy="1281034"/>
            <a:chOff x="-21265" y="-196513"/>
            <a:chExt cx="1105786" cy="1281034"/>
          </a:xfrm>
        </p:grpSpPr>
        <p:sp>
          <p:nvSpPr>
            <p:cNvPr id="14" name="任意多边形 13"/>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rot="18893568" flipH="1">
              <a:off x="-49971" y="106325"/>
              <a:ext cx="975007" cy="369332"/>
            </a:xfrm>
            <a:prstGeom prst="rect">
              <a:avLst/>
            </a:prstGeom>
            <a:noFill/>
            <a:ln>
              <a:noFill/>
            </a:ln>
          </p:spPr>
          <p:txBody>
            <a:bodyPr wrap="square" rtlCol="0">
              <a:spAutoFit/>
            </a:bodyPr>
            <a:lstStyle/>
            <a:p>
              <a:r>
                <a:rPr lang="en-US" altLang="zh-CN" dirty="0" smtClean="0">
                  <a:solidFill>
                    <a:schemeClr val="bg1"/>
                  </a:solidFill>
                  <a:latin typeface="Arial Black" pitchFamily="34" charset="0"/>
                </a:rPr>
                <a:t>SIPG</a:t>
              </a:r>
            </a:p>
          </p:txBody>
        </p:sp>
      </p:grpSp>
      <p:sp>
        <p:nvSpPr>
          <p:cNvPr id="24" name="文本框 1">
            <a:extLst>
              <a:ext uri="{FF2B5EF4-FFF2-40B4-BE49-F238E27FC236}">
                <a16:creationId xmlns:a16="http://schemas.microsoft.com/office/drawing/2014/main" xmlns="" id="{739811BB-613A-4CCB-8B13-2BE14F1EC731}"/>
              </a:ext>
            </a:extLst>
          </p:cNvPr>
          <p:cNvSpPr txBox="1"/>
          <p:nvPr/>
        </p:nvSpPr>
        <p:spPr>
          <a:xfrm>
            <a:off x="1745325" y="232734"/>
            <a:ext cx="5791200" cy="461665"/>
          </a:xfrm>
          <a:prstGeom prst="rect">
            <a:avLst/>
          </a:prstGeom>
          <a:noFill/>
        </p:spPr>
        <p:txBody>
          <a:bodyPr wrap="square" rtlCol="0">
            <a:spAutoFit/>
          </a:bodyPr>
          <a:lstStyle/>
          <a:p>
            <a:pPr algn="ctr"/>
            <a:r>
              <a:rPr lang="zh-CN" altLang="en-US" sz="2400" b="1" dirty="0" smtClean="0">
                <a:solidFill>
                  <a:srgbClr val="003399"/>
                </a:solidFill>
                <a:latin typeface="微软雅黑" panose="020B0503020204020204" pitchFamily="34" charset="-122"/>
                <a:ea typeface="微软雅黑" panose="020B0503020204020204" pitchFamily="34" charset="-122"/>
              </a:rPr>
              <a:t>中央经济工作会议</a:t>
            </a:r>
            <a:endParaRPr lang="zh-CN" altLang="en-US" sz="2400" b="1" dirty="0">
              <a:solidFill>
                <a:srgbClr val="003399"/>
              </a:solidFill>
              <a:latin typeface="微软雅黑" panose="020B0503020204020204" pitchFamily="34" charset="-122"/>
              <a:ea typeface="微软雅黑" panose="020B0503020204020204" pitchFamily="34" charset="-122"/>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8447" y="926175"/>
            <a:ext cx="2652064" cy="583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1469" y="1046315"/>
            <a:ext cx="3026352" cy="5596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9956181"/>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21265" y="-196513"/>
            <a:ext cx="1105786" cy="1281034"/>
            <a:chOff x="-21265" y="-196513"/>
            <a:chExt cx="1105786" cy="1281034"/>
          </a:xfrm>
        </p:grpSpPr>
        <p:sp>
          <p:nvSpPr>
            <p:cNvPr id="14" name="任意多边形 13"/>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rot="18893568" flipH="1">
              <a:off x="-49971" y="106325"/>
              <a:ext cx="975007" cy="369332"/>
            </a:xfrm>
            <a:prstGeom prst="rect">
              <a:avLst/>
            </a:prstGeom>
            <a:noFill/>
            <a:ln>
              <a:noFill/>
            </a:ln>
          </p:spPr>
          <p:txBody>
            <a:bodyPr wrap="square" rtlCol="0">
              <a:spAutoFit/>
            </a:bodyPr>
            <a:lstStyle/>
            <a:p>
              <a:r>
                <a:rPr lang="en-US" altLang="zh-CN" dirty="0" smtClean="0">
                  <a:solidFill>
                    <a:schemeClr val="bg1"/>
                  </a:solidFill>
                  <a:latin typeface="Arial Black" pitchFamily="34" charset="0"/>
                </a:rPr>
                <a:t>SIPG</a:t>
              </a:r>
            </a:p>
          </p:txBody>
        </p:sp>
      </p:grpSp>
      <p:sp>
        <p:nvSpPr>
          <p:cNvPr id="24" name="文本框 1">
            <a:extLst>
              <a:ext uri="{FF2B5EF4-FFF2-40B4-BE49-F238E27FC236}">
                <a16:creationId xmlns:a16="http://schemas.microsoft.com/office/drawing/2014/main" xmlns="" id="{739811BB-613A-4CCB-8B13-2BE14F1EC731}"/>
              </a:ext>
            </a:extLst>
          </p:cNvPr>
          <p:cNvSpPr txBox="1"/>
          <p:nvPr/>
        </p:nvSpPr>
        <p:spPr>
          <a:xfrm>
            <a:off x="1745325" y="321706"/>
            <a:ext cx="5791200" cy="461665"/>
          </a:xfrm>
          <a:prstGeom prst="rect">
            <a:avLst/>
          </a:prstGeom>
          <a:noFill/>
        </p:spPr>
        <p:txBody>
          <a:bodyPr wrap="square" rtlCol="0">
            <a:spAutoFit/>
          </a:bodyPr>
          <a:lstStyle/>
          <a:p>
            <a:pPr algn="ctr"/>
            <a:r>
              <a:rPr lang="zh-CN" altLang="en-US" sz="2400" b="1" dirty="0" smtClean="0">
                <a:solidFill>
                  <a:srgbClr val="003399"/>
                </a:solidFill>
                <a:latin typeface="微软雅黑" panose="020B0503020204020204" pitchFamily="34" charset="-122"/>
                <a:ea typeface="微软雅黑" panose="020B0503020204020204" pitchFamily="34" charset="-122"/>
              </a:rPr>
              <a:t>集团</a:t>
            </a:r>
            <a:r>
              <a:rPr lang="en-US" altLang="zh-CN" sz="2400" b="1" dirty="0" smtClean="0">
                <a:solidFill>
                  <a:srgbClr val="003399"/>
                </a:solidFill>
                <a:latin typeface="微软雅黑" panose="020B0503020204020204" pitchFamily="34" charset="-122"/>
                <a:ea typeface="微软雅黑" panose="020B0503020204020204" pitchFamily="34" charset="-122"/>
              </a:rPr>
              <a:t>2019</a:t>
            </a:r>
            <a:r>
              <a:rPr lang="zh-CN" altLang="en-US" sz="2400" b="1" dirty="0" smtClean="0">
                <a:solidFill>
                  <a:srgbClr val="003399"/>
                </a:solidFill>
                <a:latin typeface="微软雅黑" panose="020B0503020204020204" pitchFamily="34" charset="-122"/>
                <a:ea typeface="微软雅黑" panose="020B0503020204020204" pitchFamily="34" charset="-122"/>
              </a:rPr>
              <a:t>年干部大会</a:t>
            </a:r>
            <a:endParaRPr lang="zh-CN" altLang="en-US" sz="2400" b="1" dirty="0">
              <a:solidFill>
                <a:srgbClr val="003399"/>
              </a:solidFill>
              <a:latin typeface="微软雅黑" panose="020B0503020204020204" pitchFamily="34" charset="-122"/>
              <a:ea typeface="微软雅黑" panose="020B0503020204020204" pitchFamily="34" charset="-122"/>
            </a:endParaRPr>
          </a:p>
        </p:txBody>
      </p:sp>
      <p:sp>
        <p:nvSpPr>
          <p:cNvPr id="17" name="矩形 16"/>
          <p:cNvSpPr/>
          <p:nvPr/>
        </p:nvSpPr>
        <p:spPr>
          <a:xfrm>
            <a:off x="936079" y="1630934"/>
            <a:ext cx="2328531" cy="458908"/>
          </a:xfrm>
          <a:prstGeom prst="rect">
            <a:avLst/>
          </a:prstGeom>
          <a:solidFill>
            <a:srgbClr val="003399"/>
          </a:solidFill>
        </p:spPr>
        <p:txBody>
          <a:bodyPr wrap="square" anchor="ctr">
            <a:spAutoFit/>
          </a:bodyPr>
          <a:lstStyle/>
          <a:p>
            <a:pPr algn="ctr">
              <a:lnSpc>
                <a:spcPct val="150000"/>
              </a:lnSpc>
            </a:pPr>
            <a:r>
              <a:rPr lang="zh-CN" altLang="en-US" b="1" dirty="0" smtClean="0">
                <a:solidFill>
                  <a:schemeClr val="bg1"/>
                </a:solidFill>
                <a:latin typeface="微软雅黑" pitchFamily="34" charset="-122"/>
                <a:ea typeface="微软雅黑" pitchFamily="34" charset="-122"/>
              </a:rPr>
              <a:t>四大主要挑战</a:t>
            </a:r>
            <a:endParaRPr lang="en-US" altLang="zh-CN" b="1" dirty="0" smtClean="0">
              <a:solidFill>
                <a:schemeClr val="bg1"/>
              </a:solidFill>
              <a:latin typeface="微软雅黑" pitchFamily="34" charset="-122"/>
              <a:ea typeface="微软雅黑" pitchFamily="34" charset="-122"/>
            </a:endParaRPr>
          </a:p>
        </p:txBody>
      </p:sp>
      <p:sp>
        <p:nvSpPr>
          <p:cNvPr id="19" name="矩形 18"/>
          <p:cNvSpPr/>
          <p:nvPr/>
        </p:nvSpPr>
        <p:spPr>
          <a:xfrm>
            <a:off x="2688615" y="2631347"/>
            <a:ext cx="5998513" cy="2169825"/>
          </a:xfrm>
          <a:prstGeom prst="rect">
            <a:avLst/>
          </a:prstGeom>
        </p:spPr>
        <p:txBody>
          <a:bodyPr wrap="square">
            <a:spAutoFit/>
          </a:bodyPr>
          <a:lstStyle/>
          <a:p>
            <a:pPr marL="285750" indent="-285750">
              <a:lnSpc>
                <a:spcPct val="150000"/>
              </a:lnSpc>
              <a:buFont typeface="Wingdings" pitchFamily="2" charset="2"/>
              <a:buChar char="l"/>
            </a:pPr>
            <a:r>
              <a:rPr lang="zh-CN" altLang="zh-CN" dirty="0">
                <a:solidFill>
                  <a:srgbClr val="003399"/>
                </a:solidFill>
                <a:latin typeface="微软雅黑" pitchFamily="34" charset="-122"/>
                <a:ea typeface="微软雅黑" pitchFamily="34" charset="-122"/>
              </a:rPr>
              <a:t>确保港口主业的有效增长</a:t>
            </a:r>
            <a:endParaRPr lang="en-US" altLang="zh-CN" dirty="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dirty="0">
                <a:solidFill>
                  <a:srgbClr val="003399"/>
                </a:solidFill>
                <a:latin typeface="微软雅黑" pitchFamily="34" charset="-122"/>
                <a:ea typeface="微软雅黑" pitchFamily="34" charset="-122"/>
              </a:rPr>
              <a:t>确保集团效益的有效增长</a:t>
            </a:r>
            <a:endParaRPr lang="en-US" altLang="zh-CN" dirty="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dirty="0">
                <a:solidFill>
                  <a:srgbClr val="003399"/>
                </a:solidFill>
                <a:latin typeface="微软雅黑" pitchFamily="34" charset="-122"/>
                <a:ea typeface="微软雅黑" pitchFamily="34" charset="-122"/>
              </a:rPr>
              <a:t>各级领导干部谋发展的能力迫切需要有效</a:t>
            </a:r>
            <a:r>
              <a:rPr lang="zh-CN" altLang="zh-CN">
                <a:solidFill>
                  <a:srgbClr val="003399"/>
                </a:solidFill>
                <a:latin typeface="微软雅黑" pitchFamily="34" charset="-122"/>
                <a:ea typeface="微软雅黑" pitchFamily="34" charset="-122"/>
              </a:rPr>
              <a:t>提</a:t>
            </a:r>
            <a:r>
              <a:rPr lang="zh-CN" altLang="zh-CN" smtClean="0">
                <a:solidFill>
                  <a:srgbClr val="003399"/>
                </a:solidFill>
                <a:latin typeface="微软雅黑" pitchFamily="34" charset="-122"/>
                <a:ea typeface="微软雅黑" pitchFamily="34" charset="-122"/>
              </a:rPr>
              <a:t>升</a:t>
            </a:r>
            <a:endParaRPr lang="en-US" altLang="zh-CN" smtClean="0">
              <a:solidFill>
                <a:srgbClr val="003399"/>
              </a:solidFill>
              <a:latin typeface="微软雅黑" pitchFamily="34" charset="-122"/>
              <a:ea typeface="微软雅黑" pitchFamily="34" charset="-122"/>
            </a:endParaRPr>
          </a:p>
          <a:p>
            <a:pPr marL="285750" indent="-285750">
              <a:lnSpc>
                <a:spcPct val="150000"/>
              </a:lnSpc>
            </a:pPr>
            <a:r>
              <a:rPr lang="zh-CN" altLang="en-US" b="1" smtClean="0">
                <a:solidFill>
                  <a:srgbClr val="C00000"/>
                </a:solidFill>
                <a:latin typeface="微软雅黑" pitchFamily="34" charset="-122"/>
                <a:ea typeface="微软雅黑" pitchFamily="34" charset="-122"/>
              </a:rPr>
              <a:t>各级领导干部要树立起以效益论英雄的“晒成绩单”精神</a:t>
            </a:r>
            <a:endParaRPr lang="en-US" altLang="zh-CN" b="1" dirty="0">
              <a:solidFill>
                <a:srgbClr val="C00000"/>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dirty="0">
                <a:solidFill>
                  <a:srgbClr val="003399"/>
                </a:solidFill>
                <a:latin typeface="微软雅黑" pitchFamily="34" charset="-122"/>
                <a:ea typeface="微软雅黑" pitchFamily="34" charset="-122"/>
              </a:rPr>
              <a:t>集团发展的内生动力和活力需要得到极大发挥</a:t>
            </a:r>
            <a:endParaRPr lang="en-US" altLang="zh-CN" dirty="0">
              <a:solidFill>
                <a:srgbClr val="003399"/>
              </a:solidFill>
              <a:latin typeface="微软雅黑" pitchFamily="34" charset="-122"/>
              <a:ea typeface="微软雅黑" pitchFamily="34" charset="-122"/>
            </a:endParaRPr>
          </a:p>
        </p:txBody>
      </p: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560" y="2984631"/>
            <a:ext cx="1735778" cy="1063316"/>
          </a:xfrm>
          <a:prstGeom prst="rect">
            <a:avLst/>
          </a:prstGeom>
        </p:spPr>
      </p:pic>
    </p:spTree>
    <p:extLst>
      <p:ext uri="{BB962C8B-B14F-4D97-AF65-F5344CB8AC3E}">
        <p14:creationId xmlns:p14="http://schemas.microsoft.com/office/powerpoint/2010/main" val="857690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blinds(horizontal)">
                                      <p:cBhvr>
                                        <p:cTn id="17" dur="5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9">
                                            <p:txEl>
                                              <p:pRg st="1" end="1"/>
                                            </p:txEl>
                                          </p:spTgt>
                                        </p:tgtEl>
                                        <p:attrNameLst>
                                          <p:attrName>style.visibility</p:attrName>
                                        </p:attrNameLst>
                                      </p:cBhvr>
                                      <p:to>
                                        <p:strVal val="visible"/>
                                      </p:to>
                                    </p:set>
                                    <p:animEffect transition="in" filter="blinds(horizontal)">
                                      <p:cBhvr>
                                        <p:cTn id="22" dur="500"/>
                                        <p:tgtEl>
                                          <p:spTgt spid="1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9">
                                            <p:txEl>
                                              <p:pRg st="2" end="2"/>
                                            </p:txEl>
                                          </p:spTgt>
                                        </p:tgtEl>
                                        <p:attrNameLst>
                                          <p:attrName>style.visibility</p:attrName>
                                        </p:attrNameLst>
                                      </p:cBhvr>
                                      <p:to>
                                        <p:strVal val="visible"/>
                                      </p:to>
                                    </p:set>
                                    <p:animEffect transition="in" filter="blinds(horizontal)">
                                      <p:cBhvr>
                                        <p:cTn id="27" dur="500"/>
                                        <p:tgtEl>
                                          <p:spTgt spid="1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9">
                                            <p:txEl>
                                              <p:pRg st="3" end="3"/>
                                            </p:txEl>
                                          </p:spTgt>
                                        </p:tgtEl>
                                        <p:attrNameLst>
                                          <p:attrName>style.visibility</p:attrName>
                                        </p:attrNameLst>
                                      </p:cBhvr>
                                      <p:to>
                                        <p:strVal val="visible"/>
                                      </p:to>
                                    </p:set>
                                    <p:animEffect transition="in" filter="blinds(horizontal)">
                                      <p:cBhvr>
                                        <p:cTn id="32" dur="500"/>
                                        <p:tgtEl>
                                          <p:spTgt spid="19">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9">
                                            <p:txEl>
                                              <p:pRg st="4" end="4"/>
                                            </p:txEl>
                                          </p:spTgt>
                                        </p:tgtEl>
                                        <p:attrNameLst>
                                          <p:attrName>style.visibility</p:attrName>
                                        </p:attrNameLst>
                                      </p:cBhvr>
                                      <p:to>
                                        <p:strVal val="visible"/>
                                      </p:to>
                                    </p:set>
                                    <p:animEffect transition="in" filter="blinds(horizontal)">
                                      <p:cBhvr>
                                        <p:cTn id="37"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9144000" cy="1052623"/>
          </a:xfrm>
          <a:prstGeom prst="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620480" y="277628"/>
            <a:ext cx="6951134" cy="584775"/>
          </a:xfrm>
          <a:prstGeom prst="rect">
            <a:avLst/>
          </a:prstGeom>
          <a:noFill/>
        </p:spPr>
        <p:txBody>
          <a:bodyPr wrap="square" rtlCol="0">
            <a:spAutoFit/>
          </a:bodyPr>
          <a:lstStyle/>
          <a:p>
            <a:r>
              <a:rPr lang="zh-CN" altLang="en-US" sz="3200" b="1" dirty="0">
                <a:solidFill>
                  <a:schemeClr val="accent5">
                    <a:lumMod val="40000"/>
                    <a:lumOff val="60000"/>
                  </a:schemeClr>
                </a:solidFill>
                <a:latin typeface="微软雅黑" panose="020B0503020204020204" pitchFamily="34" charset="-122"/>
                <a:ea typeface="微软雅黑" panose="020B0503020204020204" pitchFamily="34" charset="-122"/>
              </a:rPr>
              <a:t>第一部分 </a:t>
            </a:r>
            <a:r>
              <a:rPr lang="zh-CN" altLang="en-US" sz="3200" b="1" dirty="0" smtClean="0">
                <a:solidFill>
                  <a:schemeClr val="accent5">
                    <a:lumMod val="40000"/>
                    <a:lumOff val="60000"/>
                  </a:schemeClr>
                </a:solidFill>
                <a:latin typeface="微软雅黑" panose="020B0503020204020204" pitchFamily="34" charset="-122"/>
                <a:ea typeface="微软雅黑" panose="020B0503020204020204" pitchFamily="34" charset="-122"/>
              </a:rPr>
              <a:t>  </a:t>
            </a:r>
            <a:r>
              <a:rPr lang="en-US" altLang="zh-CN" sz="3200" b="1" dirty="0" smtClean="0">
                <a:solidFill>
                  <a:schemeClr val="accent5">
                    <a:lumMod val="40000"/>
                    <a:lumOff val="60000"/>
                  </a:schemeClr>
                </a:solidFill>
                <a:latin typeface="微软雅黑" panose="020B0503020204020204" pitchFamily="34" charset="-122"/>
                <a:ea typeface="微软雅黑" panose="020B0503020204020204" pitchFamily="34" charset="-122"/>
              </a:rPr>
              <a:t>2018</a:t>
            </a:r>
            <a:r>
              <a:rPr lang="zh-CN" altLang="en-US" sz="3200" b="1" dirty="0">
                <a:solidFill>
                  <a:schemeClr val="accent5">
                    <a:lumMod val="40000"/>
                    <a:lumOff val="60000"/>
                  </a:schemeClr>
                </a:solidFill>
                <a:latin typeface="微软雅黑" panose="020B0503020204020204" pitchFamily="34" charset="-122"/>
                <a:ea typeface="微软雅黑" panose="020B0503020204020204" pitchFamily="34" charset="-122"/>
              </a:rPr>
              <a:t>年工作回顾</a:t>
            </a:r>
          </a:p>
        </p:txBody>
      </p:sp>
      <p:grpSp>
        <p:nvGrpSpPr>
          <p:cNvPr id="2" name="组合 10"/>
          <p:cNvGrpSpPr/>
          <p:nvPr/>
        </p:nvGrpSpPr>
        <p:grpSpPr>
          <a:xfrm>
            <a:off x="-21265" y="-196513"/>
            <a:ext cx="1105786" cy="1281034"/>
            <a:chOff x="-21265" y="-196513"/>
            <a:chExt cx="1105786" cy="1281034"/>
          </a:xfrm>
        </p:grpSpPr>
        <p:sp>
          <p:nvSpPr>
            <p:cNvPr id="12" name="任意多边形 11"/>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p:nvSpPr>
          <p:spPr>
            <a:xfrm rot="18893568" flipH="1">
              <a:off x="-49971" y="106325"/>
              <a:ext cx="975007" cy="369332"/>
            </a:xfrm>
            <a:prstGeom prst="rect">
              <a:avLst/>
            </a:prstGeom>
            <a:noFill/>
            <a:ln>
              <a:noFill/>
            </a:ln>
          </p:spPr>
          <p:txBody>
            <a:bodyPr wrap="square" rtlCol="0">
              <a:spAutoFit/>
            </a:bodyPr>
            <a:lstStyle/>
            <a:p>
              <a:r>
                <a:rPr lang="en-US" altLang="zh-CN" dirty="0" smtClean="0">
                  <a:solidFill>
                    <a:schemeClr val="bg1"/>
                  </a:solidFill>
                  <a:latin typeface="Arial Black" panose="020B0A04020102020204" pitchFamily="34" charset="0"/>
                </a:rPr>
                <a:t>SIPG</a:t>
              </a:r>
            </a:p>
          </p:txBody>
        </p:sp>
      </p:grpSp>
      <p:graphicFrame>
        <p:nvGraphicFramePr>
          <p:cNvPr id="16" name="表格 15"/>
          <p:cNvGraphicFramePr>
            <a:graphicFrameLocks noGrp="1"/>
          </p:cNvGraphicFramePr>
          <p:nvPr/>
        </p:nvGraphicFramePr>
        <p:xfrm>
          <a:off x="1333501" y="1247773"/>
          <a:ext cx="6296024" cy="5267327"/>
        </p:xfrm>
        <a:graphic>
          <a:graphicData uri="http://schemas.openxmlformats.org/drawingml/2006/table">
            <a:tbl>
              <a:tblPr/>
              <a:tblGrid>
                <a:gridCol w="2981118"/>
                <a:gridCol w="1024369"/>
                <a:gridCol w="1080219"/>
                <a:gridCol w="1210318"/>
              </a:tblGrid>
              <a:tr h="405179">
                <a:tc>
                  <a:txBody>
                    <a:bodyPr/>
                    <a:lstStyle/>
                    <a:p>
                      <a:pPr algn="ctr">
                        <a:lnSpc>
                          <a:spcPts val="3000"/>
                        </a:lnSpc>
                        <a:spcAft>
                          <a:spcPts val="0"/>
                        </a:spcAft>
                      </a:pPr>
                      <a:r>
                        <a:rPr lang="zh-CN" sz="1100" b="1" kern="100">
                          <a:latin typeface="Calibri"/>
                          <a:ea typeface="仿宋_GB2312"/>
                          <a:cs typeface="Times New Roman"/>
                        </a:rPr>
                        <a:t>经营指标</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2017</a:t>
                      </a:r>
                      <a:r>
                        <a:rPr lang="zh-CN" sz="1100" b="1" kern="100">
                          <a:latin typeface="Calibri"/>
                          <a:ea typeface="仿宋_GB2312"/>
                          <a:cs typeface="Times New Roman"/>
                        </a:rPr>
                        <a:t>年</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2018</a:t>
                      </a:r>
                      <a:r>
                        <a:rPr lang="zh-CN" sz="1100" b="1" kern="100">
                          <a:latin typeface="Calibri"/>
                          <a:ea typeface="仿宋_GB2312"/>
                          <a:cs typeface="Times New Roman"/>
                        </a:rPr>
                        <a:t>年</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zh-CN" sz="1100" b="1" kern="100">
                          <a:latin typeface="Calibri"/>
                          <a:ea typeface="仿宋_GB2312"/>
                          <a:cs typeface="Times New Roman"/>
                        </a:rPr>
                        <a:t>同比增长</a:t>
                      </a:r>
                      <a:endParaRPr lang="zh-CN" sz="900" b="1" kern="100">
                        <a:latin typeface="Calibri"/>
                        <a:ea typeface="宋体"/>
                        <a:cs typeface="Times New Roman"/>
                      </a:endParaRPr>
                    </a:p>
                  </a:txBody>
                  <a:tcPr marL="56271" marR="562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179">
                <a:tc>
                  <a:txBody>
                    <a:bodyPr/>
                    <a:lstStyle/>
                    <a:p>
                      <a:pPr algn="ctr">
                        <a:lnSpc>
                          <a:spcPts val="3000"/>
                        </a:lnSpc>
                        <a:spcAft>
                          <a:spcPts val="0"/>
                        </a:spcAft>
                      </a:pPr>
                      <a:r>
                        <a:rPr lang="zh-CN" sz="1100" b="1" kern="100">
                          <a:latin typeface="Calibri"/>
                          <a:ea typeface="仿宋_GB2312"/>
                          <a:cs typeface="Times New Roman"/>
                        </a:rPr>
                        <a:t>货物吞吐量（亿吨）</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5.61 </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5.61</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0.1%</a:t>
                      </a:r>
                      <a:endParaRPr lang="zh-CN" sz="900" b="1" kern="100">
                        <a:latin typeface="Calibri"/>
                        <a:ea typeface="宋体"/>
                        <a:cs typeface="Times New Roman"/>
                      </a:endParaRPr>
                    </a:p>
                  </a:txBody>
                  <a:tcPr marL="56271" marR="562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179">
                <a:tc>
                  <a:txBody>
                    <a:bodyPr/>
                    <a:lstStyle/>
                    <a:p>
                      <a:pPr algn="ctr">
                        <a:lnSpc>
                          <a:spcPts val="3000"/>
                        </a:lnSpc>
                        <a:spcAft>
                          <a:spcPts val="0"/>
                        </a:spcAft>
                      </a:pPr>
                      <a:r>
                        <a:rPr lang="zh-CN" sz="1100" b="1" kern="100">
                          <a:latin typeface="Calibri"/>
                          <a:ea typeface="仿宋_GB2312"/>
                          <a:cs typeface="Times New Roman"/>
                        </a:rPr>
                        <a:t>散杂货吞吐量（亿吨）</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1.64 </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1.5</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altLang="zh-CN" sz="1100" b="1" kern="100" smtClean="0">
                          <a:latin typeface="仿宋_GB2312"/>
                          <a:ea typeface="宋体"/>
                          <a:cs typeface="Times New Roman"/>
                        </a:rPr>
                        <a:t>-</a:t>
                      </a:r>
                      <a:r>
                        <a:rPr lang="en-US" sz="1100" b="1" kern="100" smtClean="0">
                          <a:latin typeface="仿宋_GB2312"/>
                          <a:ea typeface="宋体"/>
                          <a:cs typeface="Times New Roman"/>
                        </a:rPr>
                        <a:t>8.4</a:t>
                      </a:r>
                      <a:r>
                        <a:rPr lang="en-US" sz="1100" b="1" kern="100">
                          <a:latin typeface="仿宋_GB2312"/>
                          <a:ea typeface="宋体"/>
                          <a:cs typeface="Times New Roman"/>
                        </a:rPr>
                        <a:t>%</a:t>
                      </a:r>
                      <a:endParaRPr lang="zh-CN" sz="900" b="1" kern="100">
                        <a:latin typeface="Calibri"/>
                        <a:ea typeface="宋体"/>
                        <a:cs typeface="Times New Roman"/>
                      </a:endParaRPr>
                    </a:p>
                  </a:txBody>
                  <a:tcPr marL="56271" marR="562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179">
                <a:tc>
                  <a:txBody>
                    <a:bodyPr/>
                    <a:lstStyle/>
                    <a:p>
                      <a:pPr algn="ctr">
                        <a:lnSpc>
                          <a:spcPts val="3000"/>
                        </a:lnSpc>
                        <a:spcAft>
                          <a:spcPts val="0"/>
                        </a:spcAft>
                      </a:pPr>
                      <a:r>
                        <a:rPr lang="zh-CN" sz="1100" b="1" kern="100">
                          <a:latin typeface="Calibri"/>
                          <a:ea typeface="仿宋_GB2312"/>
                          <a:cs typeface="Times New Roman"/>
                        </a:rPr>
                        <a:t>集装箱吞吐量（万标准箱）</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4023.3</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4201</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4.4%</a:t>
                      </a:r>
                      <a:endParaRPr lang="zh-CN" sz="900" b="1" kern="100">
                        <a:latin typeface="Calibri"/>
                        <a:ea typeface="宋体"/>
                        <a:cs typeface="Times New Roman"/>
                      </a:endParaRPr>
                    </a:p>
                  </a:txBody>
                  <a:tcPr marL="56271" marR="562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179">
                <a:tc>
                  <a:txBody>
                    <a:bodyPr/>
                    <a:lstStyle/>
                    <a:p>
                      <a:pPr algn="ctr">
                        <a:lnSpc>
                          <a:spcPts val="3000"/>
                        </a:lnSpc>
                        <a:spcAft>
                          <a:spcPts val="0"/>
                        </a:spcAft>
                      </a:pPr>
                      <a:r>
                        <a:rPr lang="zh-CN" sz="1100" b="1" kern="100">
                          <a:latin typeface="Calibri"/>
                          <a:ea typeface="仿宋_GB2312"/>
                          <a:cs typeface="Times New Roman"/>
                        </a:rPr>
                        <a:t>内贸集装箱吞吐量（万标准箱）</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481.7</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509.2</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5.7%</a:t>
                      </a:r>
                      <a:endParaRPr lang="zh-CN" sz="900" b="1" kern="100">
                        <a:latin typeface="Calibri"/>
                        <a:ea typeface="宋体"/>
                        <a:cs typeface="Times New Roman"/>
                      </a:endParaRPr>
                    </a:p>
                  </a:txBody>
                  <a:tcPr marL="56271" marR="562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179">
                <a:tc>
                  <a:txBody>
                    <a:bodyPr/>
                    <a:lstStyle/>
                    <a:p>
                      <a:pPr algn="ctr">
                        <a:lnSpc>
                          <a:spcPts val="3000"/>
                        </a:lnSpc>
                        <a:spcAft>
                          <a:spcPts val="0"/>
                        </a:spcAft>
                      </a:pPr>
                      <a:r>
                        <a:rPr lang="zh-CN" sz="1100" b="1" kern="100">
                          <a:latin typeface="Calibri"/>
                          <a:ea typeface="仿宋_GB2312"/>
                          <a:cs typeface="Times New Roman"/>
                        </a:rPr>
                        <a:t>水水中转吞吐量（万标准箱）</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1878.8</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1967.6</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4.7%</a:t>
                      </a:r>
                      <a:endParaRPr lang="zh-CN" sz="900" b="1" kern="100">
                        <a:latin typeface="Calibri"/>
                        <a:ea typeface="宋体"/>
                        <a:cs typeface="Times New Roman"/>
                      </a:endParaRPr>
                    </a:p>
                  </a:txBody>
                  <a:tcPr marL="56271" marR="562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179">
                <a:tc>
                  <a:txBody>
                    <a:bodyPr/>
                    <a:lstStyle/>
                    <a:p>
                      <a:pPr algn="ctr">
                        <a:lnSpc>
                          <a:spcPts val="3000"/>
                        </a:lnSpc>
                        <a:spcAft>
                          <a:spcPts val="0"/>
                        </a:spcAft>
                      </a:pPr>
                      <a:r>
                        <a:rPr lang="zh-CN" sz="1100" b="1" kern="100">
                          <a:latin typeface="Calibri"/>
                          <a:ea typeface="仿宋_GB2312"/>
                          <a:cs typeface="Times New Roman"/>
                        </a:rPr>
                        <a:t>水水中转比例</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46.7%</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46.8%</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0.21%</a:t>
                      </a:r>
                      <a:endParaRPr lang="zh-CN" sz="900" b="1" kern="100">
                        <a:latin typeface="Calibri"/>
                        <a:ea typeface="宋体"/>
                        <a:cs typeface="Times New Roman"/>
                      </a:endParaRPr>
                    </a:p>
                  </a:txBody>
                  <a:tcPr marL="56271" marR="562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179">
                <a:tc>
                  <a:txBody>
                    <a:bodyPr/>
                    <a:lstStyle/>
                    <a:p>
                      <a:pPr algn="ctr">
                        <a:lnSpc>
                          <a:spcPts val="3000"/>
                        </a:lnSpc>
                        <a:spcAft>
                          <a:spcPts val="0"/>
                        </a:spcAft>
                      </a:pPr>
                      <a:r>
                        <a:rPr lang="zh-CN" sz="1100" b="1" kern="100">
                          <a:latin typeface="Calibri"/>
                          <a:ea typeface="仿宋_GB2312"/>
                          <a:cs typeface="Times New Roman"/>
                        </a:rPr>
                        <a:t>国际中转（万标准箱）</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308.7</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368.2</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19.3%</a:t>
                      </a:r>
                      <a:endParaRPr lang="zh-CN" sz="900" b="1" kern="100">
                        <a:latin typeface="Calibri"/>
                        <a:ea typeface="宋体"/>
                        <a:cs typeface="Times New Roman"/>
                      </a:endParaRPr>
                    </a:p>
                  </a:txBody>
                  <a:tcPr marL="56271" marR="562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179">
                <a:tc>
                  <a:txBody>
                    <a:bodyPr/>
                    <a:lstStyle/>
                    <a:p>
                      <a:pPr algn="ctr">
                        <a:lnSpc>
                          <a:spcPts val="3000"/>
                        </a:lnSpc>
                        <a:spcAft>
                          <a:spcPts val="0"/>
                        </a:spcAft>
                      </a:pPr>
                      <a:r>
                        <a:rPr lang="zh-CN" sz="1100" b="1" kern="100">
                          <a:latin typeface="Calibri"/>
                          <a:ea typeface="仿宋_GB2312"/>
                          <a:cs typeface="Times New Roman"/>
                        </a:rPr>
                        <a:t>长江中转（万标准箱）</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1058.8</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1087.4</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2.7%</a:t>
                      </a:r>
                      <a:endParaRPr lang="zh-CN" sz="900" b="1" kern="100">
                        <a:latin typeface="Calibri"/>
                        <a:ea typeface="宋体"/>
                        <a:cs typeface="Times New Roman"/>
                      </a:endParaRPr>
                    </a:p>
                  </a:txBody>
                  <a:tcPr marL="56271" marR="562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179">
                <a:tc>
                  <a:txBody>
                    <a:bodyPr/>
                    <a:lstStyle/>
                    <a:p>
                      <a:pPr algn="ctr">
                        <a:lnSpc>
                          <a:spcPts val="3000"/>
                        </a:lnSpc>
                        <a:spcAft>
                          <a:spcPts val="0"/>
                        </a:spcAft>
                      </a:pPr>
                      <a:r>
                        <a:rPr lang="zh-CN" sz="1100" b="1" kern="100">
                          <a:latin typeface="Calibri"/>
                          <a:ea typeface="仿宋_GB2312"/>
                          <a:cs typeface="Times New Roman"/>
                        </a:rPr>
                        <a:t>沿海中转（万标准箱）</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189</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169.6</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-10.3%</a:t>
                      </a:r>
                      <a:endParaRPr lang="zh-CN" sz="900" b="1" kern="100">
                        <a:latin typeface="Calibri"/>
                        <a:ea typeface="宋体"/>
                        <a:cs typeface="Times New Roman"/>
                      </a:endParaRPr>
                    </a:p>
                  </a:txBody>
                  <a:tcPr marL="56271" marR="562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179">
                <a:tc>
                  <a:txBody>
                    <a:bodyPr/>
                    <a:lstStyle/>
                    <a:p>
                      <a:pPr algn="ctr">
                        <a:lnSpc>
                          <a:spcPts val="3000"/>
                        </a:lnSpc>
                        <a:spcAft>
                          <a:spcPts val="0"/>
                        </a:spcAft>
                      </a:pPr>
                      <a:r>
                        <a:rPr lang="zh-CN" sz="1100" b="1" kern="100">
                          <a:latin typeface="Calibri"/>
                          <a:ea typeface="仿宋_GB2312"/>
                          <a:cs typeface="Times New Roman"/>
                        </a:rPr>
                        <a:t>洋山港区集装箱吞吐量（万标准箱）</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1655.2</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1842.5</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11.3%</a:t>
                      </a:r>
                      <a:endParaRPr lang="zh-CN" sz="900" b="1" kern="100">
                        <a:latin typeface="Calibri"/>
                        <a:ea typeface="宋体"/>
                        <a:cs typeface="Times New Roman"/>
                      </a:endParaRPr>
                    </a:p>
                  </a:txBody>
                  <a:tcPr marL="56271" marR="562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179">
                <a:tc>
                  <a:txBody>
                    <a:bodyPr/>
                    <a:lstStyle/>
                    <a:p>
                      <a:pPr algn="ctr">
                        <a:lnSpc>
                          <a:spcPts val="3000"/>
                        </a:lnSpc>
                        <a:spcAft>
                          <a:spcPts val="0"/>
                        </a:spcAft>
                      </a:pPr>
                      <a:r>
                        <a:rPr lang="zh-CN" sz="1100" b="1" kern="100">
                          <a:latin typeface="Calibri"/>
                          <a:ea typeface="仿宋_GB2312"/>
                          <a:cs typeface="Times New Roman"/>
                        </a:rPr>
                        <a:t>营业收入（亿元）</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373.3</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381.5</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1.9%</a:t>
                      </a:r>
                      <a:endParaRPr lang="zh-CN" sz="900" b="1" kern="100">
                        <a:latin typeface="Calibri"/>
                        <a:ea typeface="宋体"/>
                        <a:cs typeface="Times New Roman"/>
                      </a:endParaRPr>
                    </a:p>
                  </a:txBody>
                  <a:tcPr marL="56271" marR="562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179">
                <a:tc>
                  <a:txBody>
                    <a:bodyPr/>
                    <a:lstStyle/>
                    <a:p>
                      <a:pPr algn="ctr">
                        <a:lnSpc>
                          <a:spcPts val="3000"/>
                        </a:lnSpc>
                        <a:spcAft>
                          <a:spcPts val="0"/>
                        </a:spcAft>
                      </a:pPr>
                      <a:r>
                        <a:rPr lang="zh-CN" sz="1100" b="1" kern="100">
                          <a:latin typeface="Calibri"/>
                          <a:ea typeface="仿宋_GB2312"/>
                          <a:cs typeface="Times New Roman"/>
                        </a:rPr>
                        <a:t>归属母公司的净利润（亿元）</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115.3</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102.8</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-10.8%</a:t>
                      </a:r>
                      <a:endParaRPr lang="zh-CN" sz="900" b="1" kern="100">
                        <a:latin typeface="Calibri"/>
                        <a:ea typeface="宋体"/>
                        <a:cs typeface="Times New Roman"/>
                      </a:endParaRPr>
                    </a:p>
                  </a:txBody>
                  <a:tcPr marL="56271" marR="562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917782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2"/>
          <p:cNvGrpSpPr/>
          <p:nvPr/>
        </p:nvGrpSpPr>
        <p:grpSpPr>
          <a:xfrm>
            <a:off x="-21265" y="-196513"/>
            <a:ext cx="1105786" cy="1281034"/>
            <a:chOff x="-21265" y="-196513"/>
            <a:chExt cx="1105786" cy="1281034"/>
          </a:xfrm>
        </p:grpSpPr>
        <p:sp>
          <p:nvSpPr>
            <p:cNvPr id="14" name="任意多边形 13"/>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rot="18893568" flipH="1">
              <a:off x="-49971" y="106325"/>
              <a:ext cx="975007" cy="369332"/>
            </a:xfrm>
            <a:prstGeom prst="rect">
              <a:avLst/>
            </a:prstGeom>
            <a:noFill/>
            <a:ln>
              <a:noFill/>
            </a:ln>
          </p:spPr>
          <p:txBody>
            <a:bodyPr wrap="square" rtlCol="0">
              <a:spAutoFit/>
            </a:bodyPr>
            <a:lstStyle/>
            <a:p>
              <a:r>
                <a:rPr lang="en-US" altLang="zh-CN" dirty="0" smtClean="0">
                  <a:solidFill>
                    <a:schemeClr val="bg1"/>
                  </a:solidFill>
                  <a:latin typeface="Arial Black" pitchFamily="34" charset="0"/>
                </a:rPr>
                <a:t>SIPG</a:t>
              </a:r>
            </a:p>
          </p:txBody>
        </p:sp>
      </p:grpSp>
      <p:sp>
        <p:nvSpPr>
          <p:cNvPr id="9" name="矩形 8"/>
          <p:cNvSpPr/>
          <p:nvPr/>
        </p:nvSpPr>
        <p:spPr>
          <a:xfrm>
            <a:off x="1359408" y="777163"/>
            <a:ext cx="5980176" cy="400110"/>
          </a:xfrm>
          <a:prstGeom prst="rect">
            <a:avLst/>
          </a:prstGeom>
        </p:spPr>
        <p:txBody>
          <a:bodyPr wrap="square">
            <a:spAutoFit/>
          </a:bodyPr>
          <a:lstStyle/>
          <a:p>
            <a:r>
              <a:rPr lang="zh-CN" altLang="zh-CN" sz="2000" b="1" smtClean="0">
                <a:solidFill>
                  <a:srgbClr val="C00000"/>
                </a:solidFill>
              </a:rPr>
              <a:t>困难不容低估，但信心不可动摇，干劲更不能松懈</a:t>
            </a:r>
            <a:endParaRPr lang="zh-CN" altLang="en-US" sz="2000" b="1">
              <a:solidFill>
                <a:srgbClr val="C00000"/>
              </a:solidFill>
            </a:endParaRPr>
          </a:p>
        </p:txBody>
      </p:sp>
      <p:sp>
        <p:nvSpPr>
          <p:cNvPr id="10" name="矩形 9"/>
          <p:cNvSpPr/>
          <p:nvPr/>
        </p:nvSpPr>
        <p:spPr>
          <a:xfrm>
            <a:off x="396240" y="1853982"/>
            <a:ext cx="4456176" cy="3877985"/>
          </a:xfrm>
          <a:prstGeom prst="rect">
            <a:avLst/>
          </a:prstGeom>
        </p:spPr>
        <p:txBody>
          <a:bodyPr wrap="square">
            <a:spAutoFit/>
          </a:bodyPr>
          <a:lstStyle/>
          <a:p>
            <a:pPr>
              <a:lnSpc>
                <a:spcPct val="150000"/>
              </a:lnSpc>
              <a:buFont typeface="Wingdings" pitchFamily="2" charset="2"/>
              <a:buChar char="Ø"/>
              <a:defRPr/>
            </a:pPr>
            <a:r>
              <a:rPr lang="zh-CN" altLang="zh-CN" smtClean="0"/>
              <a:t>我国发展仍处于重要战略机遇期，拥有足够的韧性、巨大的潜力，经济长期向好态势不会改变</a:t>
            </a:r>
            <a:r>
              <a:rPr lang="zh-CN" altLang="en-US" smtClean="0"/>
              <a:t>。</a:t>
            </a:r>
            <a:endParaRPr lang="en-US" altLang="zh-CN" smtClean="0"/>
          </a:p>
          <a:p>
            <a:pPr>
              <a:lnSpc>
                <a:spcPct val="150000"/>
              </a:lnSpc>
              <a:buFont typeface="Wingdings" pitchFamily="2" charset="2"/>
              <a:buChar char="Ø"/>
              <a:defRPr/>
            </a:pPr>
            <a:r>
              <a:rPr lang="zh-CN" altLang="zh-CN" smtClean="0"/>
              <a:t>同时，国家</a:t>
            </a:r>
            <a:r>
              <a:rPr lang="zh-CN" altLang="zh-CN" sz="2000" b="1" smtClean="0">
                <a:solidFill>
                  <a:srgbClr val="C00000"/>
                </a:solidFill>
              </a:rPr>
              <a:t>“稳中求进”</a:t>
            </a:r>
            <a:r>
              <a:rPr lang="zh-CN" altLang="zh-CN" smtClean="0"/>
              <a:t>的工作基调，为集团稳定港口主业提供了有力支撑，而推进国企改革举措的进一步落细落地，必定会给集团改革发展释放出更多实实在在的“红利”，也必将进一步激发集团的内生动力和活力。</a:t>
            </a:r>
          </a:p>
        </p:txBody>
      </p:sp>
      <p:pic>
        <p:nvPicPr>
          <p:cNvPr id="13" name="图片 12" descr="timg (3).jpg"/>
          <p:cNvPicPr>
            <a:picLocks noChangeAspect="1"/>
          </p:cNvPicPr>
          <p:nvPr/>
        </p:nvPicPr>
        <p:blipFill>
          <a:blip r:embed="rId3" cstate="print"/>
          <a:stretch>
            <a:fillRect/>
          </a:stretch>
        </p:blipFill>
        <p:spPr>
          <a:xfrm rot="313981">
            <a:off x="5220586" y="1621536"/>
            <a:ext cx="2232790" cy="1765300"/>
          </a:xfrm>
          <a:prstGeom prst="rect">
            <a:avLst/>
          </a:prstGeom>
        </p:spPr>
      </p:pic>
      <p:pic>
        <p:nvPicPr>
          <p:cNvPr id="16" name="图片 15" descr="timg (4).jpg"/>
          <p:cNvPicPr>
            <a:picLocks noChangeAspect="1"/>
          </p:cNvPicPr>
          <p:nvPr/>
        </p:nvPicPr>
        <p:blipFill>
          <a:blip r:embed="rId4" cstate="print"/>
          <a:stretch>
            <a:fillRect/>
          </a:stretch>
        </p:blipFill>
        <p:spPr>
          <a:xfrm rot="21296577">
            <a:off x="5972228" y="3523488"/>
            <a:ext cx="2689933" cy="1922272"/>
          </a:xfrm>
          <a:prstGeom prst="rect">
            <a:avLst/>
          </a:prstGeom>
        </p:spPr>
      </p:pic>
    </p:spTree>
    <p:extLst>
      <p:ext uri="{BB962C8B-B14F-4D97-AF65-F5344CB8AC3E}">
        <p14:creationId xmlns:p14="http://schemas.microsoft.com/office/powerpoint/2010/main" val="857690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linds(horizont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blinds(horizontal)">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21265" y="-196513"/>
            <a:ext cx="1105786" cy="1281034"/>
            <a:chOff x="-21265" y="-196513"/>
            <a:chExt cx="1105786" cy="1281034"/>
          </a:xfrm>
        </p:grpSpPr>
        <p:sp>
          <p:nvSpPr>
            <p:cNvPr id="14" name="任意多边形 13"/>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rot="18893568" flipH="1">
              <a:off x="-49971" y="106325"/>
              <a:ext cx="975007" cy="369332"/>
            </a:xfrm>
            <a:prstGeom prst="rect">
              <a:avLst/>
            </a:prstGeom>
            <a:noFill/>
            <a:ln>
              <a:noFill/>
            </a:ln>
          </p:spPr>
          <p:txBody>
            <a:bodyPr wrap="square" rtlCol="0">
              <a:spAutoFit/>
            </a:bodyPr>
            <a:lstStyle/>
            <a:p>
              <a:r>
                <a:rPr lang="en-US" altLang="zh-CN" dirty="0" smtClean="0">
                  <a:solidFill>
                    <a:schemeClr val="bg1"/>
                  </a:solidFill>
                  <a:latin typeface="Arial Black" pitchFamily="34" charset="0"/>
                </a:rPr>
                <a:t>SIPG</a:t>
              </a:r>
            </a:p>
          </p:txBody>
        </p:sp>
      </p:grpSp>
      <p:sp>
        <p:nvSpPr>
          <p:cNvPr id="18" name="矩形 17"/>
          <p:cNvSpPr/>
          <p:nvPr/>
        </p:nvSpPr>
        <p:spPr>
          <a:xfrm>
            <a:off x="487679" y="4223280"/>
            <a:ext cx="8022337" cy="2169825"/>
          </a:xfrm>
          <a:prstGeom prst="rect">
            <a:avLst/>
          </a:prstGeom>
        </p:spPr>
        <p:txBody>
          <a:bodyPr wrap="square">
            <a:spAutoFit/>
          </a:bodyPr>
          <a:lstStyle/>
          <a:p>
            <a:pPr marL="285750" indent="-285750">
              <a:lnSpc>
                <a:spcPct val="150000"/>
              </a:lnSpc>
            </a:pPr>
            <a:r>
              <a:rPr lang="en-US" altLang="zh-CN" smtClean="0">
                <a:solidFill>
                  <a:srgbClr val="003399"/>
                </a:solidFill>
                <a:latin typeface="微软雅黑" pitchFamily="34" charset="-122"/>
                <a:ea typeface="微软雅黑" pitchFamily="34" charset="-122"/>
              </a:rPr>
              <a:t>              </a:t>
            </a:r>
            <a:r>
              <a:rPr lang="zh-CN" altLang="zh-CN" smtClean="0">
                <a:solidFill>
                  <a:srgbClr val="003399"/>
                </a:solidFill>
                <a:latin typeface="微软雅黑" pitchFamily="34" charset="-122"/>
                <a:ea typeface="微软雅黑" pitchFamily="34" charset="-122"/>
              </a:rPr>
              <a:t>全</a:t>
            </a:r>
            <a:r>
              <a:rPr lang="zh-CN" altLang="zh-CN" dirty="0">
                <a:solidFill>
                  <a:srgbClr val="003399"/>
                </a:solidFill>
                <a:latin typeface="微软雅黑" pitchFamily="34" charset="-122"/>
                <a:ea typeface="微软雅黑" pitchFamily="34" charset="-122"/>
              </a:rPr>
              <a:t>球经济保持温和增长态势，航运新格局对大型港口发展产生正面影响，上海港的经济地理位置优势依然显著，国企改革正在向纵深发展，一系列国家战略实施对集团发展带来积极影响，总体来看，集团仍然处于较好的发展机遇期。与此同时，也面临加快业务模式创新、提高多元发展质量、推动资源整合调整等新的要求</a:t>
            </a:r>
            <a:r>
              <a:rPr lang="zh-CN" altLang="zh-CN" dirty="0" smtClean="0">
                <a:solidFill>
                  <a:srgbClr val="003399"/>
                </a:solidFill>
                <a:latin typeface="微软雅黑" pitchFamily="34" charset="-122"/>
                <a:ea typeface="微软雅黑" pitchFamily="34" charset="-122"/>
              </a:rPr>
              <a:t>。</a:t>
            </a:r>
            <a:endParaRPr lang="en-US" altLang="zh-CN" dirty="0">
              <a:solidFill>
                <a:srgbClr val="003399"/>
              </a:solidFill>
              <a:latin typeface="微软雅黑" pitchFamily="34" charset="-122"/>
              <a:ea typeface="微软雅黑" pitchFamily="34" charset="-122"/>
            </a:endParaRPr>
          </a:p>
        </p:txBody>
      </p:sp>
      <p:sp>
        <p:nvSpPr>
          <p:cNvPr id="21" name="矩形 20"/>
          <p:cNvSpPr/>
          <p:nvPr/>
        </p:nvSpPr>
        <p:spPr>
          <a:xfrm>
            <a:off x="1364359" y="374275"/>
            <a:ext cx="2328531" cy="458908"/>
          </a:xfrm>
          <a:prstGeom prst="rect">
            <a:avLst/>
          </a:prstGeom>
          <a:solidFill>
            <a:schemeClr val="accent6">
              <a:lumMod val="75000"/>
            </a:schemeClr>
          </a:solidFill>
        </p:spPr>
        <p:txBody>
          <a:bodyPr wrap="square" anchor="ctr">
            <a:spAutoFit/>
          </a:bodyPr>
          <a:lstStyle/>
          <a:p>
            <a:pPr algn="ctr">
              <a:lnSpc>
                <a:spcPct val="150000"/>
              </a:lnSpc>
            </a:pPr>
            <a:r>
              <a:rPr lang="zh-CN" altLang="en-US" b="1" dirty="0" smtClean="0">
                <a:solidFill>
                  <a:schemeClr val="bg1"/>
                </a:solidFill>
                <a:latin typeface="微软雅黑" pitchFamily="34" charset="-122"/>
                <a:ea typeface="微软雅黑" pitchFamily="34" charset="-122"/>
              </a:rPr>
              <a:t>形势研判</a:t>
            </a:r>
            <a:endParaRPr lang="en-US" altLang="zh-CN" b="1" dirty="0" smtClean="0">
              <a:solidFill>
                <a:schemeClr val="bg1"/>
              </a:solidFill>
              <a:latin typeface="微软雅黑" pitchFamily="34" charset="-122"/>
              <a:ea typeface="微软雅黑" pitchFamily="34" charset="-122"/>
            </a:endParaRPr>
          </a:p>
        </p:txBody>
      </p:sp>
      <p:sp>
        <p:nvSpPr>
          <p:cNvPr id="28" name="矩形 27"/>
          <p:cNvSpPr/>
          <p:nvPr/>
        </p:nvSpPr>
        <p:spPr>
          <a:xfrm>
            <a:off x="7639291" y="6724892"/>
            <a:ext cx="1504709" cy="13310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3699" y="6733572"/>
            <a:ext cx="1504709" cy="13310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descr="23144041yjxn.jpg"/>
          <p:cNvPicPr>
            <a:picLocks noChangeAspect="1"/>
          </p:cNvPicPr>
          <p:nvPr/>
        </p:nvPicPr>
        <p:blipFill>
          <a:blip r:embed="rId3" cstate="print"/>
          <a:stretch>
            <a:fillRect/>
          </a:stretch>
        </p:blipFill>
        <p:spPr>
          <a:xfrm>
            <a:off x="1752725" y="1088136"/>
            <a:ext cx="5516755" cy="3057144"/>
          </a:xfrm>
          <a:prstGeom prst="rect">
            <a:avLst/>
          </a:prstGeom>
        </p:spPr>
      </p:pic>
    </p:spTree>
    <p:extLst>
      <p:ext uri="{BB962C8B-B14F-4D97-AF65-F5344CB8AC3E}">
        <p14:creationId xmlns:p14="http://schemas.microsoft.com/office/powerpoint/2010/main" val="24666688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2"/>
          <p:cNvGrpSpPr/>
          <p:nvPr/>
        </p:nvGrpSpPr>
        <p:grpSpPr>
          <a:xfrm>
            <a:off x="-21265" y="-196513"/>
            <a:ext cx="1105786" cy="1281034"/>
            <a:chOff x="-21265" y="-196513"/>
            <a:chExt cx="1105786" cy="1281034"/>
          </a:xfrm>
        </p:grpSpPr>
        <p:sp>
          <p:nvSpPr>
            <p:cNvPr id="14" name="任意多边形 13"/>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rot="18893568" flipH="1">
              <a:off x="-49971" y="106325"/>
              <a:ext cx="975007" cy="369332"/>
            </a:xfrm>
            <a:prstGeom prst="rect">
              <a:avLst/>
            </a:prstGeom>
            <a:noFill/>
            <a:ln>
              <a:noFill/>
            </a:ln>
          </p:spPr>
          <p:txBody>
            <a:bodyPr wrap="square" rtlCol="0">
              <a:spAutoFit/>
            </a:bodyPr>
            <a:lstStyle/>
            <a:p>
              <a:r>
                <a:rPr lang="en-US" altLang="zh-CN" dirty="0" smtClean="0">
                  <a:solidFill>
                    <a:schemeClr val="bg1"/>
                  </a:solidFill>
                  <a:latin typeface="Arial Black" pitchFamily="34" charset="0"/>
                </a:rPr>
                <a:t>SIPG</a:t>
              </a:r>
            </a:p>
          </p:txBody>
        </p:sp>
      </p:grpSp>
      <p:sp>
        <p:nvSpPr>
          <p:cNvPr id="18" name="矩形 17"/>
          <p:cNvSpPr/>
          <p:nvPr/>
        </p:nvSpPr>
        <p:spPr>
          <a:xfrm>
            <a:off x="2566694" y="2145026"/>
            <a:ext cx="6333466" cy="2585323"/>
          </a:xfrm>
          <a:prstGeom prst="rect">
            <a:avLst/>
          </a:prstGeom>
        </p:spPr>
        <p:txBody>
          <a:bodyPr wrap="square">
            <a:spAutoFit/>
          </a:bodyPr>
          <a:lstStyle/>
          <a:p>
            <a:pPr marL="285750" indent="-285750">
              <a:lnSpc>
                <a:spcPct val="150000"/>
              </a:lnSpc>
              <a:buFont typeface="Wingdings" pitchFamily="2" charset="2"/>
              <a:buChar char="l"/>
            </a:pPr>
            <a:r>
              <a:rPr lang="zh-CN" altLang="zh-CN" dirty="0">
                <a:solidFill>
                  <a:srgbClr val="003399"/>
                </a:solidFill>
                <a:latin typeface="微软雅黑" pitchFamily="34" charset="-122"/>
                <a:ea typeface="微软雅黑" pitchFamily="34" charset="-122"/>
              </a:rPr>
              <a:t>要积极融入国家战略，在服务国家战略中找准发展的定位与方向，找准着力点</a:t>
            </a:r>
            <a:endParaRPr lang="en-US" altLang="zh-CN" dirty="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dirty="0">
                <a:solidFill>
                  <a:srgbClr val="003399"/>
                </a:solidFill>
                <a:latin typeface="微软雅黑" pitchFamily="34" charset="-122"/>
                <a:ea typeface="微软雅黑" pitchFamily="34" charset="-122"/>
              </a:rPr>
              <a:t>要集中全力保持港口主业的增长，优先发展集装箱业务</a:t>
            </a:r>
            <a:endParaRPr lang="en-US" altLang="zh-CN" dirty="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dirty="0">
                <a:solidFill>
                  <a:srgbClr val="003399"/>
                </a:solidFill>
                <a:latin typeface="微软雅黑" pitchFamily="34" charset="-122"/>
                <a:ea typeface="微软雅黑" pitchFamily="34" charset="-122"/>
              </a:rPr>
              <a:t>要始终突出抓好创新改革工作，坚持走创新改革之路</a:t>
            </a:r>
            <a:endParaRPr lang="en-US" altLang="zh-CN" dirty="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dirty="0">
                <a:solidFill>
                  <a:srgbClr val="003399"/>
                </a:solidFill>
                <a:latin typeface="微软雅黑" pitchFamily="34" charset="-122"/>
                <a:ea typeface="微软雅黑" pitchFamily="34" charset="-122"/>
              </a:rPr>
              <a:t>要始终坚持科技强港战略，在自动化、智能化、信息化、绿色港口等方面有所</a:t>
            </a:r>
            <a:r>
              <a:rPr lang="zh-CN" altLang="zh-CN">
                <a:solidFill>
                  <a:srgbClr val="003399"/>
                </a:solidFill>
                <a:latin typeface="微软雅黑" pitchFamily="34" charset="-122"/>
                <a:ea typeface="微软雅黑" pitchFamily="34" charset="-122"/>
              </a:rPr>
              <a:t>作</a:t>
            </a:r>
            <a:r>
              <a:rPr lang="zh-CN" altLang="zh-CN" smtClean="0">
                <a:solidFill>
                  <a:srgbClr val="003399"/>
                </a:solidFill>
                <a:latin typeface="微软雅黑" pitchFamily="34" charset="-122"/>
                <a:ea typeface="微软雅黑" pitchFamily="34" charset="-122"/>
              </a:rPr>
              <a:t>为</a:t>
            </a:r>
            <a:endParaRPr lang="en-US" altLang="zh-CN" dirty="0">
              <a:solidFill>
                <a:srgbClr val="003399"/>
              </a:solidFill>
              <a:latin typeface="微软雅黑" pitchFamily="34" charset="-122"/>
              <a:ea typeface="微软雅黑" pitchFamily="34" charset="-122"/>
            </a:endParaRPr>
          </a:p>
        </p:txBody>
      </p:sp>
      <p:sp>
        <p:nvSpPr>
          <p:cNvPr id="21" name="矩形 20"/>
          <p:cNvSpPr/>
          <p:nvPr/>
        </p:nvSpPr>
        <p:spPr>
          <a:xfrm>
            <a:off x="547495" y="1332880"/>
            <a:ext cx="2328531" cy="458908"/>
          </a:xfrm>
          <a:prstGeom prst="rect">
            <a:avLst/>
          </a:prstGeom>
          <a:solidFill>
            <a:srgbClr val="CC3300"/>
          </a:solidFill>
        </p:spPr>
        <p:txBody>
          <a:bodyPr wrap="square" anchor="ctr">
            <a:spAutoFit/>
          </a:bodyPr>
          <a:lstStyle/>
          <a:p>
            <a:pPr algn="ctr">
              <a:lnSpc>
                <a:spcPct val="150000"/>
              </a:lnSpc>
            </a:pPr>
            <a:r>
              <a:rPr lang="zh-CN" altLang="en-US" b="1" dirty="0">
                <a:solidFill>
                  <a:schemeClr val="bg1"/>
                </a:solidFill>
                <a:latin typeface="微软雅黑" pitchFamily="34" charset="-122"/>
                <a:ea typeface="微软雅黑" pitchFamily="34" charset="-122"/>
              </a:rPr>
              <a:t>七</a:t>
            </a:r>
            <a:r>
              <a:rPr lang="zh-CN" altLang="en-US" b="1" dirty="0" smtClean="0">
                <a:solidFill>
                  <a:schemeClr val="bg1"/>
                </a:solidFill>
                <a:latin typeface="微软雅黑" pitchFamily="34" charset="-122"/>
                <a:ea typeface="微软雅黑" pitchFamily="34" charset="-122"/>
              </a:rPr>
              <a:t>项工作原则</a:t>
            </a:r>
            <a:endParaRPr lang="en-US" altLang="zh-CN" b="1" dirty="0" smtClean="0">
              <a:solidFill>
                <a:schemeClr val="bg1"/>
              </a:solidFill>
              <a:latin typeface="微软雅黑" pitchFamily="34" charset="-122"/>
              <a:ea typeface="微软雅黑" pitchFamily="34" charset="-122"/>
            </a:endParaRPr>
          </a:p>
        </p:txBody>
      </p:sp>
      <p:sp>
        <p:nvSpPr>
          <p:cNvPr id="24" name="文本框 1">
            <a:extLst>
              <a:ext uri="{FF2B5EF4-FFF2-40B4-BE49-F238E27FC236}">
                <a16:creationId xmlns:a16="http://schemas.microsoft.com/office/drawing/2014/main" xmlns="" id="{739811BB-613A-4CCB-8B13-2BE14F1EC731}"/>
              </a:ext>
            </a:extLst>
          </p:cNvPr>
          <p:cNvSpPr txBox="1"/>
          <p:nvPr/>
        </p:nvSpPr>
        <p:spPr>
          <a:xfrm>
            <a:off x="1745325" y="321706"/>
            <a:ext cx="5791200" cy="461665"/>
          </a:xfrm>
          <a:prstGeom prst="rect">
            <a:avLst/>
          </a:prstGeom>
          <a:noFill/>
        </p:spPr>
        <p:txBody>
          <a:bodyPr wrap="square" rtlCol="0">
            <a:spAutoFit/>
          </a:bodyPr>
          <a:lstStyle/>
          <a:p>
            <a:pPr algn="ctr"/>
            <a:r>
              <a:rPr lang="zh-CN" altLang="en-US" sz="2400" b="1" dirty="0" smtClean="0">
                <a:solidFill>
                  <a:srgbClr val="003399"/>
                </a:solidFill>
                <a:latin typeface="微软雅黑" panose="020B0503020204020204" pitchFamily="34" charset="-122"/>
                <a:ea typeface="微软雅黑" panose="020B0503020204020204" pitchFamily="34" charset="-122"/>
              </a:rPr>
              <a:t>集团</a:t>
            </a:r>
            <a:r>
              <a:rPr lang="en-US" altLang="zh-CN" sz="2400" b="1" dirty="0" smtClean="0">
                <a:solidFill>
                  <a:srgbClr val="003399"/>
                </a:solidFill>
                <a:latin typeface="微软雅黑" panose="020B0503020204020204" pitchFamily="34" charset="-122"/>
                <a:ea typeface="微软雅黑" panose="020B0503020204020204" pitchFamily="34" charset="-122"/>
              </a:rPr>
              <a:t>2019</a:t>
            </a:r>
            <a:r>
              <a:rPr lang="zh-CN" altLang="en-US" sz="2400" b="1" dirty="0" smtClean="0">
                <a:solidFill>
                  <a:srgbClr val="003399"/>
                </a:solidFill>
                <a:latin typeface="微软雅黑" panose="020B0503020204020204" pitchFamily="34" charset="-122"/>
                <a:ea typeface="微软雅黑" panose="020B0503020204020204" pitchFamily="34" charset="-122"/>
              </a:rPr>
              <a:t>年干部大会</a:t>
            </a:r>
            <a:endParaRPr lang="zh-CN" altLang="en-US" sz="2400" b="1" dirty="0">
              <a:solidFill>
                <a:srgbClr val="003399"/>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771" y="2086003"/>
            <a:ext cx="1226213" cy="751163"/>
          </a:xfrm>
          <a:prstGeom prst="rect">
            <a:avLst/>
          </a:prstGeom>
        </p:spPr>
      </p:pic>
    </p:spTree>
    <p:extLst>
      <p:ext uri="{BB962C8B-B14F-4D97-AF65-F5344CB8AC3E}">
        <p14:creationId xmlns:p14="http://schemas.microsoft.com/office/powerpoint/2010/main" val="857690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linds(horizontal)">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blinds(horizontal)">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blinds(horizontal)">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blinds(horizontal)">
                                      <p:cBhvr>
                                        <p:cTn id="22"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2"/>
          <p:cNvGrpSpPr/>
          <p:nvPr/>
        </p:nvGrpSpPr>
        <p:grpSpPr>
          <a:xfrm>
            <a:off x="-21265" y="-196513"/>
            <a:ext cx="1105786" cy="1281034"/>
            <a:chOff x="-21265" y="-196513"/>
            <a:chExt cx="1105786" cy="1281034"/>
          </a:xfrm>
        </p:grpSpPr>
        <p:sp>
          <p:nvSpPr>
            <p:cNvPr id="14" name="任意多边形 13"/>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rot="18893568" flipH="1">
              <a:off x="-49971" y="106325"/>
              <a:ext cx="975007" cy="369332"/>
            </a:xfrm>
            <a:prstGeom prst="rect">
              <a:avLst/>
            </a:prstGeom>
            <a:noFill/>
            <a:ln>
              <a:noFill/>
            </a:ln>
          </p:spPr>
          <p:txBody>
            <a:bodyPr wrap="square" rtlCol="0">
              <a:spAutoFit/>
            </a:bodyPr>
            <a:lstStyle/>
            <a:p>
              <a:r>
                <a:rPr lang="en-US" altLang="zh-CN" dirty="0" smtClean="0">
                  <a:solidFill>
                    <a:schemeClr val="bg1"/>
                  </a:solidFill>
                  <a:latin typeface="Arial Black" pitchFamily="34" charset="0"/>
                </a:rPr>
                <a:t>SIPG</a:t>
              </a:r>
            </a:p>
          </p:txBody>
        </p:sp>
      </p:grpSp>
      <p:sp>
        <p:nvSpPr>
          <p:cNvPr id="18" name="矩形 17"/>
          <p:cNvSpPr/>
          <p:nvPr/>
        </p:nvSpPr>
        <p:spPr>
          <a:xfrm>
            <a:off x="2396006" y="2218178"/>
            <a:ext cx="6333466" cy="3416320"/>
          </a:xfrm>
          <a:prstGeom prst="rect">
            <a:avLst/>
          </a:prstGeom>
        </p:spPr>
        <p:txBody>
          <a:bodyPr wrap="square">
            <a:spAutoFit/>
          </a:bodyPr>
          <a:lstStyle/>
          <a:p>
            <a:pPr marL="285750" indent="-285750">
              <a:lnSpc>
                <a:spcPct val="150000"/>
              </a:lnSpc>
              <a:buFont typeface="Wingdings" pitchFamily="2" charset="2"/>
              <a:buChar char="l"/>
            </a:pPr>
            <a:r>
              <a:rPr lang="zh-CN" altLang="zh-CN" smtClean="0">
                <a:solidFill>
                  <a:srgbClr val="003399"/>
                </a:solidFill>
                <a:latin typeface="微软雅黑" pitchFamily="34" charset="-122"/>
                <a:ea typeface="微软雅黑" pitchFamily="34" charset="-122"/>
              </a:rPr>
              <a:t>要</a:t>
            </a:r>
            <a:r>
              <a:rPr lang="zh-CN" altLang="zh-CN" dirty="0">
                <a:solidFill>
                  <a:srgbClr val="003399"/>
                </a:solidFill>
                <a:latin typeface="微软雅黑" pitchFamily="34" charset="-122"/>
                <a:ea typeface="微软雅黑" pitchFamily="34" charset="-122"/>
              </a:rPr>
              <a:t>始终坚持以人民为中心的发展理念，把企业发展与员工发展高度融合在一起，充分发挥广大员工的积极性、创造性和责任感，增强员工的获得感和幸福感</a:t>
            </a:r>
            <a:endParaRPr lang="en-US" altLang="zh-CN" dirty="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dirty="0">
                <a:solidFill>
                  <a:srgbClr val="003399"/>
                </a:solidFill>
                <a:latin typeface="微软雅黑" pitchFamily="34" charset="-122"/>
                <a:ea typeface="微软雅黑" pitchFamily="34" charset="-122"/>
              </a:rPr>
              <a:t>要始终坚持发挥好企业党组织的领导核心和政治核心作用，培育一支“对党忠诚、勇于创新、治企有方、兴企有为、清正廉洁”的干部队伍</a:t>
            </a:r>
            <a:endParaRPr lang="en-US" altLang="zh-CN" dirty="0">
              <a:solidFill>
                <a:srgbClr val="003399"/>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dirty="0">
                <a:solidFill>
                  <a:srgbClr val="003399"/>
                </a:solidFill>
                <a:latin typeface="微软雅黑" pitchFamily="34" charset="-122"/>
                <a:ea typeface="微软雅黑" pitchFamily="34" charset="-122"/>
              </a:rPr>
              <a:t>要始终坚持履行企业社会责任，为党、为民族复兴、为社会进步多作贡献</a:t>
            </a:r>
            <a:endParaRPr lang="en-US" altLang="zh-CN" dirty="0">
              <a:solidFill>
                <a:srgbClr val="003399"/>
              </a:solidFill>
              <a:latin typeface="微软雅黑" pitchFamily="34" charset="-122"/>
              <a:ea typeface="微软雅黑" pitchFamily="34" charset="-122"/>
            </a:endParaRPr>
          </a:p>
        </p:txBody>
      </p:sp>
      <p:sp>
        <p:nvSpPr>
          <p:cNvPr id="21" name="矩形 20"/>
          <p:cNvSpPr/>
          <p:nvPr/>
        </p:nvSpPr>
        <p:spPr>
          <a:xfrm>
            <a:off x="547495" y="1332880"/>
            <a:ext cx="2328531" cy="458908"/>
          </a:xfrm>
          <a:prstGeom prst="rect">
            <a:avLst/>
          </a:prstGeom>
          <a:solidFill>
            <a:srgbClr val="CC3300"/>
          </a:solidFill>
        </p:spPr>
        <p:txBody>
          <a:bodyPr wrap="square" anchor="ctr">
            <a:spAutoFit/>
          </a:bodyPr>
          <a:lstStyle/>
          <a:p>
            <a:pPr algn="ctr">
              <a:lnSpc>
                <a:spcPct val="150000"/>
              </a:lnSpc>
            </a:pPr>
            <a:r>
              <a:rPr lang="zh-CN" altLang="en-US" b="1" dirty="0">
                <a:solidFill>
                  <a:schemeClr val="bg1"/>
                </a:solidFill>
                <a:latin typeface="微软雅黑" pitchFamily="34" charset="-122"/>
                <a:ea typeface="微软雅黑" pitchFamily="34" charset="-122"/>
              </a:rPr>
              <a:t>七</a:t>
            </a:r>
            <a:r>
              <a:rPr lang="zh-CN" altLang="en-US" b="1" dirty="0" smtClean="0">
                <a:solidFill>
                  <a:schemeClr val="bg1"/>
                </a:solidFill>
                <a:latin typeface="微软雅黑" pitchFamily="34" charset="-122"/>
                <a:ea typeface="微软雅黑" pitchFamily="34" charset="-122"/>
              </a:rPr>
              <a:t>项工作原则</a:t>
            </a:r>
            <a:endParaRPr lang="en-US" altLang="zh-CN" b="1" dirty="0" smtClean="0">
              <a:solidFill>
                <a:schemeClr val="bg1"/>
              </a:solidFill>
              <a:latin typeface="微软雅黑" pitchFamily="34" charset="-122"/>
              <a:ea typeface="微软雅黑" pitchFamily="34" charset="-122"/>
            </a:endParaRPr>
          </a:p>
        </p:txBody>
      </p:sp>
      <p:sp>
        <p:nvSpPr>
          <p:cNvPr id="24" name="文本框 1">
            <a:extLst>
              <a:ext uri="{FF2B5EF4-FFF2-40B4-BE49-F238E27FC236}">
                <a16:creationId xmlns:a16="http://schemas.microsoft.com/office/drawing/2014/main" xmlns="" id="{739811BB-613A-4CCB-8B13-2BE14F1EC731}"/>
              </a:ext>
            </a:extLst>
          </p:cNvPr>
          <p:cNvSpPr txBox="1"/>
          <p:nvPr/>
        </p:nvSpPr>
        <p:spPr>
          <a:xfrm>
            <a:off x="1745325" y="321706"/>
            <a:ext cx="5791200" cy="461665"/>
          </a:xfrm>
          <a:prstGeom prst="rect">
            <a:avLst/>
          </a:prstGeom>
          <a:noFill/>
        </p:spPr>
        <p:txBody>
          <a:bodyPr wrap="square" rtlCol="0">
            <a:spAutoFit/>
          </a:bodyPr>
          <a:lstStyle/>
          <a:p>
            <a:pPr algn="ctr"/>
            <a:r>
              <a:rPr lang="zh-CN" altLang="en-US" sz="2400" b="1" dirty="0" smtClean="0">
                <a:solidFill>
                  <a:srgbClr val="003399"/>
                </a:solidFill>
                <a:latin typeface="微软雅黑" panose="020B0503020204020204" pitchFamily="34" charset="-122"/>
                <a:ea typeface="微软雅黑" panose="020B0503020204020204" pitchFamily="34" charset="-122"/>
              </a:rPr>
              <a:t>集团</a:t>
            </a:r>
            <a:r>
              <a:rPr lang="en-US" altLang="zh-CN" sz="2400" b="1" dirty="0" smtClean="0">
                <a:solidFill>
                  <a:srgbClr val="003399"/>
                </a:solidFill>
                <a:latin typeface="微软雅黑" panose="020B0503020204020204" pitchFamily="34" charset="-122"/>
                <a:ea typeface="微软雅黑" panose="020B0503020204020204" pitchFamily="34" charset="-122"/>
              </a:rPr>
              <a:t>2019</a:t>
            </a:r>
            <a:r>
              <a:rPr lang="zh-CN" altLang="en-US" sz="2400" b="1" dirty="0" smtClean="0">
                <a:solidFill>
                  <a:srgbClr val="003399"/>
                </a:solidFill>
                <a:latin typeface="微软雅黑" panose="020B0503020204020204" pitchFamily="34" charset="-122"/>
                <a:ea typeface="微软雅黑" panose="020B0503020204020204" pitchFamily="34" charset="-122"/>
              </a:rPr>
              <a:t>年干部大会</a:t>
            </a:r>
            <a:endParaRPr lang="zh-CN" altLang="en-US" sz="2400" b="1" dirty="0">
              <a:solidFill>
                <a:srgbClr val="003399"/>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771" y="2086003"/>
            <a:ext cx="1226213" cy="751163"/>
          </a:xfrm>
          <a:prstGeom prst="rect">
            <a:avLst/>
          </a:prstGeom>
        </p:spPr>
      </p:pic>
    </p:spTree>
    <p:extLst>
      <p:ext uri="{BB962C8B-B14F-4D97-AF65-F5344CB8AC3E}">
        <p14:creationId xmlns:p14="http://schemas.microsoft.com/office/powerpoint/2010/main" val="857690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linds(horizontal)">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blinds(horizontal)">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blinds(horizontal)">
                                      <p:cBhvr>
                                        <p:cTn id="17"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5" name="文本框 42"/>
          <p:cNvSpPr txBox="1">
            <a:spLocks noChangeArrowheads="1"/>
          </p:cNvSpPr>
          <p:nvPr/>
        </p:nvSpPr>
        <p:spPr bwMode="auto">
          <a:xfrm>
            <a:off x="891726" y="1244648"/>
            <a:ext cx="43271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2400" b="1" i="0" u="none" strike="noStrike" kern="1200" cap="none" spc="0" normalizeH="0" baseline="0" noProof="0" dirty="0">
                <a:ln>
                  <a:noFill/>
                </a:ln>
                <a:solidFill>
                  <a:srgbClr val="117A68"/>
                </a:solidFill>
                <a:effectLst/>
                <a:uLnTx/>
                <a:uFillTx/>
                <a:latin typeface="微软雅黑" panose="020B0503020204020204" pitchFamily="34" charset="-122"/>
                <a:ea typeface="微软雅黑" panose="020B0503020204020204" pitchFamily="34" charset="-122"/>
                <a:cs typeface="+mn-cs"/>
              </a:rPr>
              <a:t>集团“十三五”目标</a:t>
            </a:r>
          </a:p>
        </p:txBody>
      </p:sp>
      <p:sp>
        <p:nvSpPr>
          <p:cNvPr id="2" name="矩形 1"/>
          <p:cNvSpPr/>
          <p:nvPr/>
        </p:nvSpPr>
        <p:spPr>
          <a:xfrm>
            <a:off x="1202971" y="2232057"/>
            <a:ext cx="5466054" cy="133882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zh-CN" altLang="zh-CN" b="1" i="0" u="none" strike="noStrike" kern="100" cap="none" spc="0" normalizeH="0" baseline="0" noProof="0" dirty="0">
                <a:ln>
                  <a:noFill/>
                </a:ln>
                <a:solidFill>
                  <a:srgbClr val="C00000"/>
                </a:solidFill>
                <a:effectLst/>
                <a:uLnTx/>
                <a:uFillTx/>
                <a:latin typeface="微软雅黑"/>
                <a:ea typeface="微软雅黑"/>
                <a:cs typeface="仿宋_GB2312"/>
              </a:rPr>
              <a:t>愿景：</a:t>
            </a:r>
            <a:r>
              <a:rPr kumimoji="0" lang="zh-CN" altLang="zh-CN" b="1" i="0" u="none" strike="noStrike" kern="100" cap="none" spc="0" normalizeH="0" baseline="0" noProof="0" dirty="0">
                <a:ln>
                  <a:noFill/>
                </a:ln>
                <a:solidFill>
                  <a:srgbClr val="000000"/>
                </a:solidFill>
                <a:effectLst/>
                <a:uLnTx/>
                <a:uFillTx/>
                <a:latin typeface="微软雅黑"/>
                <a:ea typeface="微软雅黑"/>
                <a:cs typeface="仿宋_GB2312"/>
              </a:rPr>
              <a:t>成为全球卓越的码头运营商和港口物流服务商</a:t>
            </a:r>
            <a:endParaRPr kumimoji="0" lang="zh-CN" altLang="zh-CN" b="1" i="0" u="none" strike="noStrike" kern="100" cap="none" spc="0" normalizeH="0" baseline="0" noProof="0" dirty="0">
              <a:ln>
                <a:noFill/>
              </a:ln>
              <a:solidFill>
                <a:srgbClr val="333333"/>
              </a:solidFill>
              <a:effectLst/>
              <a:uLnTx/>
              <a:uFillTx/>
              <a:latin typeface="微软雅黑"/>
              <a:ea typeface="微软雅黑"/>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zh-CN" altLang="zh-CN" b="1" i="0" u="none" strike="noStrike" kern="100" cap="none" spc="0" normalizeH="0" baseline="0" noProof="0" dirty="0">
                <a:ln>
                  <a:noFill/>
                </a:ln>
                <a:solidFill>
                  <a:srgbClr val="C00000"/>
                </a:solidFill>
                <a:effectLst/>
                <a:uLnTx/>
                <a:uFillTx/>
                <a:latin typeface="微软雅黑"/>
                <a:ea typeface="微软雅黑"/>
                <a:cs typeface="仿宋_GB2312"/>
              </a:rPr>
              <a:t>核心业务指标：</a:t>
            </a:r>
            <a:r>
              <a:rPr kumimoji="0" lang="zh-CN" altLang="zh-CN" b="1" i="0" u="none" strike="noStrike" kern="100" cap="none" spc="0" normalizeH="0" baseline="0" noProof="0" dirty="0">
                <a:ln>
                  <a:noFill/>
                </a:ln>
                <a:solidFill>
                  <a:srgbClr val="000000"/>
                </a:solidFill>
                <a:effectLst/>
                <a:uLnTx/>
                <a:uFillTx/>
                <a:latin typeface="微软雅黑"/>
                <a:ea typeface="微软雅黑"/>
                <a:cs typeface="仿宋_GB2312"/>
              </a:rPr>
              <a:t>母港集装箱吞吐量</a:t>
            </a:r>
            <a:r>
              <a:rPr kumimoji="0" lang="en-US" altLang="zh-CN" b="1" i="0" u="none" strike="noStrike" kern="100" cap="none" spc="0" normalizeH="0" baseline="0" noProof="0" dirty="0">
                <a:ln>
                  <a:noFill/>
                </a:ln>
                <a:solidFill>
                  <a:srgbClr val="FF0000"/>
                </a:solidFill>
                <a:effectLst/>
                <a:uLnTx/>
                <a:uFillTx/>
                <a:latin typeface="微软雅黑"/>
                <a:ea typeface="微软雅黑"/>
                <a:cs typeface="仿宋_GB2312"/>
              </a:rPr>
              <a:t>4200</a:t>
            </a:r>
            <a:r>
              <a:rPr kumimoji="0" lang="zh-CN" altLang="zh-CN" b="1" i="0" u="none" strike="noStrike" kern="100" cap="none" spc="0" normalizeH="0" baseline="0" noProof="0" dirty="0">
                <a:ln>
                  <a:noFill/>
                </a:ln>
                <a:solidFill>
                  <a:srgbClr val="FF0000"/>
                </a:solidFill>
                <a:effectLst/>
                <a:uLnTx/>
                <a:uFillTx/>
                <a:latin typeface="微软雅黑"/>
                <a:ea typeface="微软雅黑"/>
                <a:cs typeface="仿宋_GB2312"/>
              </a:rPr>
              <a:t>万</a:t>
            </a:r>
            <a:r>
              <a:rPr kumimoji="0" lang="en-US" altLang="zh-CN" b="1" i="0" u="none" strike="noStrike" kern="100" cap="none" spc="0" normalizeH="0" baseline="0" noProof="0" dirty="0">
                <a:ln>
                  <a:noFill/>
                </a:ln>
                <a:solidFill>
                  <a:srgbClr val="FF0000"/>
                </a:solidFill>
                <a:effectLst/>
                <a:uLnTx/>
                <a:uFillTx/>
                <a:latin typeface="微软雅黑"/>
                <a:ea typeface="微软雅黑"/>
                <a:cs typeface="仿宋_GB2312"/>
              </a:rPr>
              <a:t>TEU</a:t>
            </a:r>
            <a:endParaRPr kumimoji="0" lang="zh-CN" altLang="zh-CN" b="1" i="0" u="none" strike="noStrike" kern="100" cap="none" spc="0" normalizeH="0" baseline="0" noProof="0" dirty="0">
              <a:ln>
                <a:noFill/>
              </a:ln>
              <a:solidFill>
                <a:srgbClr val="FF0000"/>
              </a:solidFill>
              <a:effectLst/>
              <a:uLnTx/>
              <a:uFillTx/>
              <a:latin typeface="微软雅黑"/>
              <a:ea typeface="微软雅黑"/>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zh-CN" altLang="zh-CN" b="1" i="0" u="none" strike="noStrike" kern="100" cap="none" spc="0" normalizeH="0" baseline="0" noProof="0" dirty="0">
                <a:ln>
                  <a:noFill/>
                </a:ln>
                <a:solidFill>
                  <a:srgbClr val="C00000"/>
                </a:solidFill>
                <a:effectLst/>
                <a:uLnTx/>
                <a:uFillTx/>
                <a:latin typeface="微软雅黑"/>
                <a:ea typeface="微软雅黑"/>
                <a:cs typeface="仿宋_GB2312"/>
              </a:rPr>
              <a:t>核心财务指标：</a:t>
            </a:r>
            <a:r>
              <a:rPr kumimoji="0" lang="zh-CN" altLang="zh-CN" b="1" i="0" u="none" strike="noStrike" kern="100" cap="none" spc="0" normalizeH="0" baseline="0" noProof="0" dirty="0">
                <a:ln>
                  <a:noFill/>
                </a:ln>
                <a:solidFill>
                  <a:srgbClr val="000000"/>
                </a:solidFill>
                <a:effectLst/>
                <a:uLnTx/>
                <a:uFillTx/>
                <a:latin typeface="微软雅黑"/>
                <a:ea typeface="微软雅黑"/>
                <a:cs typeface="仿宋_GB2312"/>
              </a:rPr>
              <a:t>归母净利润合计（五年）</a:t>
            </a:r>
            <a:r>
              <a:rPr lang="en-US" altLang="zh-CN" b="1" kern="100" dirty="0">
                <a:solidFill>
                  <a:srgbClr val="FF0000"/>
                </a:solidFill>
                <a:latin typeface="微软雅黑"/>
                <a:ea typeface="微软雅黑"/>
              </a:rPr>
              <a:t>450</a:t>
            </a:r>
            <a:r>
              <a:rPr lang="zh-CN" altLang="zh-CN" b="1" kern="100" dirty="0">
                <a:solidFill>
                  <a:srgbClr val="FF0000"/>
                </a:solidFill>
                <a:latin typeface="微软雅黑"/>
                <a:ea typeface="微软雅黑"/>
              </a:rPr>
              <a:t>亿</a:t>
            </a:r>
            <a:r>
              <a:rPr lang="zh-CN" altLang="zh-CN" b="1" kern="100" dirty="0" smtClean="0">
                <a:solidFill>
                  <a:srgbClr val="FF0000"/>
                </a:solidFill>
                <a:latin typeface="微软雅黑"/>
                <a:ea typeface="微软雅黑"/>
              </a:rPr>
              <a:t>元</a:t>
            </a:r>
            <a:endParaRPr lang="zh-CN" altLang="zh-CN" b="1" kern="100" dirty="0">
              <a:solidFill>
                <a:srgbClr val="FF0000"/>
              </a:solidFill>
              <a:latin typeface="微软雅黑"/>
              <a:ea typeface="微软雅黑"/>
            </a:endParaRPr>
          </a:p>
        </p:txBody>
      </p:sp>
      <p:sp>
        <p:nvSpPr>
          <p:cNvPr id="8" name="Freeform 63"/>
          <p:cNvSpPr>
            <a:spLocks noEditPoints="1"/>
          </p:cNvSpPr>
          <p:nvPr/>
        </p:nvSpPr>
        <p:spPr bwMode="auto">
          <a:xfrm>
            <a:off x="5620512" y="4427232"/>
            <a:ext cx="2901037" cy="1334407"/>
          </a:xfrm>
          <a:custGeom>
            <a:avLst/>
            <a:gdLst>
              <a:gd name="T0" fmla="*/ 76 w 98"/>
              <a:gd name="T1" fmla="*/ 8 h 69"/>
              <a:gd name="T2" fmla="*/ 75 w 98"/>
              <a:gd name="T3" fmla="*/ 0 h 69"/>
              <a:gd name="T4" fmla="*/ 27 w 98"/>
              <a:gd name="T5" fmla="*/ 34 h 69"/>
              <a:gd name="T6" fmla="*/ 0 w 98"/>
              <a:gd name="T7" fmla="*/ 69 h 69"/>
              <a:gd name="T8" fmla="*/ 39 w 98"/>
              <a:gd name="T9" fmla="*/ 34 h 69"/>
              <a:gd name="T10" fmla="*/ 73 w 98"/>
              <a:gd name="T11" fmla="*/ 27 h 69"/>
              <a:gd name="T12" fmla="*/ 82 w 98"/>
              <a:gd name="T13" fmla="*/ 27 h 69"/>
              <a:gd name="T14" fmla="*/ 23 w 98"/>
              <a:gd name="T15" fmla="*/ 37 h 69"/>
              <a:gd name="T16" fmla="*/ 0 w 98"/>
              <a:gd name="T17" fmla="*/ 39 h 69"/>
              <a:gd name="T18" fmla="*/ 2 w 98"/>
              <a:gd name="T19" fmla="*/ 21 h 69"/>
              <a:gd name="T20" fmla="*/ 20 w 98"/>
              <a:gd name="T21" fmla="*/ 36 h 69"/>
              <a:gd name="T22" fmla="*/ 20 w 98"/>
              <a:gd name="T23" fmla="*/ 30 h 69"/>
              <a:gd name="T24" fmla="*/ 5 w 98"/>
              <a:gd name="T25" fmla="*/ 24 h 69"/>
              <a:gd name="T26" fmla="*/ 3 w 98"/>
              <a:gd name="T27" fmla="*/ 24 h 69"/>
              <a:gd name="T28" fmla="*/ 8 w 98"/>
              <a:gd name="T29" fmla="*/ 24 h 69"/>
              <a:gd name="T30" fmla="*/ 10 w 98"/>
              <a:gd name="T31" fmla="*/ 24 h 69"/>
              <a:gd name="T32" fmla="*/ 3 w 98"/>
              <a:gd name="T33" fmla="*/ 32 h 69"/>
              <a:gd name="T34" fmla="*/ 21 w 98"/>
              <a:gd name="T35" fmla="*/ 42 h 69"/>
              <a:gd name="T36" fmla="*/ 23 w 98"/>
              <a:gd name="T37" fmla="*/ 60 h 69"/>
              <a:gd name="T38" fmla="*/ 0 w 98"/>
              <a:gd name="T39" fmla="*/ 58 h 69"/>
              <a:gd name="T40" fmla="*/ 21 w 98"/>
              <a:gd name="T41" fmla="*/ 42 h 69"/>
              <a:gd name="T42" fmla="*/ 18 w 98"/>
              <a:gd name="T43" fmla="*/ 56 h 69"/>
              <a:gd name="T44" fmla="*/ 18 w 98"/>
              <a:gd name="T45" fmla="*/ 45 h 69"/>
              <a:gd name="T46" fmla="*/ 8 w 98"/>
              <a:gd name="T47" fmla="*/ 56 h 69"/>
              <a:gd name="T48" fmla="*/ 5 w 98"/>
              <a:gd name="T49" fmla="*/ 45 h 69"/>
              <a:gd name="T50" fmla="*/ 12 w 98"/>
              <a:gd name="T51" fmla="*/ 56 h 69"/>
              <a:gd name="T52" fmla="*/ 12 w 98"/>
              <a:gd name="T53" fmla="*/ 45 h 69"/>
              <a:gd name="T54" fmla="*/ 5 w 98"/>
              <a:gd name="T55" fmla="*/ 56 h 69"/>
              <a:gd name="T56" fmla="*/ 70 w 98"/>
              <a:gd name="T57" fmla="*/ 42 h 69"/>
              <a:gd name="T58" fmla="*/ 69 w 98"/>
              <a:gd name="T59" fmla="*/ 60 h 69"/>
              <a:gd name="T60" fmla="*/ 47 w 98"/>
              <a:gd name="T61" fmla="*/ 44 h 69"/>
              <a:gd name="T62" fmla="*/ 63 w 98"/>
              <a:gd name="T63" fmla="*/ 45 h 69"/>
              <a:gd name="T64" fmla="*/ 61 w 98"/>
              <a:gd name="T65" fmla="*/ 45 h 69"/>
              <a:gd name="T66" fmla="*/ 67 w 98"/>
              <a:gd name="T67" fmla="*/ 45 h 69"/>
              <a:gd name="T68" fmla="*/ 54 w 98"/>
              <a:gd name="T69" fmla="*/ 56 h 69"/>
              <a:gd name="T70" fmla="*/ 58 w 98"/>
              <a:gd name="T71" fmla="*/ 56 h 69"/>
              <a:gd name="T72" fmla="*/ 58 w 98"/>
              <a:gd name="T73" fmla="*/ 56 h 69"/>
              <a:gd name="T74" fmla="*/ 63 w 98"/>
              <a:gd name="T75" fmla="*/ 56 h 69"/>
              <a:gd name="T76" fmla="*/ 51 w 98"/>
              <a:gd name="T77" fmla="*/ 56 h 69"/>
              <a:gd name="T78" fmla="*/ 98 w 98"/>
              <a:gd name="T79" fmla="*/ 44 h 69"/>
              <a:gd name="T80" fmla="*/ 77 w 98"/>
              <a:gd name="T81" fmla="*/ 60 h 69"/>
              <a:gd name="T82" fmla="*/ 75 w 98"/>
              <a:gd name="T83" fmla="*/ 42 h 69"/>
              <a:gd name="T84" fmla="*/ 95 w 98"/>
              <a:gd name="T85" fmla="*/ 56 h 69"/>
              <a:gd name="T86" fmla="*/ 91 w 98"/>
              <a:gd name="T87" fmla="*/ 45 h 69"/>
              <a:gd name="T88" fmla="*/ 95 w 98"/>
              <a:gd name="T89" fmla="*/ 51 h 69"/>
              <a:gd name="T90" fmla="*/ 79 w 98"/>
              <a:gd name="T91" fmla="*/ 47 h 69"/>
              <a:gd name="T92" fmla="*/ 82 w 98"/>
              <a:gd name="T93" fmla="*/ 45 h 69"/>
              <a:gd name="T94" fmla="*/ 89 w 98"/>
              <a:gd name="T95" fmla="*/ 56 h 69"/>
              <a:gd name="T96" fmla="*/ 89 w 98"/>
              <a:gd name="T97" fmla="*/ 56 h 69"/>
              <a:gd name="T98" fmla="*/ 79 w 98"/>
              <a:gd name="T99" fmla="*/ 53 h 69"/>
              <a:gd name="T100" fmla="*/ 59 w 98"/>
              <a:gd name="T101" fmla="*/ 14 h 69"/>
              <a:gd name="T102" fmla="*/ 53 w 98"/>
              <a:gd name="T103" fmla="*/ 18 h 69"/>
              <a:gd name="T104" fmla="*/ 46 w 98"/>
              <a:gd name="T105" fmla="*/ 20 h 69"/>
              <a:gd name="T106" fmla="*/ 42 w 98"/>
              <a:gd name="T107" fmla="*/ 20 h 69"/>
              <a:gd name="T108" fmla="*/ 48 w 98"/>
              <a:gd name="T109" fmla="*/ 17 h 69"/>
              <a:gd name="T110" fmla="*/ 55 w 98"/>
              <a:gd name="T111" fmla="*/ 14 h 69"/>
              <a:gd name="T112" fmla="*/ 63 w 98"/>
              <a:gd name="T113" fmla="*/ 10 h 69"/>
              <a:gd name="T114" fmla="*/ 65 w 98"/>
              <a:gd name="T115" fmla="*/ 9 h 69"/>
              <a:gd name="T116" fmla="*/ 72 w 98"/>
              <a:gd name="T117" fmla="*/ 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8" h="69">
                <a:moveTo>
                  <a:pt x="82" y="27"/>
                </a:moveTo>
                <a:cubicBezTo>
                  <a:pt x="75" y="27"/>
                  <a:pt x="75" y="27"/>
                  <a:pt x="75" y="27"/>
                </a:cubicBezTo>
                <a:cubicBezTo>
                  <a:pt x="75" y="9"/>
                  <a:pt x="75" y="9"/>
                  <a:pt x="75" y="9"/>
                </a:cubicBezTo>
                <a:cubicBezTo>
                  <a:pt x="76" y="8"/>
                  <a:pt x="76" y="8"/>
                  <a:pt x="76" y="8"/>
                </a:cubicBezTo>
                <a:cubicBezTo>
                  <a:pt x="77" y="7"/>
                  <a:pt x="77" y="7"/>
                  <a:pt x="77" y="7"/>
                </a:cubicBezTo>
                <a:cubicBezTo>
                  <a:pt x="77" y="6"/>
                  <a:pt x="77" y="6"/>
                  <a:pt x="77" y="6"/>
                </a:cubicBezTo>
                <a:cubicBezTo>
                  <a:pt x="75" y="2"/>
                  <a:pt x="75" y="2"/>
                  <a:pt x="75" y="2"/>
                </a:cubicBezTo>
                <a:cubicBezTo>
                  <a:pt x="75" y="0"/>
                  <a:pt x="75" y="0"/>
                  <a:pt x="75" y="0"/>
                </a:cubicBezTo>
                <a:cubicBezTo>
                  <a:pt x="73" y="1"/>
                  <a:pt x="73" y="1"/>
                  <a:pt x="73" y="1"/>
                </a:cubicBezTo>
                <a:cubicBezTo>
                  <a:pt x="32" y="19"/>
                  <a:pt x="32" y="19"/>
                  <a:pt x="32" y="19"/>
                </a:cubicBezTo>
                <a:cubicBezTo>
                  <a:pt x="27" y="19"/>
                  <a:pt x="27" y="19"/>
                  <a:pt x="27" y="19"/>
                </a:cubicBezTo>
                <a:cubicBezTo>
                  <a:pt x="27" y="34"/>
                  <a:pt x="27" y="34"/>
                  <a:pt x="27" y="34"/>
                </a:cubicBezTo>
                <a:cubicBezTo>
                  <a:pt x="30" y="34"/>
                  <a:pt x="30" y="34"/>
                  <a:pt x="30" y="34"/>
                </a:cubicBezTo>
                <a:cubicBezTo>
                  <a:pt x="30" y="63"/>
                  <a:pt x="30" y="63"/>
                  <a:pt x="30" y="63"/>
                </a:cubicBezTo>
                <a:cubicBezTo>
                  <a:pt x="0" y="63"/>
                  <a:pt x="0" y="63"/>
                  <a:pt x="0" y="63"/>
                </a:cubicBezTo>
                <a:cubicBezTo>
                  <a:pt x="0" y="69"/>
                  <a:pt x="0" y="69"/>
                  <a:pt x="0" y="69"/>
                </a:cubicBezTo>
                <a:cubicBezTo>
                  <a:pt x="98" y="69"/>
                  <a:pt x="98" y="69"/>
                  <a:pt x="98" y="69"/>
                </a:cubicBezTo>
                <a:cubicBezTo>
                  <a:pt x="98" y="63"/>
                  <a:pt x="98" y="63"/>
                  <a:pt x="98" y="63"/>
                </a:cubicBezTo>
                <a:cubicBezTo>
                  <a:pt x="39" y="63"/>
                  <a:pt x="39" y="63"/>
                  <a:pt x="39" y="63"/>
                </a:cubicBezTo>
                <a:cubicBezTo>
                  <a:pt x="39" y="34"/>
                  <a:pt x="39" y="34"/>
                  <a:pt x="39" y="34"/>
                </a:cubicBezTo>
                <a:cubicBezTo>
                  <a:pt x="42" y="34"/>
                  <a:pt x="42" y="34"/>
                  <a:pt x="42" y="34"/>
                </a:cubicBezTo>
                <a:cubicBezTo>
                  <a:pt x="42" y="30"/>
                  <a:pt x="42" y="30"/>
                  <a:pt x="42" y="30"/>
                </a:cubicBezTo>
                <a:cubicBezTo>
                  <a:pt x="73" y="10"/>
                  <a:pt x="73" y="10"/>
                  <a:pt x="73" y="10"/>
                </a:cubicBezTo>
                <a:cubicBezTo>
                  <a:pt x="73" y="27"/>
                  <a:pt x="73" y="27"/>
                  <a:pt x="73" y="27"/>
                </a:cubicBezTo>
                <a:cubicBezTo>
                  <a:pt x="66" y="27"/>
                  <a:pt x="66" y="27"/>
                  <a:pt x="66" y="27"/>
                </a:cubicBezTo>
                <a:cubicBezTo>
                  <a:pt x="66" y="39"/>
                  <a:pt x="66" y="39"/>
                  <a:pt x="66" y="39"/>
                </a:cubicBezTo>
                <a:cubicBezTo>
                  <a:pt x="82" y="39"/>
                  <a:pt x="82" y="39"/>
                  <a:pt x="82" y="39"/>
                </a:cubicBezTo>
                <a:cubicBezTo>
                  <a:pt x="82" y="27"/>
                  <a:pt x="82" y="27"/>
                  <a:pt x="82" y="27"/>
                </a:cubicBezTo>
                <a:close/>
                <a:moveTo>
                  <a:pt x="21" y="21"/>
                </a:moveTo>
                <a:cubicBezTo>
                  <a:pt x="23" y="21"/>
                  <a:pt x="23" y="21"/>
                  <a:pt x="23" y="21"/>
                </a:cubicBezTo>
                <a:cubicBezTo>
                  <a:pt x="23" y="23"/>
                  <a:pt x="23" y="23"/>
                  <a:pt x="23" y="23"/>
                </a:cubicBezTo>
                <a:cubicBezTo>
                  <a:pt x="23" y="37"/>
                  <a:pt x="23" y="37"/>
                  <a:pt x="23" y="37"/>
                </a:cubicBezTo>
                <a:cubicBezTo>
                  <a:pt x="23" y="39"/>
                  <a:pt x="23" y="39"/>
                  <a:pt x="23" y="39"/>
                </a:cubicBezTo>
                <a:cubicBezTo>
                  <a:pt x="21" y="39"/>
                  <a:pt x="21" y="39"/>
                  <a:pt x="21" y="39"/>
                </a:cubicBezTo>
                <a:cubicBezTo>
                  <a:pt x="2" y="39"/>
                  <a:pt x="2" y="39"/>
                  <a:pt x="2" y="39"/>
                </a:cubicBezTo>
                <a:cubicBezTo>
                  <a:pt x="0" y="39"/>
                  <a:pt x="0" y="39"/>
                  <a:pt x="0" y="39"/>
                </a:cubicBezTo>
                <a:cubicBezTo>
                  <a:pt x="0" y="37"/>
                  <a:pt x="0" y="37"/>
                  <a:pt x="0" y="37"/>
                </a:cubicBezTo>
                <a:cubicBezTo>
                  <a:pt x="0" y="23"/>
                  <a:pt x="0" y="23"/>
                  <a:pt x="0" y="23"/>
                </a:cubicBezTo>
                <a:cubicBezTo>
                  <a:pt x="0" y="21"/>
                  <a:pt x="0" y="21"/>
                  <a:pt x="0" y="21"/>
                </a:cubicBezTo>
                <a:cubicBezTo>
                  <a:pt x="2" y="21"/>
                  <a:pt x="2" y="21"/>
                  <a:pt x="2" y="21"/>
                </a:cubicBezTo>
                <a:cubicBezTo>
                  <a:pt x="21" y="21"/>
                  <a:pt x="21" y="21"/>
                  <a:pt x="21" y="21"/>
                </a:cubicBezTo>
                <a:close/>
                <a:moveTo>
                  <a:pt x="16" y="24"/>
                </a:moveTo>
                <a:cubicBezTo>
                  <a:pt x="20" y="35"/>
                  <a:pt x="20" y="35"/>
                  <a:pt x="20" y="35"/>
                </a:cubicBezTo>
                <a:cubicBezTo>
                  <a:pt x="20" y="36"/>
                  <a:pt x="20" y="36"/>
                  <a:pt x="20" y="36"/>
                </a:cubicBezTo>
                <a:cubicBezTo>
                  <a:pt x="18" y="36"/>
                  <a:pt x="18" y="36"/>
                  <a:pt x="18" y="36"/>
                </a:cubicBezTo>
                <a:cubicBezTo>
                  <a:pt x="14" y="24"/>
                  <a:pt x="14" y="24"/>
                  <a:pt x="14" y="24"/>
                </a:cubicBezTo>
                <a:cubicBezTo>
                  <a:pt x="16" y="24"/>
                  <a:pt x="16" y="24"/>
                  <a:pt x="16" y="24"/>
                </a:cubicBezTo>
                <a:close/>
                <a:moveTo>
                  <a:pt x="20" y="30"/>
                </a:moveTo>
                <a:cubicBezTo>
                  <a:pt x="18" y="24"/>
                  <a:pt x="18" y="24"/>
                  <a:pt x="18" y="24"/>
                </a:cubicBezTo>
                <a:cubicBezTo>
                  <a:pt x="20" y="24"/>
                  <a:pt x="20" y="24"/>
                  <a:pt x="20" y="24"/>
                </a:cubicBezTo>
                <a:cubicBezTo>
                  <a:pt x="20" y="30"/>
                  <a:pt x="20" y="30"/>
                  <a:pt x="20" y="30"/>
                </a:cubicBezTo>
                <a:close/>
                <a:moveTo>
                  <a:pt x="5" y="24"/>
                </a:moveTo>
                <a:cubicBezTo>
                  <a:pt x="8" y="36"/>
                  <a:pt x="8" y="36"/>
                  <a:pt x="8" y="36"/>
                </a:cubicBezTo>
                <a:cubicBezTo>
                  <a:pt x="6" y="36"/>
                  <a:pt x="6" y="36"/>
                  <a:pt x="6" y="36"/>
                </a:cubicBezTo>
                <a:cubicBezTo>
                  <a:pt x="3" y="27"/>
                  <a:pt x="3" y="27"/>
                  <a:pt x="3" y="27"/>
                </a:cubicBezTo>
                <a:cubicBezTo>
                  <a:pt x="3" y="24"/>
                  <a:pt x="3" y="24"/>
                  <a:pt x="3" y="24"/>
                </a:cubicBezTo>
                <a:cubicBezTo>
                  <a:pt x="5" y="24"/>
                  <a:pt x="5" y="24"/>
                  <a:pt x="5" y="24"/>
                </a:cubicBezTo>
                <a:close/>
                <a:moveTo>
                  <a:pt x="10" y="36"/>
                </a:moveTo>
                <a:cubicBezTo>
                  <a:pt x="6" y="24"/>
                  <a:pt x="6" y="24"/>
                  <a:pt x="6" y="24"/>
                </a:cubicBezTo>
                <a:cubicBezTo>
                  <a:pt x="8" y="24"/>
                  <a:pt x="8" y="24"/>
                  <a:pt x="8" y="24"/>
                </a:cubicBezTo>
                <a:cubicBezTo>
                  <a:pt x="12" y="36"/>
                  <a:pt x="12" y="36"/>
                  <a:pt x="12" y="36"/>
                </a:cubicBezTo>
                <a:cubicBezTo>
                  <a:pt x="10" y="36"/>
                  <a:pt x="10" y="36"/>
                  <a:pt x="10" y="36"/>
                </a:cubicBezTo>
                <a:close/>
                <a:moveTo>
                  <a:pt x="14" y="36"/>
                </a:moveTo>
                <a:cubicBezTo>
                  <a:pt x="10" y="24"/>
                  <a:pt x="10" y="24"/>
                  <a:pt x="10" y="24"/>
                </a:cubicBezTo>
                <a:cubicBezTo>
                  <a:pt x="12" y="24"/>
                  <a:pt x="12" y="24"/>
                  <a:pt x="12" y="24"/>
                </a:cubicBezTo>
                <a:cubicBezTo>
                  <a:pt x="16" y="36"/>
                  <a:pt x="16" y="36"/>
                  <a:pt x="16" y="36"/>
                </a:cubicBezTo>
                <a:cubicBezTo>
                  <a:pt x="14" y="36"/>
                  <a:pt x="14" y="36"/>
                  <a:pt x="14" y="36"/>
                </a:cubicBezTo>
                <a:close/>
                <a:moveTo>
                  <a:pt x="3" y="32"/>
                </a:moveTo>
                <a:cubicBezTo>
                  <a:pt x="5" y="36"/>
                  <a:pt x="5" y="36"/>
                  <a:pt x="5" y="36"/>
                </a:cubicBezTo>
                <a:cubicBezTo>
                  <a:pt x="3" y="36"/>
                  <a:pt x="3" y="36"/>
                  <a:pt x="3" y="36"/>
                </a:cubicBezTo>
                <a:cubicBezTo>
                  <a:pt x="3" y="32"/>
                  <a:pt x="3" y="32"/>
                  <a:pt x="3" y="32"/>
                </a:cubicBezTo>
                <a:close/>
                <a:moveTo>
                  <a:pt x="21" y="42"/>
                </a:moveTo>
                <a:cubicBezTo>
                  <a:pt x="23" y="42"/>
                  <a:pt x="23" y="42"/>
                  <a:pt x="23" y="42"/>
                </a:cubicBezTo>
                <a:cubicBezTo>
                  <a:pt x="23" y="44"/>
                  <a:pt x="23" y="44"/>
                  <a:pt x="23" y="44"/>
                </a:cubicBezTo>
                <a:cubicBezTo>
                  <a:pt x="23" y="58"/>
                  <a:pt x="23" y="58"/>
                  <a:pt x="23" y="58"/>
                </a:cubicBezTo>
                <a:cubicBezTo>
                  <a:pt x="23" y="60"/>
                  <a:pt x="23" y="60"/>
                  <a:pt x="23" y="60"/>
                </a:cubicBezTo>
                <a:cubicBezTo>
                  <a:pt x="21" y="60"/>
                  <a:pt x="21" y="60"/>
                  <a:pt x="21" y="60"/>
                </a:cubicBezTo>
                <a:cubicBezTo>
                  <a:pt x="2" y="60"/>
                  <a:pt x="2" y="60"/>
                  <a:pt x="2" y="60"/>
                </a:cubicBezTo>
                <a:cubicBezTo>
                  <a:pt x="0" y="60"/>
                  <a:pt x="0" y="60"/>
                  <a:pt x="0" y="60"/>
                </a:cubicBezTo>
                <a:cubicBezTo>
                  <a:pt x="0" y="58"/>
                  <a:pt x="0" y="58"/>
                  <a:pt x="0" y="58"/>
                </a:cubicBezTo>
                <a:cubicBezTo>
                  <a:pt x="0" y="44"/>
                  <a:pt x="0" y="44"/>
                  <a:pt x="0" y="44"/>
                </a:cubicBezTo>
                <a:cubicBezTo>
                  <a:pt x="0" y="42"/>
                  <a:pt x="0" y="42"/>
                  <a:pt x="0" y="42"/>
                </a:cubicBezTo>
                <a:cubicBezTo>
                  <a:pt x="2" y="42"/>
                  <a:pt x="2" y="42"/>
                  <a:pt x="2" y="42"/>
                </a:cubicBezTo>
                <a:cubicBezTo>
                  <a:pt x="21" y="42"/>
                  <a:pt x="21" y="42"/>
                  <a:pt x="21" y="42"/>
                </a:cubicBezTo>
                <a:close/>
                <a:moveTo>
                  <a:pt x="16" y="45"/>
                </a:moveTo>
                <a:cubicBezTo>
                  <a:pt x="20" y="56"/>
                  <a:pt x="20" y="56"/>
                  <a:pt x="20" y="56"/>
                </a:cubicBezTo>
                <a:cubicBezTo>
                  <a:pt x="20" y="56"/>
                  <a:pt x="20" y="56"/>
                  <a:pt x="20" y="56"/>
                </a:cubicBezTo>
                <a:cubicBezTo>
                  <a:pt x="18" y="56"/>
                  <a:pt x="18" y="56"/>
                  <a:pt x="18" y="56"/>
                </a:cubicBezTo>
                <a:cubicBezTo>
                  <a:pt x="14" y="45"/>
                  <a:pt x="14" y="45"/>
                  <a:pt x="14" y="45"/>
                </a:cubicBezTo>
                <a:cubicBezTo>
                  <a:pt x="16" y="45"/>
                  <a:pt x="16" y="45"/>
                  <a:pt x="16" y="45"/>
                </a:cubicBezTo>
                <a:close/>
                <a:moveTo>
                  <a:pt x="20" y="51"/>
                </a:moveTo>
                <a:cubicBezTo>
                  <a:pt x="18" y="45"/>
                  <a:pt x="18" y="45"/>
                  <a:pt x="18" y="45"/>
                </a:cubicBezTo>
                <a:cubicBezTo>
                  <a:pt x="20" y="45"/>
                  <a:pt x="20" y="45"/>
                  <a:pt x="20" y="45"/>
                </a:cubicBezTo>
                <a:cubicBezTo>
                  <a:pt x="20" y="51"/>
                  <a:pt x="20" y="51"/>
                  <a:pt x="20" y="51"/>
                </a:cubicBezTo>
                <a:close/>
                <a:moveTo>
                  <a:pt x="5" y="45"/>
                </a:moveTo>
                <a:cubicBezTo>
                  <a:pt x="8" y="56"/>
                  <a:pt x="8" y="56"/>
                  <a:pt x="8" y="56"/>
                </a:cubicBezTo>
                <a:cubicBezTo>
                  <a:pt x="6" y="56"/>
                  <a:pt x="6" y="56"/>
                  <a:pt x="6" y="56"/>
                </a:cubicBezTo>
                <a:cubicBezTo>
                  <a:pt x="3" y="47"/>
                  <a:pt x="3" y="47"/>
                  <a:pt x="3" y="47"/>
                </a:cubicBezTo>
                <a:cubicBezTo>
                  <a:pt x="3" y="45"/>
                  <a:pt x="3" y="45"/>
                  <a:pt x="3" y="45"/>
                </a:cubicBezTo>
                <a:cubicBezTo>
                  <a:pt x="5" y="45"/>
                  <a:pt x="5" y="45"/>
                  <a:pt x="5" y="45"/>
                </a:cubicBezTo>
                <a:close/>
                <a:moveTo>
                  <a:pt x="10" y="56"/>
                </a:moveTo>
                <a:cubicBezTo>
                  <a:pt x="6" y="45"/>
                  <a:pt x="6" y="45"/>
                  <a:pt x="6" y="45"/>
                </a:cubicBezTo>
                <a:cubicBezTo>
                  <a:pt x="8" y="45"/>
                  <a:pt x="8" y="45"/>
                  <a:pt x="8" y="45"/>
                </a:cubicBezTo>
                <a:cubicBezTo>
                  <a:pt x="12" y="56"/>
                  <a:pt x="12" y="56"/>
                  <a:pt x="12" y="56"/>
                </a:cubicBezTo>
                <a:cubicBezTo>
                  <a:pt x="10" y="56"/>
                  <a:pt x="10" y="56"/>
                  <a:pt x="10" y="56"/>
                </a:cubicBezTo>
                <a:close/>
                <a:moveTo>
                  <a:pt x="14" y="56"/>
                </a:moveTo>
                <a:cubicBezTo>
                  <a:pt x="10" y="45"/>
                  <a:pt x="10" y="45"/>
                  <a:pt x="10" y="45"/>
                </a:cubicBezTo>
                <a:cubicBezTo>
                  <a:pt x="12" y="45"/>
                  <a:pt x="12" y="45"/>
                  <a:pt x="12" y="45"/>
                </a:cubicBezTo>
                <a:cubicBezTo>
                  <a:pt x="16" y="56"/>
                  <a:pt x="16" y="56"/>
                  <a:pt x="16" y="56"/>
                </a:cubicBezTo>
                <a:cubicBezTo>
                  <a:pt x="14" y="56"/>
                  <a:pt x="14" y="56"/>
                  <a:pt x="14" y="56"/>
                </a:cubicBezTo>
                <a:close/>
                <a:moveTo>
                  <a:pt x="3" y="53"/>
                </a:moveTo>
                <a:cubicBezTo>
                  <a:pt x="5" y="56"/>
                  <a:pt x="5" y="56"/>
                  <a:pt x="5" y="56"/>
                </a:cubicBezTo>
                <a:cubicBezTo>
                  <a:pt x="3" y="56"/>
                  <a:pt x="3" y="56"/>
                  <a:pt x="3" y="56"/>
                </a:cubicBezTo>
                <a:cubicBezTo>
                  <a:pt x="3" y="53"/>
                  <a:pt x="3" y="53"/>
                  <a:pt x="3" y="53"/>
                </a:cubicBezTo>
                <a:close/>
                <a:moveTo>
                  <a:pt x="69" y="42"/>
                </a:moveTo>
                <a:cubicBezTo>
                  <a:pt x="70" y="42"/>
                  <a:pt x="70" y="42"/>
                  <a:pt x="70" y="42"/>
                </a:cubicBezTo>
                <a:cubicBezTo>
                  <a:pt x="70" y="44"/>
                  <a:pt x="70" y="44"/>
                  <a:pt x="70" y="44"/>
                </a:cubicBezTo>
                <a:cubicBezTo>
                  <a:pt x="70" y="58"/>
                  <a:pt x="70" y="58"/>
                  <a:pt x="70" y="58"/>
                </a:cubicBezTo>
                <a:cubicBezTo>
                  <a:pt x="70" y="60"/>
                  <a:pt x="70" y="60"/>
                  <a:pt x="70" y="60"/>
                </a:cubicBezTo>
                <a:cubicBezTo>
                  <a:pt x="69" y="60"/>
                  <a:pt x="69" y="60"/>
                  <a:pt x="69" y="60"/>
                </a:cubicBezTo>
                <a:cubicBezTo>
                  <a:pt x="49" y="60"/>
                  <a:pt x="49" y="60"/>
                  <a:pt x="49" y="60"/>
                </a:cubicBezTo>
                <a:cubicBezTo>
                  <a:pt x="47" y="60"/>
                  <a:pt x="47" y="60"/>
                  <a:pt x="47" y="60"/>
                </a:cubicBezTo>
                <a:cubicBezTo>
                  <a:pt x="47" y="58"/>
                  <a:pt x="47" y="58"/>
                  <a:pt x="47" y="58"/>
                </a:cubicBezTo>
                <a:cubicBezTo>
                  <a:pt x="47" y="44"/>
                  <a:pt x="47" y="44"/>
                  <a:pt x="47" y="44"/>
                </a:cubicBezTo>
                <a:cubicBezTo>
                  <a:pt x="47" y="42"/>
                  <a:pt x="47" y="42"/>
                  <a:pt x="47" y="42"/>
                </a:cubicBezTo>
                <a:cubicBezTo>
                  <a:pt x="49" y="42"/>
                  <a:pt x="49" y="42"/>
                  <a:pt x="49" y="42"/>
                </a:cubicBezTo>
                <a:cubicBezTo>
                  <a:pt x="69" y="42"/>
                  <a:pt x="69" y="42"/>
                  <a:pt x="69" y="42"/>
                </a:cubicBezTo>
                <a:close/>
                <a:moveTo>
                  <a:pt x="63" y="45"/>
                </a:moveTo>
                <a:cubicBezTo>
                  <a:pt x="67" y="56"/>
                  <a:pt x="67" y="56"/>
                  <a:pt x="67" y="56"/>
                </a:cubicBezTo>
                <a:cubicBezTo>
                  <a:pt x="67" y="56"/>
                  <a:pt x="67" y="56"/>
                  <a:pt x="67" y="56"/>
                </a:cubicBezTo>
                <a:cubicBezTo>
                  <a:pt x="65" y="56"/>
                  <a:pt x="65" y="56"/>
                  <a:pt x="65" y="56"/>
                </a:cubicBezTo>
                <a:cubicBezTo>
                  <a:pt x="61" y="45"/>
                  <a:pt x="61" y="45"/>
                  <a:pt x="61" y="45"/>
                </a:cubicBezTo>
                <a:cubicBezTo>
                  <a:pt x="63" y="45"/>
                  <a:pt x="63" y="45"/>
                  <a:pt x="63" y="45"/>
                </a:cubicBezTo>
                <a:close/>
                <a:moveTo>
                  <a:pt x="67" y="51"/>
                </a:moveTo>
                <a:cubicBezTo>
                  <a:pt x="65" y="45"/>
                  <a:pt x="65" y="45"/>
                  <a:pt x="65" y="45"/>
                </a:cubicBezTo>
                <a:cubicBezTo>
                  <a:pt x="67" y="45"/>
                  <a:pt x="67" y="45"/>
                  <a:pt x="67" y="45"/>
                </a:cubicBezTo>
                <a:cubicBezTo>
                  <a:pt x="67" y="51"/>
                  <a:pt x="67" y="51"/>
                  <a:pt x="67" y="51"/>
                </a:cubicBezTo>
                <a:close/>
                <a:moveTo>
                  <a:pt x="52" y="45"/>
                </a:moveTo>
                <a:cubicBezTo>
                  <a:pt x="56" y="56"/>
                  <a:pt x="56" y="56"/>
                  <a:pt x="56" y="56"/>
                </a:cubicBezTo>
                <a:cubicBezTo>
                  <a:pt x="54" y="56"/>
                  <a:pt x="54" y="56"/>
                  <a:pt x="54" y="56"/>
                </a:cubicBezTo>
                <a:cubicBezTo>
                  <a:pt x="51" y="47"/>
                  <a:pt x="51" y="47"/>
                  <a:pt x="51" y="47"/>
                </a:cubicBezTo>
                <a:cubicBezTo>
                  <a:pt x="51" y="45"/>
                  <a:pt x="51" y="45"/>
                  <a:pt x="51" y="45"/>
                </a:cubicBezTo>
                <a:cubicBezTo>
                  <a:pt x="52" y="45"/>
                  <a:pt x="52" y="45"/>
                  <a:pt x="52" y="45"/>
                </a:cubicBezTo>
                <a:close/>
                <a:moveTo>
                  <a:pt x="58" y="56"/>
                </a:moveTo>
                <a:cubicBezTo>
                  <a:pt x="54" y="45"/>
                  <a:pt x="54" y="45"/>
                  <a:pt x="54" y="45"/>
                </a:cubicBezTo>
                <a:cubicBezTo>
                  <a:pt x="56" y="45"/>
                  <a:pt x="56" y="45"/>
                  <a:pt x="56" y="45"/>
                </a:cubicBezTo>
                <a:cubicBezTo>
                  <a:pt x="60" y="56"/>
                  <a:pt x="60" y="56"/>
                  <a:pt x="60" y="56"/>
                </a:cubicBezTo>
                <a:cubicBezTo>
                  <a:pt x="58" y="56"/>
                  <a:pt x="58" y="56"/>
                  <a:pt x="58" y="56"/>
                </a:cubicBezTo>
                <a:close/>
                <a:moveTo>
                  <a:pt x="61" y="56"/>
                </a:moveTo>
                <a:cubicBezTo>
                  <a:pt x="58" y="45"/>
                  <a:pt x="58" y="45"/>
                  <a:pt x="58" y="45"/>
                </a:cubicBezTo>
                <a:cubicBezTo>
                  <a:pt x="60" y="45"/>
                  <a:pt x="60" y="45"/>
                  <a:pt x="60" y="45"/>
                </a:cubicBezTo>
                <a:cubicBezTo>
                  <a:pt x="63" y="56"/>
                  <a:pt x="63" y="56"/>
                  <a:pt x="63" y="56"/>
                </a:cubicBezTo>
                <a:cubicBezTo>
                  <a:pt x="61" y="56"/>
                  <a:pt x="61" y="56"/>
                  <a:pt x="61" y="56"/>
                </a:cubicBezTo>
                <a:close/>
                <a:moveTo>
                  <a:pt x="51" y="53"/>
                </a:moveTo>
                <a:cubicBezTo>
                  <a:pt x="52" y="56"/>
                  <a:pt x="52" y="56"/>
                  <a:pt x="52" y="56"/>
                </a:cubicBezTo>
                <a:cubicBezTo>
                  <a:pt x="51" y="56"/>
                  <a:pt x="51" y="56"/>
                  <a:pt x="51" y="56"/>
                </a:cubicBezTo>
                <a:cubicBezTo>
                  <a:pt x="51" y="53"/>
                  <a:pt x="51" y="53"/>
                  <a:pt x="51" y="53"/>
                </a:cubicBezTo>
                <a:close/>
                <a:moveTo>
                  <a:pt x="97" y="42"/>
                </a:moveTo>
                <a:cubicBezTo>
                  <a:pt x="98" y="42"/>
                  <a:pt x="98" y="42"/>
                  <a:pt x="98" y="42"/>
                </a:cubicBezTo>
                <a:cubicBezTo>
                  <a:pt x="98" y="44"/>
                  <a:pt x="98" y="44"/>
                  <a:pt x="98" y="44"/>
                </a:cubicBezTo>
                <a:cubicBezTo>
                  <a:pt x="98" y="58"/>
                  <a:pt x="98" y="58"/>
                  <a:pt x="98" y="58"/>
                </a:cubicBezTo>
                <a:cubicBezTo>
                  <a:pt x="98" y="60"/>
                  <a:pt x="98" y="60"/>
                  <a:pt x="98" y="60"/>
                </a:cubicBezTo>
                <a:cubicBezTo>
                  <a:pt x="97" y="60"/>
                  <a:pt x="97" y="60"/>
                  <a:pt x="97" y="60"/>
                </a:cubicBezTo>
                <a:cubicBezTo>
                  <a:pt x="77" y="60"/>
                  <a:pt x="77" y="60"/>
                  <a:pt x="77" y="60"/>
                </a:cubicBezTo>
                <a:cubicBezTo>
                  <a:pt x="75" y="60"/>
                  <a:pt x="75" y="60"/>
                  <a:pt x="75" y="60"/>
                </a:cubicBezTo>
                <a:cubicBezTo>
                  <a:pt x="75" y="58"/>
                  <a:pt x="75" y="58"/>
                  <a:pt x="75" y="58"/>
                </a:cubicBezTo>
                <a:cubicBezTo>
                  <a:pt x="75" y="44"/>
                  <a:pt x="75" y="44"/>
                  <a:pt x="75" y="44"/>
                </a:cubicBezTo>
                <a:cubicBezTo>
                  <a:pt x="75" y="42"/>
                  <a:pt x="75" y="42"/>
                  <a:pt x="75" y="42"/>
                </a:cubicBezTo>
                <a:cubicBezTo>
                  <a:pt x="77" y="42"/>
                  <a:pt x="77" y="42"/>
                  <a:pt x="77" y="42"/>
                </a:cubicBezTo>
                <a:cubicBezTo>
                  <a:pt x="97" y="42"/>
                  <a:pt x="97" y="42"/>
                  <a:pt x="97" y="42"/>
                </a:cubicBezTo>
                <a:close/>
                <a:moveTo>
                  <a:pt x="91" y="45"/>
                </a:moveTo>
                <a:cubicBezTo>
                  <a:pt x="95" y="56"/>
                  <a:pt x="95" y="56"/>
                  <a:pt x="95" y="56"/>
                </a:cubicBezTo>
                <a:cubicBezTo>
                  <a:pt x="95" y="56"/>
                  <a:pt x="95" y="56"/>
                  <a:pt x="95" y="56"/>
                </a:cubicBezTo>
                <a:cubicBezTo>
                  <a:pt x="93" y="56"/>
                  <a:pt x="93" y="56"/>
                  <a:pt x="93" y="56"/>
                </a:cubicBezTo>
                <a:cubicBezTo>
                  <a:pt x="89" y="45"/>
                  <a:pt x="89" y="45"/>
                  <a:pt x="89" y="45"/>
                </a:cubicBezTo>
                <a:cubicBezTo>
                  <a:pt x="91" y="45"/>
                  <a:pt x="91" y="45"/>
                  <a:pt x="91" y="45"/>
                </a:cubicBezTo>
                <a:close/>
                <a:moveTo>
                  <a:pt x="95" y="51"/>
                </a:moveTo>
                <a:cubicBezTo>
                  <a:pt x="93" y="45"/>
                  <a:pt x="93" y="45"/>
                  <a:pt x="93" y="45"/>
                </a:cubicBezTo>
                <a:cubicBezTo>
                  <a:pt x="95" y="45"/>
                  <a:pt x="95" y="45"/>
                  <a:pt x="95" y="45"/>
                </a:cubicBezTo>
                <a:cubicBezTo>
                  <a:pt x="95" y="51"/>
                  <a:pt x="95" y="51"/>
                  <a:pt x="95" y="51"/>
                </a:cubicBezTo>
                <a:close/>
                <a:moveTo>
                  <a:pt x="80" y="45"/>
                </a:moveTo>
                <a:cubicBezTo>
                  <a:pt x="84" y="56"/>
                  <a:pt x="84" y="56"/>
                  <a:pt x="84" y="56"/>
                </a:cubicBezTo>
                <a:cubicBezTo>
                  <a:pt x="82" y="56"/>
                  <a:pt x="82" y="56"/>
                  <a:pt x="82" y="56"/>
                </a:cubicBezTo>
                <a:cubicBezTo>
                  <a:pt x="79" y="47"/>
                  <a:pt x="79" y="47"/>
                  <a:pt x="79" y="47"/>
                </a:cubicBezTo>
                <a:cubicBezTo>
                  <a:pt x="79" y="45"/>
                  <a:pt x="79" y="45"/>
                  <a:pt x="79" y="45"/>
                </a:cubicBezTo>
                <a:cubicBezTo>
                  <a:pt x="80" y="45"/>
                  <a:pt x="80" y="45"/>
                  <a:pt x="80" y="45"/>
                </a:cubicBezTo>
                <a:close/>
                <a:moveTo>
                  <a:pt x="86" y="56"/>
                </a:moveTo>
                <a:cubicBezTo>
                  <a:pt x="82" y="45"/>
                  <a:pt x="82" y="45"/>
                  <a:pt x="82" y="45"/>
                </a:cubicBezTo>
                <a:cubicBezTo>
                  <a:pt x="84" y="45"/>
                  <a:pt x="84" y="45"/>
                  <a:pt x="84" y="45"/>
                </a:cubicBezTo>
                <a:cubicBezTo>
                  <a:pt x="88" y="56"/>
                  <a:pt x="88" y="56"/>
                  <a:pt x="88" y="56"/>
                </a:cubicBezTo>
                <a:cubicBezTo>
                  <a:pt x="86" y="56"/>
                  <a:pt x="86" y="56"/>
                  <a:pt x="86" y="56"/>
                </a:cubicBezTo>
                <a:close/>
                <a:moveTo>
                  <a:pt x="89" y="56"/>
                </a:moveTo>
                <a:cubicBezTo>
                  <a:pt x="86" y="45"/>
                  <a:pt x="86" y="45"/>
                  <a:pt x="86" y="45"/>
                </a:cubicBezTo>
                <a:cubicBezTo>
                  <a:pt x="88" y="45"/>
                  <a:pt x="88" y="45"/>
                  <a:pt x="88" y="45"/>
                </a:cubicBezTo>
                <a:cubicBezTo>
                  <a:pt x="91" y="56"/>
                  <a:pt x="91" y="56"/>
                  <a:pt x="91" y="56"/>
                </a:cubicBezTo>
                <a:cubicBezTo>
                  <a:pt x="89" y="56"/>
                  <a:pt x="89" y="56"/>
                  <a:pt x="89" y="56"/>
                </a:cubicBezTo>
                <a:close/>
                <a:moveTo>
                  <a:pt x="79" y="53"/>
                </a:moveTo>
                <a:cubicBezTo>
                  <a:pt x="80" y="56"/>
                  <a:pt x="80" y="56"/>
                  <a:pt x="80" y="56"/>
                </a:cubicBezTo>
                <a:cubicBezTo>
                  <a:pt x="79" y="56"/>
                  <a:pt x="79" y="56"/>
                  <a:pt x="79" y="56"/>
                </a:cubicBezTo>
                <a:cubicBezTo>
                  <a:pt x="79" y="53"/>
                  <a:pt x="79" y="53"/>
                  <a:pt x="79" y="53"/>
                </a:cubicBezTo>
                <a:close/>
                <a:moveTo>
                  <a:pt x="57" y="13"/>
                </a:moveTo>
                <a:cubicBezTo>
                  <a:pt x="61" y="11"/>
                  <a:pt x="61" y="11"/>
                  <a:pt x="61" y="11"/>
                </a:cubicBezTo>
                <a:cubicBezTo>
                  <a:pt x="60" y="13"/>
                  <a:pt x="60" y="13"/>
                  <a:pt x="60" y="13"/>
                </a:cubicBezTo>
                <a:cubicBezTo>
                  <a:pt x="59" y="14"/>
                  <a:pt x="59" y="14"/>
                  <a:pt x="59" y="14"/>
                </a:cubicBezTo>
                <a:cubicBezTo>
                  <a:pt x="57" y="13"/>
                  <a:pt x="57" y="13"/>
                  <a:pt x="57" y="13"/>
                </a:cubicBezTo>
                <a:close/>
                <a:moveTo>
                  <a:pt x="49" y="16"/>
                </a:moveTo>
                <a:cubicBezTo>
                  <a:pt x="53" y="14"/>
                  <a:pt x="53" y="14"/>
                  <a:pt x="53" y="14"/>
                </a:cubicBezTo>
                <a:cubicBezTo>
                  <a:pt x="53" y="18"/>
                  <a:pt x="53" y="18"/>
                  <a:pt x="53" y="18"/>
                </a:cubicBezTo>
                <a:cubicBezTo>
                  <a:pt x="49" y="16"/>
                  <a:pt x="49" y="16"/>
                  <a:pt x="49" y="16"/>
                </a:cubicBezTo>
                <a:close/>
                <a:moveTo>
                  <a:pt x="44" y="18"/>
                </a:moveTo>
                <a:cubicBezTo>
                  <a:pt x="46" y="17"/>
                  <a:pt x="46" y="17"/>
                  <a:pt x="46" y="17"/>
                </a:cubicBezTo>
                <a:cubicBezTo>
                  <a:pt x="46" y="20"/>
                  <a:pt x="46" y="20"/>
                  <a:pt x="46" y="20"/>
                </a:cubicBezTo>
                <a:cubicBezTo>
                  <a:pt x="44" y="18"/>
                  <a:pt x="44" y="18"/>
                  <a:pt x="44" y="18"/>
                </a:cubicBezTo>
                <a:close/>
                <a:moveTo>
                  <a:pt x="46" y="23"/>
                </a:moveTo>
                <a:cubicBezTo>
                  <a:pt x="42" y="25"/>
                  <a:pt x="42" y="25"/>
                  <a:pt x="42" y="25"/>
                </a:cubicBezTo>
                <a:cubicBezTo>
                  <a:pt x="42" y="20"/>
                  <a:pt x="42" y="20"/>
                  <a:pt x="42" y="20"/>
                </a:cubicBezTo>
                <a:cubicBezTo>
                  <a:pt x="46" y="23"/>
                  <a:pt x="46" y="23"/>
                  <a:pt x="46" y="23"/>
                </a:cubicBezTo>
                <a:close/>
                <a:moveTo>
                  <a:pt x="51" y="19"/>
                </a:moveTo>
                <a:cubicBezTo>
                  <a:pt x="48" y="21"/>
                  <a:pt x="48" y="21"/>
                  <a:pt x="48" y="21"/>
                </a:cubicBezTo>
                <a:cubicBezTo>
                  <a:pt x="48" y="17"/>
                  <a:pt x="48" y="17"/>
                  <a:pt x="48" y="17"/>
                </a:cubicBezTo>
                <a:cubicBezTo>
                  <a:pt x="51" y="19"/>
                  <a:pt x="51" y="19"/>
                  <a:pt x="51" y="19"/>
                </a:cubicBezTo>
                <a:close/>
                <a:moveTo>
                  <a:pt x="58" y="15"/>
                </a:moveTo>
                <a:cubicBezTo>
                  <a:pt x="55" y="17"/>
                  <a:pt x="55" y="17"/>
                  <a:pt x="55" y="17"/>
                </a:cubicBezTo>
                <a:cubicBezTo>
                  <a:pt x="55" y="14"/>
                  <a:pt x="55" y="14"/>
                  <a:pt x="55" y="14"/>
                </a:cubicBezTo>
                <a:cubicBezTo>
                  <a:pt x="58" y="15"/>
                  <a:pt x="58" y="15"/>
                  <a:pt x="58" y="15"/>
                </a:cubicBezTo>
                <a:close/>
                <a:moveTo>
                  <a:pt x="64" y="11"/>
                </a:moveTo>
                <a:cubicBezTo>
                  <a:pt x="63" y="12"/>
                  <a:pt x="63" y="12"/>
                  <a:pt x="63" y="12"/>
                </a:cubicBezTo>
                <a:cubicBezTo>
                  <a:pt x="63" y="10"/>
                  <a:pt x="63" y="10"/>
                  <a:pt x="63" y="10"/>
                </a:cubicBezTo>
                <a:cubicBezTo>
                  <a:pt x="64" y="11"/>
                  <a:pt x="64" y="11"/>
                  <a:pt x="64" y="11"/>
                </a:cubicBezTo>
                <a:close/>
                <a:moveTo>
                  <a:pt x="68" y="9"/>
                </a:moveTo>
                <a:cubicBezTo>
                  <a:pt x="66" y="10"/>
                  <a:pt x="66" y="10"/>
                  <a:pt x="66" y="10"/>
                </a:cubicBezTo>
                <a:cubicBezTo>
                  <a:pt x="66" y="10"/>
                  <a:pt x="65" y="9"/>
                  <a:pt x="65" y="9"/>
                </a:cubicBezTo>
                <a:cubicBezTo>
                  <a:pt x="68" y="8"/>
                  <a:pt x="68" y="8"/>
                  <a:pt x="68" y="8"/>
                </a:cubicBezTo>
                <a:cubicBezTo>
                  <a:pt x="68" y="8"/>
                  <a:pt x="68" y="8"/>
                  <a:pt x="68" y="9"/>
                </a:cubicBezTo>
                <a:close/>
                <a:moveTo>
                  <a:pt x="69" y="7"/>
                </a:moveTo>
                <a:cubicBezTo>
                  <a:pt x="72" y="6"/>
                  <a:pt x="72" y="6"/>
                  <a:pt x="72" y="6"/>
                </a:cubicBezTo>
                <a:cubicBezTo>
                  <a:pt x="73" y="6"/>
                  <a:pt x="73" y="6"/>
                  <a:pt x="73" y="6"/>
                </a:cubicBezTo>
                <a:cubicBezTo>
                  <a:pt x="69" y="8"/>
                  <a:pt x="69" y="8"/>
                  <a:pt x="69" y="8"/>
                </a:cubicBezTo>
                <a:cubicBezTo>
                  <a:pt x="69" y="7"/>
                  <a:pt x="69" y="7"/>
                  <a:pt x="69" y="7"/>
                </a:cubicBez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33333"/>
              </a:solidFill>
              <a:effectLst/>
              <a:uLnTx/>
              <a:uFillTx/>
              <a:latin typeface="Calibri"/>
              <a:ea typeface="幼圆"/>
              <a:cs typeface="+mn-cs"/>
            </a:endParaRPr>
          </a:p>
        </p:txBody>
      </p:sp>
      <p:grpSp>
        <p:nvGrpSpPr>
          <p:cNvPr id="10" name="组合 17"/>
          <p:cNvGrpSpPr/>
          <p:nvPr/>
        </p:nvGrpSpPr>
        <p:grpSpPr>
          <a:xfrm>
            <a:off x="-21265" y="-196513"/>
            <a:ext cx="1105786" cy="1281034"/>
            <a:chOff x="-21265" y="-196513"/>
            <a:chExt cx="1105786" cy="1281034"/>
          </a:xfrm>
        </p:grpSpPr>
        <p:sp>
          <p:nvSpPr>
            <p:cNvPr id="11" name="任意多边形 10"/>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Tree>
    <p:extLst>
      <p:ext uri="{BB962C8B-B14F-4D97-AF65-F5344CB8AC3E}">
        <p14:creationId xmlns:p14="http://schemas.microsoft.com/office/powerpoint/2010/main" val="13333217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85"/>
                                        </p:tgtEl>
                                        <p:attrNameLst>
                                          <p:attrName>style.visibility</p:attrName>
                                        </p:attrNameLst>
                                      </p:cBhvr>
                                      <p:to>
                                        <p:strVal val="visible"/>
                                      </p:to>
                                    </p:set>
                                    <p:animEffect transition="in" filter="blinds(horizontal)">
                                      <p:cBhvr>
                                        <p:cTn id="7" dur="500"/>
                                        <p:tgtEl>
                                          <p:spTgt spid="1128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linds(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linds(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linds(horizont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5" grpId="0"/>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5" name="文本框 42"/>
          <p:cNvSpPr txBox="1">
            <a:spLocks noChangeArrowheads="1"/>
          </p:cNvSpPr>
          <p:nvPr/>
        </p:nvSpPr>
        <p:spPr bwMode="auto">
          <a:xfrm>
            <a:off x="964878" y="878888"/>
            <a:ext cx="43271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2400" b="1" i="0" u="none" strike="noStrike" kern="1200" cap="none" spc="0" normalizeH="0" baseline="0" noProof="0" dirty="0">
                <a:ln>
                  <a:noFill/>
                </a:ln>
                <a:solidFill>
                  <a:srgbClr val="117A68"/>
                </a:solidFill>
                <a:effectLst/>
                <a:uLnTx/>
                <a:uFillTx/>
                <a:latin typeface="微软雅黑" panose="020B0503020204020204" pitchFamily="34" charset="-122"/>
                <a:ea typeface="微软雅黑" panose="020B0503020204020204" pitchFamily="34" charset="-122"/>
                <a:cs typeface="+mn-cs"/>
              </a:rPr>
              <a:t>集团“十三五”目标</a:t>
            </a:r>
          </a:p>
        </p:txBody>
      </p:sp>
      <p:sp>
        <p:nvSpPr>
          <p:cNvPr id="4" name="矩形 3"/>
          <p:cNvSpPr/>
          <p:nvPr/>
        </p:nvSpPr>
        <p:spPr>
          <a:xfrm>
            <a:off x="1250878" y="1845892"/>
            <a:ext cx="6100898" cy="383181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zh-CN" altLang="zh-CN" sz="2000" b="1" i="0" u="none" strike="noStrike" kern="100" cap="none" spc="0" normalizeH="0" baseline="0" noProof="0" dirty="0">
                <a:ln>
                  <a:noFill/>
                </a:ln>
                <a:solidFill>
                  <a:srgbClr val="C00000"/>
                </a:solidFill>
                <a:effectLst/>
                <a:uLnTx/>
                <a:uFillTx/>
                <a:latin typeface="微软雅黑"/>
                <a:ea typeface="微软雅黑"/>
                <a:cs typeface="仿宋_GB2312"/>
              </a:rPr>
              <a:t>集团七大目标：</a:t>
            </a:r>
            <a:endParaRPr kumimoji="0" lang="en-US" altLang="zh-CN" sz="2000" b="1" i="0" u="none" strike="noStrike" kern="100" cap="none" spc="0" normalizeH="0" baseline="0" noProof="0" dirty="0">
              <a:ln>
                <a:noFill/>
              </a:ln>
              <a:solidFill>
                <a:srgbClr val="C00000"/>
              </a:solidFill>
              <a:effectLst/>
              <a:uLnTx/>
              <a:uFillTx/>
              <a:latin typeface="微软雅黑"/>
              <a:ea typeface="微软雅黑"/>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b="1" i="0" u="none" strike="noStrike" kern="100" cap="none" spc="0" normalizeH="0" baseline="0" noProof="0" dirty="0">
                <a:ln>
                  <a:noFill/>
                </a:ln>
                <a:solidFill>
                  <a:srgbClr val="000000"/>
                </a:solidFill>
                <a:effectLst/>
                <a:uLnTx/>
                <a:uFillTx/>
                <a:latin typeface="微软雅黑"/>
                <a:ea typeface="微软雅黑"/>
                <a:cs typeface="仿宋_GB2312"/>
              </a:rPr>
              <a:t>1</a:t>
            </a:r>
            <a:r>
              <a:rPr kumimoji="0" lang="zh-CN" altLang="en-US" b="1" i="0" u="none" strike="noStrike" kern="100" cap="none" spc="0" normalizeH="0" baseline="0" noProof="0" dirty="0">
                <a:ln>
                  <a:noFill/>
                </a:ln>
                <a:solidFill>
                  <a:srgbClr val="000000"/>
                </a:solidFill>
                <a:effectLst/>
                <a:uLnTx/>
                <a:uFillTx/>
                <a:latin typeface="微软雅黑"/>
                <a:ea typeface="微软雅黑"/>
                <a:cs typeface="仿宋_GB2312"/>
              </a:rPr>
              <a:t>、</a:t>
            </a:r>
            <a:r>
              <a:rPr kumimoji="0" lang="zh-CN" altLang="zh-CN" b="1" i="0" u="none" strike="noStrike" kern="100" cap="none" spc="0" normalizeH="0" baseline="0" noProof="0" dirty="0">
                <a:ln>
                  <a:noFill/>
                </a:ln>
                <a:solidFill>
                  <a:srgbClr val="000000"/>
                </a:solidFill>
                <a:effectLst/>
                <a:uLnTx/>
                <a:uFillTx/>
                <a:latin typeface="微软雅黑"/>
                <a:ea typeface="微软雅黑"/>
                <a:cs typeface="仿宋_GB2312"/>
              </a:rPr>
              <a:t>基本建成上海国际航运中心</a:t>
            </a:r>
            <a:endParaRPr kumimoji="0" lang="en-US" altLang="zh-CN" b="1" i="0" u="none" strike="noStrike" kern="100" cap="none" spc="0" normalizeH="0" baseline="0" noProof="0" dirty="0">
              <a:ln>
                <a:noFill/>
              </a:ln>
              <a:solidFill>
                <a:srgbClr val="000000"/>
              </a:solidFill>
              <a:effectLst/>
              <a:uLnTx/>
              <a:uFillTx/>
              <a:latin typeface="微软雅黑"/>
              <a:ea typeface="微软雅黑"/>
              <a:cs typeface="仿宋_GB2312"/>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b="1" i="0" u="none" strike="noStrike" kern="100" cap="none" spc="0" normalizeH="0" baseline="0" noProof="0" smtClean="0">
                <a:ln>
                  <a:noFill/>
                </a:ln>
                <a:solidFill>
                  <a:srgbClr val="000000"/>
                </a:solidFill>
                <a:effectLst/>
                <a:uLnTx/>
                <a:uFillTx/>
                <a:latin typeface="微软雅黑"/>
                <a:ea typeface="微软雅黑"/>
                <a:cs typeface="仿宋_GB2312"/>
              </a:rPr>
              <a:t>2</a:t>
            </a:r>
            <a:r>
              <a:rPr kumimoji="0" lang="zh-CN" altLang="en-US" b="1" i="0" u="none" strike="noStrike" kern="100" cap="none" spc="0" normalizeH="0" baseline="0" noProof="0" smtClean="0">
                <a:ln>
                  <a:noFill/>
                </a:ln>
                <a:solidFill>
                  <a:srgbClr val="000000"/>
                </a:solidFill>
                <a:effectLst/>
                <a:uLnTx/>
                <a:uFillTx/>
                <a:latin typeface="微软雅黑"/>
                <a:ea typeface="微软雅黑"/>
                <a:cs typeface="仿宋_GB2312"/>
              </a:rPr>
              <a:t>、</a:t>
            </a:r>
            <a:r>
              <a:rPr kumimoji="0" lang="zh-CN" altLang="zh-CN" b="1" i="0" u="none" strike="noStrike" kern="100" cap="none" spc="0" normalizeH="0" baseline="0" noProof="0" smtClean="0">
                <a:ln>
                  <a:noFill/>
                </a:ln>
                <a:solidFill>
                  <a:srgbClr val="000000"/>
                </a:solidFill>
                <a:effectLst/>
                <a:uLnTx/>
                <a:uFillTx/>
                <a:latin typeface="微软雅黑"/>
                <a:ea typeface="微软雅黑"/>
                <a:cs typeface="仿宋_GB2312"/>
              </a:rPr>
              <a:t>继续保持</a:t>
            </a:r>
            <a:r>
              <a:rPr lang="zh-CN" altLang="zh-CN" b="1" kern="100" smtClean="0">
                <a:solidFill>
                  <a:srgbClr val="FF0000"/>
                </a:solidFill>
                <a:latin typeface="微软雅黑"/>
                <a:ea typeface="微软雅黑"/>
              </a:rPr>
              <a:t>集装箱吞吐量世界第一</a:t>
            </a:r>
            <a:endParaRPr lang="en-US" altLang="zh-CN" b="1" kern="100" smtClean="0">
              <a:solidFill>
                <a:srgbClr val="FF0000"/>
              </a:solidFill>
              <a:latin typeface="微软雅黑"/>
              <a:ea typeface="微软雅黑"/>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b="1" i="0" u="none" strike="noStrike" kern="100" cap="none" spc="0" normalizeH="0" baseline="0" noProof="0" smtClean="0">
                <a:ln>
                  <a:noFill/>
                </a:ln>
                <a:solidFill>
                  <a:srgbClr val="000000"/>
                </a:solidFill>
                <a:effectLst/>
                <a:uLnTx/>
                <a:uFillTx/>
                <a:latin typeface="微软雅黑"/>
                <a:ea typeface="微软雅黑"/>
                <a:cs typeface="仿宋_GB2312"/>
              </a:rPr>
              <a:t>3</a:t>
            </a:r>
            <a:r>
              <a:rPr kumimoji="0" lang="zh-CN" altLang="en-US" b="1" i="0" u="none" strike="noStrike" kern="100" cap="none" spc="0" normalizeH="0" baseline="0" noProof="0" smtClean="0">
                <a:ln>
                  <a:noFill/>
                </a:ln>
                <a:solidFill>
                  <a:srgbClr val="000000"/>
                </a:solidFill>
                <a:effectLst/>
                <a:uLnTx/>
                <a:uFillTx/>
                <a:latin typeface="微软雅黑"/>
                <a:ea typeface="微软雅黑"/>
                <a:cs typeface="仿宋_GB2312"/>
              </a:rPr>
              <a:t>、</a:t>
            </a:r>
            <a:r>
              <a:rPr kumimoji="0" lang="zh-CN" altLang="zh-CN" b="1" i="0" u="none" strike="noStrike" kern="100" cap="none" spc="0" normalizeH="0" baseline="0" noProof="0" smtClean="0">
                <a:ln>
                  <a:noFill/>
                </a:ln>
                <a:solidFill>
                  <a:srgbClr val="000000"/>
                </a:solidFill>
                <a:effectLst/>
                <a:uLnTx/>
                <a:uFillTx/>
                <a:latin typeface="微软雅黑"/>
                <a:ea typeface="微软雅黑"/>
                <a:cs typeface="仿宋_GB2312"/>
              </a:rPr>
              <a:t>主要财务指标保持全球行业前三</a:t>
            </a:r>
            <a:endParaRPr kumimoji="0" lang="en-US" altLang="zh-CN" b="1" i="0" u="none" strike="noStrike" kern="100" cap="none" spc="0" normalizeH="0" baseline="0" noProof="0" smtClean="0">
              <a:ln>
                <a:noFill/>
              </a:ln>
              <a:solidFill>
                <a:srgbClr val="000000"/>
              </a:solidFill>
              <a:effectLst/>
              <a:uLnTx/>
              <a:uFillTx/>
              <a:latin typeface="微软雅黑"/>
              <a:ea typeface="微软雅黑"/>
              <a:cs typeface="仿宋_GB2312"/>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b="1" i="0" u="none" strike="noStrike" kern="100" cap="none" spc="0" normalizeH="0" baseline="0" noProof="0" smtClean="0">
                <a:ln>
                  <a:noFill/>
                </a:ln>
                <a:solidFill>
                  <a:srgbClr val="000000"/>
                </a:solidFill>
                <a:effectLst/>
                <a:uLnTx/>
                <a:uFillTx/>
                <a:latin typeface="微软雅黑"/>
                <a:ea typeface="微软雅黑"/>
                <a:cs typeface="仿宋_GB2312"/>
              </a:rPr>
              <a:t>4</a:t>
            </a:r>
            <a:r>
              <a:rPr kumimoji="0" lang="zh-CN" altLang="en-US" b="1" i="0" u="none" strike="noStrike" kern="100" cap="none" spc="0" normalizeH="0" baseline="0" noProof="0" dirty="0">
                <a:ln>
                  <a:noFill/>
                </a:ln>
                <a:solidFill>
                  <a:srgbClr val="000000"/>
                </a:solidFill>
                <a:effectLst/>
                <a:uLnTx/>
                <a:uFillTx/>
                <a:latin typeface="微软雅黑"/>
                <a:ea typeface="微软雅黑"/>
                <a:cs typeface="仿宋_GB2312"/>
              </a:rPr>
              <a:t>、</a:t>
            </a:r>
            <a:r>
              <a:rPr kumimoji="0" lang="zh-CN" altLang="zh-CN" b="1" i="0" u="none" strike="noStrike" kern="100" cap="none" spc="0" normalizeH="0" baseline="0" noProof="0" dirty="0">
                <a:ln>
                  <a:noFill/>
                </a:ln>
                <a:solidFill>
                  <a:srgbClr val="000000"/>
                </a:solidFill>
                <a:effectLst/>
                <a:uLnTx/>
                <a:uFillTx/>
                <a:latin typeface="微软雅黑"/>
                <a:ea typeface="微软雅黑"/>
                <a:cs typeface="仿宋_GB2312"/>
              </a:rPr>
              <a:t>积极推进多元化，</a:t>
            </a:r>
            <a:r>
              <a:rPr lang="zh-CN" altLang="zh-CN" b="1" kern="100" dirty="0">
                <a:solidFill>
                  <a:srgbClr val="FF0000"/>
                </a:solidFill>
                <a:latin typeface="微软雅黑"/>
                <a:ea typeface="微软雅黑"/>
              </a:rPr>
              <a:t>核心主业与</a:t>
            </a:r>
            <a:r>
              <a:rPr lang="zh-CN" altLang="zh-CN" b="1" kern="100" dirty="0" smtClean="0">
                <a:solidFill>
                  <a:srgbClr val="FF0000"/>
                </a:solidFill>
                <a:latin typeface="微软雅黑"/>
                <a:ea typeface="微软雅黑"/>
              </a:rPr>
              <a:t>多元</a:t>
            </a:r>
            <a:r>
              <a:rPr lang="zh-CN" altLang="zh-CN" b="1" kern="100" dirty="0">
                <a:solidFill>
                  <a:srgbClr val="FF0000"/>
                </a:solidFill>
                <a:latin typeface="微软雅黑"/>
                <a:ea typeface="微软雅黑"/>
              </a:rPr>
              <a:t>业务利润比</a:t>
            </a:r>
            <a:r>
              <a:rPr lang="zh-CN" altLang="zh-CN" b="1" kern="100">
                <a:solidFill>
                  <a:srgbClr val="FF0000"/>
                </a:solidFill>
                <a:latin typeface="微软雅黑"/>
                <a:ea typeface="微软雅黑"/>
              </a:rPr>
              <a:t>为</a:t>
            </a:r>
            <a:r>
              <a:rPr lang="en-US" altLang="zh-CN" b="1" kern="100" smtClean="0">
                <a:solidFill>
                  <a:srgbClr val="FF0000"/>
                </a:solidFill>
                <a:latin typeface="微软雅黑"/>
                <a:ea typeface="微软雅黑"/>
              </a:rPr>
              <a:t>6:4</a:t>
            </a:r>
          </a:p>
          <a:p>
            <a:pPr lvl="0">
              <a:lnSpc>
                <a:spcPct val="150000"/>
              </a:lnSpc>
              <a:defRPr/>
            </a:pPr>
            <a:r>
              <a:rPr lang="en-US" altLang="zh-CN" b="1" kern="100" smtClean="0">
                <a:solidFill>
                  <a:srgbClr val="000000"/>
                </a:solidFill>
                <a:latin typeface="微软雅黑"/>
                <a:ea typeface="微软雅黑"/>
                <a:cs typeface="仿宋_GB2312"/>
              </a:rPr>
              <a:t>5</a:t>
            </a:r>
            <a:r>
              <a:rPr lang="zh-CN" altLang="en-US" b="1" kern="100" smtClean="0">
                <a:solidFill>
                  <a:srgbClr val="000000"/>
                </a:solidFill>
                <a:latin typeface="微软雅黑"/>
                <a:ea typeface="微软雅黑"/>
                <a:cs typeface="仿宋_GB2312"/>
              </a:rPr>
              <a:t>、达成全国布局、跨国经营的发展目标</a:t>
            </a:r>
          </a:p>
          <a:p>
            <a:pPr lvl="0">
              <a:lnSpc>
                <a:spcPct val="150000"/>
              </a:lnSpc>
              <a:defRPr/>
            </a:pPr>
            <a:r>
              <a:rPr lang="en-US" altLang="zh-CN" b="1" kern="100" smtClean="0">
                <a:solidFill>
                  <a:srgbClr val="000000"/>
                </a:solidFill>
                <a:latin typeface="微软雅黑"/>
                <a:ea typeface="微软雅黑"/>
                <a:cs typeface="仿宋_GB2312"/>
              </a:rPr>
              <a:t>6</a:t>
            </a:r>
            <a:r>
              <a:rPr lang="zh-CN" altLang="en-US" b="1" kern="100" smtClean="0">
                <a:solidFill>
                  <a:srgbClr val="000000"/>
                </a:solidFill>
                <a:latin typeface="微软雅黑"/>
                <a:ea typeface="微软雅黑"/>
                <a:cs typeface="仿宋_GB2312"/>
              </a:rPr>
              <a:t>、建成科技引领、智慧、绿色和高效的港口</a:t>
            </a:r>
          </a:p>
          <a:p>
            <a:pPr lvl="0">
              <a:lnSpc>
                <a:spcPct val="150000"/>
              </a:lnSpc>
              <a:defRPr/>
            </a:pPr>
            <a:r>
              <a:rPr lang="en-US" altLang="zh-CN" b="1" kern="100" smtClean="0">
                <a:solidFill>
                  <a:srgbClr val="000000"/>
                </a:solidFill>
                <a:latin typeface="微软雅黑"/>
                <a:ea typeface="微软雅黑"/>
                <a:cs typeface="仿宋_GB2312"/>
              </a:rPr>
              <a:t>7</a:t>
            </a:r>
            <a:r>
              <a:rPr lang="zh-CN" altLang="en-US" b="1" kern="100" smtClean="0">
                <a:solidFill>
                  <a:srgbClr val="000000"/>
                </a:solidFill>
                <a:latin typeface="微软雅黑"/>
                <a:ea typeface="微软雅黑"/>
                <a:cs typeface="仿宋_GB2312"/>
              </a:rPr>
              <a:t>、加强党建，建设廉洁队伍，形成和谐的企业文化</a:t>
            </a:r>
          </a:p>
          <a:p>
            <a:pPr marL="0" marR="0" lvl="0" indent="0" algn="just" defTabSz="914400" rtl="0" eaLnBrk="1" fontAlgn="auto" latinLnBrk="0" hangingPunct="1">
              <a:lnSpc>
                <a:spcPct val="150000"/>
              </a:lnSpc>
              <a:spcBef>
                <a:spcPts val="0"/>
              </a:spcBef>
              <a:spcAft>
                <a:spcPts val="0"/>
              </a:spcAft>
              <a:buClrTx/>
              <a:buSzTx/>
              <a:buFontTx/>
              <a:buNone/>
              <a:tabLst/>
              <a:defRPr/>
            </a:pPr>
            <a:endParaRPr lang="en-US" altLang="zh-CN" sz="1600" b="1" kern="100" dirty="0">
              <a:solidFill>
                <a:srgbClr val="FF0000"/>
              </a:solidFill>
              <a:latin typeface="微软雅黑"/>
              <a:ea typeface="微软雅黑"/>
            </a:endParaRPr>
          </a:p>
        </p:txBody>
      </p:sp>
      <p:sp>
        <p:nvSpPr>
          <p:cNvPr id="9" name="Freeform 66"/>
          <p:cNvSpPr>
            <a:spLocks noEditPoints="1"/>
          </p:cNvSpPr>
          <p:nvPr/>
        </p:nvSpPr>
        <p:spPr bwMode="auto">
          <a:xfrm>
            <a:off x="5620487" y="838830"/>
            <a:ext cx="2980638" cy="1745140"/>
          </a:xfrm>
          <a:custGeom>
            <a:avLst/>
            <a:gdLst>
              <a:gd name="T0" fmla="*/ 71 w 94"/>
              <a:gd name="T1" fmla="*/ 34 h 55"/>
              <a:gd name="T2" fmla="*/ 93 w 94"/>
              <a:gd name="T3" fmla="*/ 41 h 55"/>
              <a:gd name="T4" fmla="*/ 9 w 94"/>
              <a:gd name="T5" fmla="*/ 55 h 55"/>
              <a:gd name="T6" fmla="*/ 0 w 94"/>
              <a:gd name="T7" fmla="*/ 17 h 55"/>
              <a:gd name="T8" fmla="*/ 17 w 94"/>
              <a:gd name="T9" fmla="*/ 1 h 55"/>
              <a:gd name="T10" fmla="*/ 15 w 94"/>
              <a:gd name="T11" fmla="*/ 0 h 55"/>
              <a:gd name="T12" fmla="*/ 6 w 94"/>
              <a:gd name="T13" fmla="*/ 1 h 55"/>
              <a:gd name="T14" fmla="*/ 15 w 94"/>
              <a:gd name="T15" fmla="*/ 7 h 55"/>
              <a:gd name="T16" fmla="*/ 17 w 94"/>
              <a:gd name="T17" fmla="*/ 15 h 55"/>
              <a:gd name="T18" fmla="*/ 17 w 94"/>
              <a:gd name="T19" fmla="*/ 8 h 55"/>
              <a:gd name="T20" fmla="*/ 6 w 94"/>
              <a:gd name="T21" fmla="*/ 8 h 55"/>
              <a:gd name="T22" fmla="*/ 15 w 94"/>
              <a:gd name="T23" fmla="*/ 10 h 55"/>
              <a:gd name="T24" fmla="*/ 17 w 94"/>
              <a:gd name="T25" fmla="*/ 15 h 55"/>
              <a:gd name="T26" fmla="*/ 43 w 94"/>
              <a:gd name="T27" fmla="*/ 1 h 55"/>
              <a:gd name="T28" fmla="*/ 53 w 94"/>
              <a:gd name="T29" fmla="*/ 3 h 55"/>
              <a:gd name="T30" fmla="*/ 64 w 94"/>
              <a:gd name="T31" fmla="*/ 12 h 55"/>
              <a:gd name="T32" fmla="*/ 53 w 94"/>
              <a:gd name="T33" fmla="*/ 1 h 55"/>
              <a:gd name="T34" fmla="*/ 19 w 94"/>
              <a:gd name="T35" fmla="*/ 0 h 55"/>
              <a:gd name="T36" fmla="*/ 29 w 94"/>
              <a:gd name="T37" fmla="*/ 1 h 55"/>
              <a:gd name="T38" fmla="*/ 39 w 94"/>
              <a:gd name="T39" fmla="*/ 11 h 55"/>
              <a:gd name="T40" fmla="*/ 29 w 94"/>
              <a:gd name="T41" fmla="*/ 0 h 55"/>
              <a:gd name="T42" fmla="*/ 19 w 94"/>
              <a:gd name="T43" fmla="*/ 8 h 55"/>
              <a:gd name="T44" fmla="*/ 29 w 94"/>
              <a:gd name="T45" fmla="*/ 10 h 55"/>
              <a:gd name="T46" fmla="*/ 39 w 94"/>
              <a:gd name="T47" fmla="*/ 19 h 55"/>
              <a:gd name="T48" fmla="*/ 29 w 94"/>
              <a:gd name="T49" fmla="*/ 8 h 55"/>
              <a:gd name="T50" fmla="*/ 41 w 94"/>
              <a:gd name="T51" fmla="*/ 12 h 55"/>
              <a:gd name="T52" fmla="*/ 52 w 94"/>
              <a:gd name="T53" fmla="*/ 9 h 55"/>
              <a:gd name="T54" fmla="*/ 41 w 94"/>
              <a:gd name="T55" fmla="*/ 13 h 55"/>
              <a:gd name="T56" fmla="*/ 52 w 94"/>
              <a:gd name="T57" fmla="*/ 24 h 55"/>
              <a:gd name="T58" fmla="*/ 41 w 94"/>
              <a:gd name="T59" fmla="*/ 13 h 55"/>
              <a:gd name="T60" fmla="*/ 54 w 94"/>
              <a:gd name="T61" fmla="*/ 17 h 55"/>
              <a:gd name="T62" fmla="*/ 64 w 94"/>
              <a:gd name="T63" fmla="*/ 14 h 55"/>
              <a:gd name="T64" fmla="*/ 54 w 94"/>
              <a:gd name="T65" fmla="*/ 18 h 55"/>
              <a:gd name="T66" fmla="*/ 64 w 94"/>
              <a:gd name="T67" fmla="*/ 29 h 55"/>
              <a:gd name="T68" fmla="*/ 54 w 94"/>
              <a:gd name="T69" fmla="*/ 18 h 55"/>
              <a:gd name="T70" fmla="*/ 87 w 94"/>
              <a:gd name="T71" fmla="*/ 37 h 55"/>
              <a:gd name="T72" fmla="*/ 90 w 94"/>
              <a:gd name="T73" fmla="*/ 36 h 55"/>
              <a:gd name="T74" fmla="*/ 88 w 94"/>
              <a:gd name="T75" fmla="*/ 33 h 55"/>
              <a:gd name="T76" fmla="*/ 79 w 94"/>
              <a:gd name="T77" fmla="*/ 24 h 55"/>
              <a:gd name="T78" fmla="*/ 75 w 94"/>
              <a:gd name="T79" fmla="*/ 23 h 55"/>
              <a:gd name="T80" fmla="*/ 72 w 94"/>
              <a:gd name="T81" fmla="*/ 21 h 55"/>
              <a:gd name="T82" fmla="*/ 70 w 94"/>
              <a:gd name="T83" fmla="*/ 24 h 55"/>
              <a:gd name="T84" fmla="*/ 66 w 94"/>
              <a:gd name="T85" fmla="*/ 26 h 55"/>
              <a:gd name="T86" fmla="*/ 79 w 94"/>
              <a:gd name="T87" fmla="*/ 34 h 55"/>
              <a:gd name="T88" fmla="*/ 75 w 94"/>
              <a:gd name="T89" fmla="*/ 29 h 55"/>
              <a:gd name="T90" fmla="*/ 78 w 94"/>
              <a:gd name="T91" fmla="*/ 31 h 55"/>
              <a:gd name="T92" fmla="*/ 71 w 94"/>
              <a:gd name="T93" fmla="*/ 27 h 55"/>
              <a:gd name="T94" fmla="*/ 68 w 94"/>
              <a:gd name="T95" fmla="*/ 28 h 55"/>
              <a:gd name="T96" fmla="*/ 71 w 94"/>
              <a:gd name="T97" fmla="*/ 27 h 55"/>
              <a:gd name="T98" fmla="*/ 72 w 94"/>
              <a:gd name="T99" fmla="*/ 27 h 55"/>
              <a:gd name="T100" fmla="*/ 74 w 94"/>
              <a:gd name="T101" fmla="*/ 28 h 55"/>
              <a:gd name="T102" fmla="*/ 78 w 94"/>
              <a:gd name="T103" fmla="*/ 27 h 55"/>
              <a:gd name="T104" fmla="*/ 75 w 94"/>
              <a:gd name="T105" fmla="*/ 28 h 55"/>
              <a:gd name="T106" fmla="*/ 78 w 94"/>
              <a:gd name="T107" fmla="*/ 27 h 55"/>
              <a:gd name="T108" fmla="*/ 18 w 94"/>
              <a:gd name="T109" fmla="*/ 30 h 55"/>
              <a:gd name="T110" fmla="*/ 25 w 94"/>
              <a:gd name="T111"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4" h="55">
                <a:moveTo>
                  <a:pt x="0" y="17"/>
                </a:moveTo>
                <a:cubicBezTo>
                  <a:pt x="25" y="14"/>
                  <a:pt x="48" y="25"/>
                  <a:pt x="71" y="34"/>
                </a:cubicBezTo>
                <a:cubicBezTo>
                  <a:pt x="84" y="38"/>
                  <a:pt x="84" y="38"/>
                  <a:pt x="84" y="38"/>
                </a:cubicBezTo>
                <a:cubicBezTo>
                  <a:pt x="87" y="39"/>
                  <a:pt x="90" y="40"/>
                  <a:pt x="93" y="41"/>
                </a:cubicBezTo>
                <a:cubicBezTo>
                  <a:pt x="94" y="48"/>
                  <a:pt x="92" y="52"/>
                  <a:pt x="89" y="55"/>
                </a:cubicBezTo>
                <a:cubicBezTo>
                  <a:pt x="62" y="55"/>
                  <a:pt x="35" y="55"/>
                  <a:pt x="9" y="55"/>
                </a:cubicBezTo>
                <a:cubicBezTo>
                  <a:pt x="9" y="51"/>
                  <a:pt x="10" y="48"/>
                  <a:pt x="14" y="46"/>
                </a:cubicBezTo>
                <a:cubicBezTo>
                  <a:pt x="9" y="41"/>
                  <a:pt x="3" y="30"/>
                  <a:pt x="0" y="17"/>
                </a:cubicBezTo>
                <a:close/>
                <a:moveTo>
                  <a:pt x="17" y="7"/>
                </a:moveTo>
                <a:cubicBezTo>
                  <a:pt x="17" y="1"/>
                  <a:pt x="17" y="1"/>
                  <a:pt x="17" y="1"/>
                </a:cubicBezTo>
                <a:cubicBezTo>
                  <a:pt x="17" y="0"/>
                  <a:pt x="17" y="0"/>
                  <a:pt x="17" y="0"/>
                </a:cubicBezTo>
                <a:cubicBezTo>
                  <a:pt x="15" y="0"/>
                  <a:pt x="15" y="0"/>
                  <a:pt x="15" y="0"/>
                </a:cubicBezTo>
                <a:cubicBezTo>
                  <a:pt x="6" y="0"/>
                  <a:pt x="6" y="0"/>
                  <a:pt x="6" y="0"/>
                </a:cubicBezTo>
                <a:cubicBezTo>
                  <a:pt x="6" y="1"/>
                  <a:pt x="6" y="1"/>
                  <a:pt x="6" y="1"/>
                </a:cubicBezTo>
                <a:cubicBezTo>
                  <a:pt x="15" y="1"/>
                  <a:pt x="15" y="1"/>
                  <a:pt x="15" y="1"/>
                </a:cubicBezTo>
                <a:cubicBezTo>
                  <a:pt x="15" y="7"/>
                  <a:pt x="15" y="7"/>
                  <a:pt x="15" y="7"/>
                </a:cubicBezTo>
                <a:cubicBezTo>
                  <a:pt x="17" y="7"/>
                  <a:pt x="17" y="7"/>
                  <a:pt x="17" y="7"/>
                </a:cubicBezTo>
                <a:close/>
                <a:moveTo>
                  <a:pt x="17" y="15"/>
                </a:moveTo>
                <a:cubicBezTo>
                  <a:pt x="17" y="10"/>
                  <a:pt x="17" y="10"/>
                  <a:pt x="17" y="10"/>
                </a:cubicBezTo>
                <a:cubicBezTo>
                  <a:pt x="17" y="8"/>
                  <a:pt x="17" y="8"/>
                  <a:pt x="17" y="8"/>
                </a:cubicBezTo>
                <a:cubicBezTo>
                  <a:pt x="15" y="8"/>
                  <a:pt x="15" y="8"/>
                  <a:pt x="15" y="8"/>
                </a:cubicBezTo>
                <a:cubicBezTo>
                  <a:pt x="6" y="8"/>
                  <a:pt x="6" y="8"/>
                  <a:pt x="6" y="8"/>
                </a:cubicBezTo>
                <a:cubicBezTo>
                  <a:pt x="6" y="10"/>
                  <a:pt x="6" y="10"/>
                  <a:pt x="6" y="10"/>
                </a:cubicBezTo>
                <a:cubicBezTo>
                  <a:pt x="15" y="10"/>
                  <a:pt x="15" y="10"/>
                  <a:pt x="15" y="10"/>
                </a:cubicBezTo>
                <a:cubicBezTo>
                  <a:pt x="15" y="15"/>
                  <a:pt x="15" y="15"/>
                  <a:pt x="15" y="15"/>
                </a:cubicBezTo>
                <a:cubicBezTo>
                  <a:pt x="17" y="15"/>
                  <a:pt x="17" y="15"/>
                  <a:pt x="17" y="15"/>
                </a:cubicBezTo>
                <a:close/>
                <a:moveTo>
                  <a:pt x="53" y="1"/>
                </a:moveTo>
                <a:cubicBezTo>
                  <a:pt x="43" y="1"/>
                  <a:pt x="43" y="1"/>
                  <a:pt x="43" y="1"/>
                </a:cubicBezTo>
                <a:cubicBezTo>
                  <a:pt x="43" y="3"/>
                  <a:pt x="43" y="3"/>
                  <a:pt x="43" y="3"/>
                </a:cubicBezTo>
                <a:cubicBezTo>
                  <a:pt x="53" y="3"/>
                  <a:pt x="53" y="3"/>
                  <a:pt x="53" y="3"/>
                </a:cubicBezTo>
                <a:cubicBezTo>
                  <a:pt x="53" y="8"/>
                  <a:pt x="53" y="8"/>
                  <a:pt x="53" y="8"/>
                </a:cubicBezTo>
                <a:cubicBezTo>
                  <a:pt x="64" y="12"/>
                  <a:pt x="64" y="12"/>
                  <a:pt x="64" y="12"/>
                </a:cubicBezTo>
                <a:cubicBezTo>
                  <a:pt x="64" y="5"/>
                  <a:pt x="64" y="5"/>
                  <a:pt x="64" y="5"/>
                </a:cubicBezTo>
                <a:cubicBezTo>
                  <a:pt x="53" y="1"/>
                  <a:pt x="53" y="1"/>
                  <a:pt x="53" y="1"/>
                </a:cubicBezTo>
                <a:close/>
                <a:moveTo>
                  <a:pt x="29" y="0"/>
                </a:moveTo>
                <a:cubicBezTo>
                  <a:pt x="19" y="0"/>
                  <a:pt x="19" y="0"/>
                  <a:pt x="19" y="0"/>
                </a:cubicBezTo>
                <a:cubicBezTo>
                  <a:pt x="19" y="1"/>
                  <a:pt x="19" y="1"/>
                  <a:pt x="19" y="1"/>
                </a:cubicBezTo>
                <a:cubicBezTo>
                  <a:pt x="29" y="1"/>
                  <a:pt x="29" y="1"/>
                  <a:pt x="29" y="1"/>
                </a:cubicBezTo>
                <a:cubicBezTo>
                  <a:pt x="29" y="7"/>
                  <a:pt x="29" y="7"/>
                  <a:pt x="29" y="7"/>
                </a:cubicBezTo>
                <a:cubicBezTo>
                  <a:pt x="39" y="11"/>
                  <a:pt x="39" y="11"/>
                  <a:pt x="39" y="11"/>
                </a:cubicBezTo>
                <a:cubicBezTo>
                  <a:pt x="39" y="4"/>
                  <a:pt x="39" y="4"/>
                  <a:pt x="39" y="4"/>
                </a:cubicBezTo>
                <a:cubicBezTo>
                  <a:pt x="29" y="0"/>
                  <a:pt x="29" y="0"/>
                  <a:pt x="29" y="0"/>
                </a:cubicBezTo>
                <a:close/>
                <a:moveTo>
                  <a:pt x="29" y="8"/>
                </a:moveTo>
                <a:cubicBezTo>
                  <a:pt x="19" y="8"/>
                  <a:pt x="19" y="8"/>
                  <a:pt x="19" y="8"/>
                </a:cubicBezTo>
                <a:cubicBezTo>
                  <a:pt x="19" y="10"/>
                  <a:pt x="19" y="10"/>
                  <a:pt x="19" y="10"/>
                </a:cubicBezTo>
                <a:cubicBezTo>
                  <a:pt x="29" y="10"/>
                  <a:pt x="29" y="10"/>
                  <a:pt x="29" y="10"/>
                </a:cubicBezTo>
                <a:cubicBezTo>
                  <a:pt x="29" y="15"/>
                  <a:pt x="29" y="15"/>
                  <a:pt x="29" y="15"/>
                </a:cubicBezTo>
                <a:cubicBezTo>
                  <a:pt x="39" y="19"/>
                  <a:pt x="39" y="19"/>
                  <a:pt x="39" y="19"/>
                </a:cubicBezTo>
                <a:cubicBezTo>
                  <a:pt x="39" y="12"/>
                  <a:pt x="39" y="12"/>
                  <a:pt x="39" y="12"/>
                </a:cubicBezTo>
                <a:cubicBezTo>
                  <a:pt x="29" y="8"/>
                  <a:pt x="29" y="8"/>
                  <a:pt x="29" y="8"/>
                </a:cubicBezTo>
                <a:close/>
                <a:moveTo>
                  <a:pt x="41" y="5"/>
                </a:moveTo>
                <a:cubicBezTo>
                  <a:pt x="41" y="12"/>
                  <a:pt x="41" y="12"/>
                  <a:pt x="41" y="12"/>
                </a:cubicBezTo>
                <a:cubicBezTo>
                  <a:pt x="52" y="16"/>
                  <a:pt x="52" y="16"/>
                  <a:pt x="52" y="16"/>
                </a:cubicBezTo>
                <a:cubicBezTo>
                  <a:pt x="52" y="9"/>
                  <a:pt x="52" y="9"/>
                  <a:pt x="52" y="9"/>
                </a:cubicBezTo>
                <a:cubicBezTo>
                  <a:pt x="41" y="5"/>
                  <a:pt x="41" y="5"/>
                  <a:pt x="41" y="5"/>
                </a:cubicBezTo>
                <a:close/>
                <a:moveTo>
                  <a:pt x="41" y="13"/>
                </a:moveTo>
                <a:cubicBezTo>
                  <a:pt x="41" y="20"/>
                  <a:pt x="41" y="20"/>
                  <a:pt x="41" y="20"/>
                </a:cubicBezTo>
                <a:cubicBezTo>
                  <a:pt x="52" y="24"/>
                  <a:pt x="52" y="24"/>
                  <a:pt x="52" y="24"/>
                </a:cubicBezTo>
                <a:cubicBezTo>
                  <a:pt x="52" y="17"/>
                  <a:pt x="52" y="17"/>
                  <a:pt x="52" y="17"/>
                </a:cubicBezTo>
                <a:cubicBezTo>
                  <a:pt x="41" y="13"/>
                  <a:pt x="41" y="13"/>
                  <a:pt x="41" y="13"/>
                </a:cubicBezTo>
                <a:close/>
                <a:moveTo>
                  <a:pt x="54" y="10"/>
                </a:moveTo>
                <a:cubicBezTo>
                  <a:pt x="54" y="17"/>
                  <a:pt x="54" y="17"/>
                  <a:pt x="54" y="17"/>
                </a:cubicBezTo>
                <a:cubicBezTo>
                  <a:pt x="64" y="21"/>
                  <a:pt x="64" y="21"/>
                  <a:pt x="64" y="21"/>
                </a:cubicBezTo>
                <a:cubicBezTo>
                  <a:pt x="64" y="14"/>
                  <a:pt x="64" y="14"/>
                  <a:pt x="64" y="14"/>
                </a:cubicBezTo>
                <a:cubicBezTo>
                  <a:pt x="54" y="10"/>
                  <a:pt x="54" y="10"/>
                  <a:pt x="54" y="10"/>
                </a:cubicBezTo>
                <a:close/>
                <a:moveTo>
                  <a:pt x="54" y="18"/>
                </a:moveTo>
                <a:cubicBezTo>
                  <a:pt x="54" y="25"/>
                  <a:pt x="54" y="25"/>
                  <a:pt x="54" y="25"/>
                </a:cubicBezTo>
                <a:cubicBezTo>
                  <a:pt x="64" y="29"/>
                  <a:pt x="64" y="29"/>
                  <a:pt x="64" y="29"/>
                </a:cubicBezTo>
                <a:cubicBezTo>
                  <a:pt x="64" y="22"/>
                  <a:pt x="64" y="22"/>
                  <a:pt x="64" y="22"/>
                </a:cubicBezTo>
                <a:cubicBezTo>
                  <a:pt x="54" y="18"/>
                  <a:pt x="54" y="18"/>
                  <a:pt x="54" y="18"/>
                </a:cubicBezTo>
                <a:close/>
                <a:moveTo>
                  <a:pt x="79" y="34"/>
                </a:moveTo>
                <a:cubicBezTo>
                  <a:pt x="87" y="37"/>
                  <a:pt x="87" y="37"/>
                  <a:pt x="87" y="37"/>
                </a:cubicBezTo>
                <a:cubicBezTo>
                  <a:pt x="87" y="36"/>
                  <a:pt x="87" y="36"/>
                  <a:pt x="87" y="36"/>
                </a:cubicBezTo>
                <a:cubicBezTo>
                  <a:pt x="90" y="36"/>
                  <a:pt x="90" y="36"/>
                  <a:pt x="90" y="36"/>
                </a:cubicBezTo>
                <a:cubicBezTo>
                  <a:pt x="90" y="34"/>
                  <a:pt x="90" y="34"/>
                  <a:pt x="90" y="34"/>
                </a:cubicBezTo>
                <a:cubicBezTo>
                  <a:pt x="88" y="33"/>
                  <a:pt x="88" y="33"/>
                  <a:pt x="88" y="33"/>
                </a:cubicBezTo>
                <a:cubicBezTo>
                  <a:pt x="88" y="30"/>
                  <a:pt x="88" y="30"/>
                  <a:pt x="88" y="30"/>
                </a:cubicBezTo>
                <a:cubicBezTo>
                  <a:pt x="79" y="24"/>
                  <a:pt x="79" y="24"/>
                  <a:pt x="79" y="24"/>
                </a:cubicBezTo>
                <a:cubicBezTo>
                  <a:pt x="75" y="24"/>
                  <a:pt x="75" y="24"/>
                  <a:pt x="75" y="24"/>
                </a:cubicBezTo>
                <a:cubicBezTo>
                  <a:pt x="75" y="23"/>
                  <a:pt x="75" y="23"/>
                  <a:pt x="75" y="23"/>
                </a:cubicBezTo>
                <a:cubicBezTo>
                  <a:pt x="72" y="23"/>
                  <a:pt x="72" y="23"/>
                  <a:pt x="72" y="23"/>
                </a:cubicBezTo>
                <a:cubicBezTo>
                  <a:pt x="72" y="21"/>
                  <a:pt x="72" y="21"/>
                  <a:pt x="72" y="21"/>
                </a:cubicBezTo>
                <a:cubicBezTo>
                  <a:pt x="70" y="21"/>
                  <a:pt x="70" y="21"/>
                  <a:pt x="70" y="21"/>
                </a:cubicBezTo>
                <a:cubicBezTo>
                  <a:pt x="70" y="24"/>
                  <a:pt x="70" y="24"/>
                  <a:pt x="70" y="24"/>
                </a:cubicBezTo>
                <a:cubicBezTo>
                  <a:pt x="66" y="24"/>
                  <a:pt x="66" y="24"/>
                  <a:pt x="66" y="24"/>
                </a:cubicBezTo>
                <a:cubicBezTo>
                  <a:pt x="66" y="26"/>
                  <a:pt x="66" y="26"/>
                  <a:pt x="66" y="26"/>
                </a:cubicBezTo>
                <a:cubicBezTo>
                  <a:pt x="79" y="26"/>
                  <a:pt x="79" y="26"/>
                  <a:pt x="79" y="26"/>
                </a:cubicBezTo>
                <a:cubicBezTo>
                  <a:pt x="79" y="34"/>
                  <a:pt x="79" y="34"/>
                  <a:pt x="79" y="34"/>
                </a:cubicBezTo>
                <a:close/>
                <a:moveTo>
                  <a:pt x="78" y="29"/>
                </a:moveTo>
                <a:cubicBezTo>
                  <a:pt x="75" y="29"/>
                  <a:pt x="75" y="29"/>
                  <a:pt x="75" y="29"/>
                </a:cubicBezTo>
                <a:cubicBezTo>
                  <a:pt x="75" y="31"/>
                  <a:pt x="75" y="31"/>
                  <a:pt x="75" y="31"/>
                </a:cubicBezTo>
                <a:cubicBezTo>
                  <a:pt x="78" y="31"/>
                  <a:pt x="78" y="31"/>
                  <a:pt x="78" y="31"/>
                </a:cubicBezTo>
                <a:cubicBezTo>
                  <a:pt x="78" y="29"/>
                  <a:pt x="78" y="29"/>
                  <a:pt x="78" y="29"/>
                </a:cubicBezTo>
                <a:close/>
                <a:moveTo>
                  <a:pt x="71" y="27"/>
                </a:moveTo>
                <a:cubicBezTo>
                  <a:pt x="68" y="27"/>
                  <a:pt x="68" y="27"/>
                  <a:pt x="68" y="27"/>
                </a:cubicBezTo>
                <a:cubicBezTo>
                  <a:pt x="68" y="28"/>
                  <a:pt x="68" y="28"/>
                  <a:pt x="68" y="28"/>
                </a:cubicBezTo>
                <a:cubicBezTo>
                  <a:pt x="71" y="28"/>
                  <a:pt x="71" y="28"/>
                  <a:pt x="71" y="28"/>
                </a:cubicBezTo>
                <a:cubicBezTo>
                  <a:pt x="71" y="27"/>
                  <a:pt x="71" y="27"/>
                  <a:pt x="71" y="27"/>
                </a:cubicBezTo>
                <a:close/>
                <a:moveTo>
                  <a:pt x="74" y="27"/>
                </a:moveTo>
                <a:cubicBezTo>
                  <a:pt x="72" y="27"/>
                  <a:pt x="72" y="27"/>
                  <a:pt x="72" y="27"/>
                </a:cubicBezTo>
                <a:cubicBezTo>
                  <a:pt x="72" y="28"/>
                  <a:pt x="72" y="28"/>
                  <a:pt x="72" y="28"/>
                </a:cubicBezTo>
                <a:cubicBezTo>
                  <a:pt x="74" y="28"/>
                  <a:pt x="74" y="28"/>
                  <a:pt x="74" y="28"/>
                </a:cubicBezTo>
                <a:cubicBezTo>
                  <a:pt x="74" y="27"/>
                  <a:pt x="74" y="27"/>
                  <a:pt x="74" y="27"/>
                </a:cubicBezTo>
                <a:close/>
                <a:moveTo>
                  <a:pt x="78" y="27"/>
                </a:moveTo>
                <a:cubicBezTo>
                  <a:pt x="75" y="27"/>
                  <a:pt x="75" y="27"/>
                  <a:pt x="75" y="27"/>
                </a:cubicBezTo>
                <a:cubicBezTo>
                  <a:pt x="75" y="28"/>
                  <a:pt x="75" y="28"/>
                  <a:pt x="75" y="28"/>
                </a:cubicBezTo>
                <a:cubicBezTo>
                  <a:pt x="78" y="28"/>
                  <a:pt x="78" y="28"/>
                  <a:pt x="78" y="28"/>
                </a:cubicBezTo>
                <a:cubicBezTo>
                  <a:pt x="78" y="27"/>
                  <a:pt x="78" y="27"/>
                  <a:pt x="78" y="27"/>
                </a:cubicBezTo>
                <a:close/>
                <a:moveTo>
                  <a:pt x="22" y="26"/>
                </a:moveTo>
                <a:cubicBezTo>
                  <a:pt x="20" y="26"/>
                  <a:pt x="18" y="28"/>
                  <a:pt x="18" y="30"/>
                </a:cubicBezTo>
                <a:cubicBezTo>
                  <a:pt x="18" y="32"/>
                  <a:pt x="20" y="34"/>
                  <a:pt x="22" y="34"/>
                </a:cubicBezTo>
                <a:cubicBezTo>
                  <a:pt x="24" y="34"/>
                  <a:pt x="25" y="32"/>
                  <a:pt x="25" y="30"/>
                </a:cubicBezTo>
                <a:cubicBezTo>
                  <a:pt x="25" y="28"/>
                  <a:pt x="24" y="26"/>
                  <a:pt x="22" y="26"/>
                </a:cubicBez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33333"/>
              </a:solidFill>
              <a:effectLst/>
              <a:uLnTx/>
              <a:uFillTx/>
              <a:latin typeface="Calibri"/>
              <a:ea typeface="幼圆"/>
              <a:cs typeface="+mn-cs"/>
            </a:endParaRPr>
          </a:p>
        </p:txBody>
      </p:sp>
      <p:grpSp>
        <p:nvGrpSpPr>
          <p:cNvPr id="3" name="组合 17"/>
          <p:cNvGrpSpPr/>
          <p:nvPr/>
        </p:nvGrpSpPr>
        <p:grpSpPr>
          <a:xfrm>
            <a:off x="-21265" y="-196513"/>
            <a:ext cx="1105786" cy="1281034"/>
            <a:chOff x="-21265" y="-196513"/>
            <a:chExt cx="1105786" cy="1281034"/>
          </a:xfrm>
        </p:grpSpPr>
        <p:sp>
          <p:nvSpPr>
            <p:cNvPr id="11" name="任意多边形 10"/>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Tree>
    <p:extLst>
      <p:ext uri="{BB962C8B-B14F-4D97-AF65-F5344CB8AC3E}">
        <p14:creationId xmlns:p14="http://schemas.microsoft.com/office/powerpoint/2010/main" val="13333217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linds(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linds(horizont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linds(horizontal)">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blinds(horizontal)">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9144000" cy="1052623"/>
          </a:xfrm>
          <a:prstGeom prst="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xmlns="" id="{BA2BEC38-9988-4C86-B254-39C733522FDE}"/>
              </a:ext>
            </a:extLst>
          </p:cNvPr>
          <p:cNvSpPr txBox="1"/>
          <p:nvPr/>
        </p:nvSpPr>
        <p:spPr>
          <a:xfrm>
            <a:off x="1833113" y="213833"/>
            <a:ext cx="6951134" cy="584775"/>
          </a:xfrm>
          <a:prstGeom prst="rect">
            <a:avLst/>
          </a:prstGeom>
          <a:noFill/>
        </p:spPr>
        <p:txBody>
          <a:bodyPr wrap="square" rtlCol="0">
            <a:spAutoFit/>
          </a:bodyPr>
          <a:lstStyle/>
          <a:p>
            <a:r>
              <a:rPr lang="zh-CN" altLang="en-US" sz="3200" b="1" dirty="0" smtClean="0">
                <a:solidFill>
                  <a:schemeClr val="accent5">
                    <a:lumMod val="20000"/>
                    <a:lumOff val="80000"/>
                  </a:schemeClr>
                </a:solidFill>
                <a:latin typeface="微软雅黑" panose="020B0503020204020204" pitchFamily="34" charset="-122"/>
                <a:ea typeface="微软雅黑" panose="020B0503020204020204" pitchFamily="34" charset="-122"/>
              </a:rPr>
              <a:t>第三部分   </a:t>
            </a:r>
            <a:r>
              <a:rPr lang="en-US" altLang="zh-CN" sz="3200" b="1" dirty="0">
                <a:solidFill>
                  <a:schemeClr val="accent5">
                    <a:lumMod val="20000"/>
                    <a:lumOff val="80000"/>
                  </a:schemeClr>
                </a:solidFill>
                <a:latin typeface="微软雅黑" panose="020B0503020204020204" pitchFamily="34" charset="-122"/>
                <a:ea typeface="微软雅黑" panose="020B0503020204020204" pitchFamily="34" charset="-122"/>
              </a:rPr>
              <a:t>2019</a:t>
            </a:r>
            <a:r>
              <a:rPr lang="zh-CN" altLang="en-US" sz="3200" b="1" dirty="0">
                <a:solidFill>
                  <a:schemeClr val="accent5">
                    <a:lumMod val="20000"/>
                    <a:lumOff val="80000"/>
                  </a:schemeClr>
                </a:solidFill>
                <a:latin typeface="微软雅黑" panose="020B0503020204020204" pitchFamily="34" charset="-122"/>
                <a:ea typeface="微软雅黑" panose="020B0503020204020204" pitchFamily="34" charset="-122"/>
              </a:rPr>
              <a:t>年重点工作</a:t>
            </a:r>
          </a:p>
        </p:txBody>
      </p:sp>
      <p:grpSp>
        <p:nvGrpSpPr>
          <p:cNvPr id="13" name="组合 12"/>
          <p:cNvGrpSpPr/>
          <p:nvPr/>
        </p:nvGrpSpPr>
        <p:grpSpPr>
          <a:xfrm>
            <a:off x="-21265" y="-196513"/>
            <a:ext cx="1105786" cy="1281034"/>
            <a:chOff x="-21265" y="-196513"/>
            <a:chExt cx="1105786" cy="1281034"/>
          </a:xfrm>
        </p:grpSpPr>
        <p:sp>
          <p:nvSpPr>
            <p:cNvPr id="14" name="任意多边形 13"/>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rot="18893568" flipH="1">
              <a:off x="-49971" y="106325"/>
              <a:ext cx="975007" cy="369332"/>
            </a:xfrm>
            <a:prstGeom prst="rect">
              <a:avLst/>
            </a:prstGeom>
            <a:noFill/>
            <a:ln>
              <a:noFill/>
            </a:ln>
          </p:spPr>
          <p:txBody>
            <a:bodyPr wrap="square" rtlCol="0">
              <a:spAutoFit/>
            </a:bodyPr>
            <a:lstStyle/>
            <a:p>
              <a:r>
                <a:rPr lang="en-US" altLang="zh-CN" dirty="0" smtClean="0">
                  <a:solidFill>
                    <a:schemeClr val="bg1"/>
                  </a:solidFill>
                  <a:latin typeface="Arial Black" pitchFamily="34" charset="0"/>
                </a:rPr>
                <a:t>SIPG</a:t>
              </a:r>
            </a:p>
          </p:txBody>
        </p:sp>
      </p:grpSp>
      <p:sp>
        <p:nvSpPr>
          <p:cNvPr id="54273" name="Rectangle 1"/>
          <p:cNvSpPr>
            <a:spLocks noChangeArrowheads="1"/>
          </p:cNvSpPr>
          <p:nvPr/>
        </p:nvSpPr>
        <p:spPr bwMode="auto">
          <a:xfrm>
            <a:off x="768096" y="1543902"/>
            <a:ext cx="7754112"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57188" algn="l" defTabSz="914400" rtl="0" eaLnBrk="1" fontAlgn="base" latinLnBrk="0" hangingPunct="1">
              <a:lnSpc>
                <a:spcPct val="150000"/>
              </a:lnSpc>
              <a:spcBef>
                <a:spcPct val="0"/>
              </a:spcBef>
              <a:spcAft>
                <a:spcPct val="0"/>
              </a:spcAft>
              <a:buClrTx/>
              <a:buSzTx/>
              <a:buFontTx/>
              <a:buNone/>
              <a:tabLst/>
            </a:pPr>
            <a:r>
              <a:rPr kumimoji="0" lang="zh-CN" sz="2000" b="1" i="0" u="none" strike="noStrike" cap="none" normalizeH="0" baseline="0" smtClean="0">
                <a:ln>
                  <a:noFill/>
                </a:ln>
                <a:solidFill>
                  <a:srgbClr val="C00000"/>
                </a:solidFill>
                <a:effectLst/>
                <a:latin typeface="Calibri" pitchFamily="34" charset="0"/>
                <a:ea typeface="宋体" pitchFamily="2" charset="-122"/>
                <a:cs typeface="仿宋_GB2312"/>
              </a:rPr>
              <a:t>集团工作指导思想：</a:t>
            </a:r>
            <a:r>
              <a:rPr kumimoji="0" lang="zh-CN" sz="2000" b="0" i="0" u="none" strike="noStrike" cap="none" normalizeH="0" baseline="0" smtClean="0">
                <a:ln>
                  <a:noFill/>
                </a:ln>
                <a:solidFill>
                  <a:srgbClr val="000000"/>
                </a:solidFill>
                <a:effectLst/>
                <a:latin typeface="Calibri" pitchFamily="34" charset="0"/>
                <a:ea typeface="宋体" pitchFamily="2" charset="-122"/>
                <a:cs typeface="仿宋_GB2312"/>
              </a:rPr>
              <a:t>以习近平新时代中国特色社会主义思想为指导，全面贯彻党的十九大、十九届二中、三中全会、中央经济工作会议精神，深入学习贯彻落实习近平总书记考察上海重要讲话和市委十一届六次全会、全国交通运输工作会议精神，坚持</a:t>
            </a:r>
            <a:r>
              <a:rPr kumimoji="0" lang="zh-CN" altLang="en-US" sz="2000" b="0" i="0" u="none" strike="noStrike" cap="none" normalizeH="0" baseline="0" smtClean="0">
                <a:ln>
                  <a:noFill/>
                </a:ln>
                <a:solidFill>
                  <a:srgbClr val="000000"/>
                </a:solidFill>
                <a:effectLst/>
                <a:latin typeface="Calibri"/>
                <a:ea typeface="仿宋" pitchFamily="49" charset="-122"/>
                <a:cs typeface="仿宋_GB2312"/>
              </a:rPr>
              <a:t>“</a:t>
            </a:r>
            <a:r>
              <a:rPr kumimoji="0" lang="zh-CN" altLang="en-US" sz="2000" b="0" i="0" u="none" strike="noStrike" cap="none" normalizeH="0" baseline="0" smtClean="0">
                <a:ln>
                  <a:noFill/>
                </a:ln>
                <a:solidFill>
                  <a:srgbClr val="000000"/>
                </a:solidFill>
                <a:effectLst/>
                <a:latin typeface="Calibri" pitchFamily="34" charset="0"/>
                <a:ea typeface="宋体" pitchFamily="2" charset="-122"/>
                <a:cs typeface="仿宋_GB2312"/>
              </a:rPr>
              <a:t>创新、协调、绿色、开放、共享</a:t>
            </a:r>
            <a:r>
              <a:rPr kumimoji="0" lang="zh-CN" altLang="en-US" sz="2000" b="0" i="0" u="none" strike="noStrike" cap="none" normalizeH="0" baseline="0" smtClean="0">
                <a:ln>
                  <a:noFill/>
                </a:ln>
                <a:solidFill>
                  <a:srgbClr val="000000"/>
                </a:solidFill>
                <a:effectLst/>
                <a:latin typeface="Calibri"/>
                <a:ea typeface="仿宋" pitchFamily="49" charset="-122"/>
                <a:cs typeface="仿宋_GB2312"/>
              </a:rPr>
              <a:t>”</a:t>
            </a:r>
            <a:r>
              <a:rPr kumimoji="0" lang="zh-CN" altLang="en-US" sz="2000" b="0" i="0" u="none" strike="noStrike" cap="none" normalizeH="0" baseline="0" smtClean="0">
                <a:ln>
                  <a:noFill/>
                </a:ln>
                <a:solidFill>
                  <a:srgbClr val="000000"/>
                </a:solidFill>
                <a:effectLst/>
                <a:latin typeface="Calibri" pitchFamily="34" charset="0"/>
                <a:ea typeface="宋体" pitchFamily="2" charset="-122"/>
                <a:cs typeface="仿宋_GB2312"/>
              </a:rPr>
              <a:t>的新发展理念，坚持稳中求进的工作总基调，坚持勇创世界一流的志气和勇气，更加注重服务大局，更加注重顶层设计，更加注重统筹推进，更加注重改革创新，更加注重营造氛围，抢抓战略机遇、保持战略定力，推进集团</a:t>
            </a:r>
            <a:r>
              <a:rPr kumimoji="0" lang="zh-CN" altLang="en-US" sz="2000" b="0" i="0" u="none" strike="noStrike" cap="none" normalizeH="0" baseline="0" smtClean="0">
                <a:ln>
                  <a:noFill/>
                </a:ln>
                <a:solidFill>
                  <a:srgbClr val="000000"/>
                </a:solidFill>
                <a:effectLst/>
                <a:latin typeface="Calibri"/>
                <a:ea typeface="仿宋" pitchFamily="49" charset="-122"/>
                <a:cs typeface="仿宋_GB2312"/>
              </a:rPr>
              <a:t>“</a:t>
            </a:r>
            <a:r>
              <a:rPr kumimoji="0" lang="zh-CN" altLang="en-US" sz="2000" b="0" i="0" u="none" strike="noStrike" cap="none" normalizeH="0" baseline="0" smtClean="0">
                <a:ln>
                  <a:noFill/>
                </a:ln>
                <a:solidFill>
                  <a:srgbClr val="000000"/>
                </a:solidFill>
                <a:effectLst/>
                <a:latin typeface="Calibri" pitchFamily="34" charset="0"/>
                <a:ea typeface="宋体" pitchFamily="2" charset="-122"/>
                <a:cs typeface="仿宋_GB2312"/>
              </a:rPr>
              <a:t>四个港口</a:t>
            </a:r>
            <a:r>
              <a:rPr kumimoji="0" lang="zh-CN" altLang="en-US" sz="2000" b="0" i="0" u="none" strike="noStrike" cap="none" normalizeH="0" baseline="0" smtClean="0">
                <a:ln>
                  <a:noFill/>
                </a:ln>
                <a:solidFill>
                  <a:srgbClr val="000000"/>
                </a:solidFill>
                <a:effectLst/>
                <a:latin typeface="Calibri"/>
                <a:ea typeface="仿宋" pitchFamily="49" charset="-122"/>
                <a:cs typeface="仿宋_GB2312"/>
              </a:rPr>
              <a:t>”</a:t>
            </a:r>
            <a:r>
              <a:rPr kumimoji="0" lang="zh-CN" altLang="en-US" sz="2000" b="0" i="0" u="none" strike="noStrike" cap="none" normalizeH="0" baseline="0" smtClean="0">
                <a:ln>
                  <a:noFill/>
                </a:ln>
                <a:solidFill>
                  <a:srgbClr val="000000"/>
                </a:solidFill>
                <a:effectLst/>
                <a:latin typeface="Calibri" pitchFamily="34" charset="0"/>
                <a:ea typeface="宋体" pitchFamily="2" charset="-122"/>
                <a:cs typeface="仿宋_GB2312"/>
              </a:rPr>
              <a:t>建设和高质量发展再上新的台阶，以优异成绩庆祝中华人民共和国成立</a:t>
            </a:r>
            <a:r>
              <a:rPr kumimoji="0" lang="en-US" altLang="zh-CN" sz="2000" b="0" i="0" u="none" strike="noStrike" cap="none" normalizeH="0" baseline="0" smtClean="0">
                <a:ln>
                  <a:noFill/>
                </a:ln>
                <a:solidFill>
                  <a:srgbClr val="000000"/>
                </a:solidFill>
                <a:effectLst/>
                <a:latin typeface="Calibri" pitchFamily="34" charset="0"/>
                <a:ea typeface="宋体" pitchFamily="2" charset="-122"/>
                <a:cs typeface="仿宋_GB2312"/>
              </a:rPr>
              <a:t>70</a:t>
            </a:r>
            <a:r>
              <a:rPr kumimoji="0" lang="zh-CN" altLang="en-US" sz="2000" b="0" i="0" u="none" strike="noStrike" cap="none" normalizeH="0" baseline="0" smtClean="0">
                <a:ln>
                  <a:noFill/>
                </a:ln>
                <a:solidFill>
                  <a:srgbClr val="000000"/>
                </a:solidFill>
                <a:effectLst/>
                <a:latin typeface="Calibri" pitchFamily="34" charset="0"/>
                <a:ea typeface="宋体" pitchFamily="2" charset="-122"/>
                <a:cs typeface="仿宋_GB2312"/>
              </a:rPr>
              <a:t>周年。</a:t>
            </a:r>
            <a:endParaRPr kumimoji="0" lang="zh-CN" altLang="en-US" sz="20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Tree>
    <p:extLst>
      <p:ext uri="{BB962C8B-B14F-4D97-AF65-F5344CB8AC3E}">
        <p14:creationId xmlns:p14="http://schemas.microsoft.com/office/powerpoint/2010/main" val="33103221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流程图: 手动操作 11"/>
          <p:cNvSpPr/>
          <p:nvPr/>
        </p:nvSpPr>
        <p:spPr>
          <a:xfrm rot="5400000">
            <a:off x="1594880" y="3519371"/>
            <a:ext cx="4114799" cy="1095155"/>
          </a:xfrm>
          <a:prstGeom prst="flowChartManualOperation">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0"/>
            <a:ext cx="9144000" cy="1052623"/>
          </a:xfrm>
          <a:prstGeom prst="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xmlns="" id="{BA2BEC38-9988-4C86-B254-39C733522FDE}"/>
              </a:ext>
            </a:extLst>
          </p:cNvPr>
          <p:cNvSpPr txBox="1"/>
          <p:nvPr/>
        </p:nvSpPr>
        <p:spPr>
          <a:xfrm>
            <a:off x="1833113" y="213833"/>
            <a:ext cx="6951134" cy="584775"/>
          </a:xfrm>
          <a:prstGeom prst="rect">
            <a:avLst/>
          </a:prstGeom>
          <a:noFill/>
        </p:spPr>
        <p:txBody>
          <a:bodyPr wrap="square" rtlCol="0">
            <a:spAutoFit/>
          </a:bodyPr>
          <a:lstStyle/>
          <a:p>
            <a:r>
              <a:rPr lang="zh-CN" altLang="en-US" sz="3200" b="1" dirty="0" smtClean="0">
                <a:solidFill>
                  <a:schemeClr val="accent5">
                    <a:lumMod val="20000"/>
                    <a:lumOff val="80000"/>
                  </a:schemeClr>
                </a:solidFill>
                <a:latin typeface="微软雅黑" panose="020B0503020204020204" pitchFamily="34" charset="-122"/>
                <a:ea typeface="微软雅黑" panose="020B0503020204020204" pitchFamily="34" charset="-122"/>
              </a:rPr>
              <a:t>第三部分   </a:t>
            </a:r>
            <a:r>
              <a:rPr lang="en-US" altLang="zh-CN" sz="3200" b="1" dirty="0">
                <a:solidFill>
                  <a:schemeClr val="accent5">
                    <a:lumMod val="20000"/>
                    <a:lumOff val="80000"/>
                  </a:schemeClr>
                </a:solidFill>
                <a:latin typeface="微软雅黑" panose="020B0503020204020204" pitchFamily="34" charset="-122"/>
                <a:ea typeface="微软雅黑" panose="020B0503020204020204" pitchFamily="34" charset="-122"/>
              </a:rPr>
              <a:t>2019</a:t>
            </a:r>
            <a:r>
              <a:rPr lang="zh-CN" altLang="en-US" sz="3200" b="1" dirty="0">
                <a:solidFill>
                  <a:schemeClr val="accent5">
                    <a:lumMod val="20000"/>
                    <a:lumOff val="80000"/>
                  </a:schemeClr>
                </a:solidFill>
                <a:latin typeface="微软雅黑" panose="020B0503020204020204" pitchFamily="34" charset="-122"/>
                <a:ea typeface="微软雅黑" panose="020B0503020204020204" pitchFamily="34" charset="-122"/>
              </a:rPr>
              <a:t>年重点工作</a:t>
            </a:r>
          </a:p>
        </p:txBody>
      </p:sp>
      <p:sp>
        <p:nvSpPr>
          <p:cNvPr id="10" name="圆角矩形 9"/>
          <p:cNvSpPr/>
          <p:nvPr/>
        </p:nvSpPr>
        <p:spPr>
          <a:xfrm>
            <a:off x="4167960" y="1765005"/>
            <a:ext cx="4274289" cy="4529469"/>
          </a:xfrm>
          <a:prstGeom prst="roundRect">
            <a:avLst>
              <a:gd name="adj" fmla="val 5224"/>
            </a:avLst>
          </a:prstGeom>
          <a:solidFill>
            <a:schemeClr val="bg1"/>
          </a:solidFill>
          <a:ln w="19050">
            <a:solidFill>
              <a:schemeClr val="accent5">
                <a:lumMod val="75000"/>
              </a:schemeClr>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449472" y="1511228"/>
            <a:ext cx="3684435" cy="523220"/>
          </a:xfrm>
          <a:prstGeom prst="rect">
            <a:avLst/>
          </a:prstGeom>
          <a:solidFill>
            <a:schemeClr val="accent5">
              <a:lumMod val="60000"/>
              <a:lumOff val="40000"/>
            </a:schemeClr>
          </a:solidFill>
        </p:spPr>
        <p:txBody>
          <a:bodyPr wrap="square">
            <a:spAutoFit/>
          </a:bodyPr>
          <a:lstStyle/>
          <a:p>
            <a:pPr algn="ctr"/>
            <a:r>
              <a:rPr lang="zh-CN" altLang="en-US" sz="2800" b="1" dirty="0" smtClean="0">
                <a:solidFill>
                  <a:srgbClr val="003399"/>
                </a:solidFill>
                <a:latin typeface="微软雅黑" panose="020B0503020204020204" pitchFamily="34" charset="-122"/>
                <a:ea typeface="微软雅黑" panose="020B0503020204020204" pitchFamily="34" charset="-122"/>
              </a:rPr>
              <a:t>主要生产经营指标</a:t>
            </a:r>
            <a:endParaRPr lang="zh-CN" altLang="en-US" sz="2800" dirty="0">
              <a:solidFill>
                <a:srgbClr val="003399"/>
              </a:solidFill>
            </a:endParaRPr>
          </a:p>
        </p:txBody>
      </p:sp>
      <p:sp>
        <p:nvSpPr>
          <p:cNvPr id="11" name="圆角矩形 10"/>
          <p:cNvSpPr/>
          <p:nvPr/>
        </p:nvSpPr>
        <p:spPr>
          <a:xfrm>
            <a:off x="786809" y="2796363"/>
            <a:ext cx="2307266" cy="2796363"/>
          </a:xfrm>
          <a:prstGeom prst="roundRect">
            <a:avLst>
              <a:gd name="adj" fmla="val 5224"/>
            </a:avLst>
          </a:prstGeom>
          <a:noFill/>
          <a:ln w="1905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030251" y="2478805"/>
            <a:ext cx="1826141" cy="584775"/>
          </a:xfrm>
          <a:prstGeom prst="rect">
            <a:avLst/>
          </a:prstGeom>
          <a:solidFill>
            <a:schemeClr val="accent2">
              <a:lumMod val="60000"/>
              <a:lumOff val="40000"/>
            </a:schemeClr>
          </a:solidFill>
        </p:spPr>
        <p:txBody>
          <a:bodyPr wrap="none">
            <a:spAutoFit/>
          </a:bodyPr>
          <a:lstStyle/>
          <a:p>
            <a:r>
              <a:rPr lang="zh-CN" altLang="en-US" sz="3200" b="1" dirty="0" smtClean="0">
                <a:solidFill>
                  <a:srgbClr val="C00000"/>
                </a:solidFill>
                <a:latin typeface="微软雅黑" panose="020B0503020204020204" pitchFamily="34" charset="-122"/>
                <a:ea typeface="微软雅黑" panose="020B0503020204020204" pitchFamily="34" charset="-122"/>
              </a:rPr>
              <a:t>工作方针</a:t>
            </a:r>
            <a:endParaRPr lang="zh-CN" altLang="en-US" sz="3200" dirty="0"/>
          </a:p>
        </p:txBody>
      </p:sp>
      <p:sp>
        <p:nvSpPr>
          <p:cNvPr id="5" name="文本框 4">
            <a:extLst>
              <a:ext uri="{FF2B5EF4-FFF2-40B4-BE49-F238E27FC236}">
                <a16:creationId xmlns:a16="http://schemas.microsoft.com/office/drawing/2014/main" xmlns="" id="{68021E6A-837A-46CC-AF9A-4E89F9057C47}"/>
              </a:ext>
            </a:extLst>
          </p:cNvPr>
          <p:cNvSpPr txBox="1"/>
          <p:nvPr/>
        </p:nvSpPr>
        <p:spPr>
          <a:xfrm>
            <a:off x="4338081" y="2236394"/>
            <a:ext cx="4210487" cy="3785652"/>
          </a:xfrm>
          <a:prstGeom prst="rect">
            <a:avLst/>
          </a:prstGeom>
          <a:noFill/>
        </p:spPr>
        <p:txBody>
          <a:bodyPr wrap="square" rtlCol="0">
            <a:spAutoFit/>
          </a:bodyPr>
          <a:lstStyle/>
          <a:p>
            <a:pPr indent="265113">
              <a:lnSpc>
                <a:spcPct val="150000"/>
              </a:lnSpc>
              <a:buFont typeface="Wingdings" pitchFamily="2" charset="2"/>
              <a:buChar char="l"/>
            </a:pPr>
            <a:r>
              <a:rPr lang="zh-CN" altLang="en-US" sz="2000" dirty="0" smtClean="0">
                <a:latin typeface="微软雅黑" pitchFamily="34" charset="-122"/>
                <a:ea typeface="微软雅黑" pitchFamily="34" charset="-122"/>
              </a:rPr>
              <a:t>货物</a:t>
            </a:r>
            <a:r>
              <a:rPr lang="zh-CN" altLang="en-US" sz="2000" dirty="0">
                <a:latin typeface="微软雅黑" pitchFamily="34" charset="-122"/>
                <a:ea typeface="微软雅黑" pitchFamily="34" charset="-122"/>
              </a:rPr>
              <a:t>吞吐量</a:t>
            </a:r>
            <a:r>
              <a:rPr lang="en-US" altLang="zh-CN" sz="2400" b="1" dirty="0">
                <a:solidFill>
                  <a:srgbClr val="FF0000"/>
                </a:solidFill>
                <a:latin typeface="微软雅黑" pitchFamily="34" charset="-122"/>
                <a:ea typeface="微软雅黑" pitchFamily="34" charset="-122"/>
              </a:rPr>
              <a:t>5.52</a:t>
            </a:r>
            <a:r>
              <a:rPr lang="zh-CN" altLang="en-US" sz="2000" b="1" dirty="0">
                <a:solidFill>
                  <a:srgbClr val="FF0000"/>
                </a:solidFill>
                <a:latin typeface="微软雅黑" pitchFamily="34" charset="-122"/>
                <a:ea typeface="微软雅黑" pitchFamily="34" charset="-122"/>
              </a:rPr>
              <a:t>亿吨</a:t>
            </a:r>
            <a:endParaRPr lang="en-US" altLang="zh-CN" sz="2000" b="1" dirty="0">
              <a:solidFill>
                <a:srgbClr val="FF0000"/>
              </a:solidFill>
              <a:latin typeface="微软雅黑" pitchFamily="34" charset="-122"/>
              <a:ea typeface="微软雅黑" pitchFamily="34" charset="-122"/>
            </a:endParaRPr>
          </a:p>
          <a:p>
            <a:pPr indent="265113">
              <a:lnSpc>
                <a:spcPct val="150000"/>
              </a:lnSpc>
              <a:buFont typeface="Wingdings" pitchFamily="2" charset="2"/>
              <a:buChar char="l"/>
            </a:pPr>
            <a:r>
              <a:rPr lang="zh-CN" altLang="en-US" sz="2000" dirty="0" smtClean="0">
                <a:latin typeface="微软雅黑" pitchFamily="34" charset="-122"/>
                <a:ea typeface="微软雅黑" pitchFamily="34" charset="-122"/>
              </a:rPr>
              <a:t>集装箱</a:t>
            </a:r>
            <a:r>
              <a:rPr lang="zh-CN" altLang="en-US" sz="2000" dirty="0">
                <a:latin typeface="微软雅黑" pitchFamily="34" charset="-122"/>
                <a:ea typeface="微软雅黑" pitchFamily="34" charset="-122"/>
              </a:rPr>
              <a:t>吞吐量</a:t>
            </a:r>
            <a:r>
              <a:rPr lang="en-US" altLang="zh-CN" sz="2400" b="1" dirty="0">
                <a:solidFill>
                  <a:srgbClr val="FF0000"/>
                </a:solidFill>
                <a:latin typeface="微软雅黑" pitchFamily="34" charset="-122"/>
                <a:ea typeface="微软雅黑" pitchFamily="34" charset="-122"/>
              </a:rPr>
              <a:t>4250</a:t>
            </a:r>
            <a:r>
              <a:rPr lang="zh-CN" altLang="en-US" sz="2000" b="1" dirty="0">
                <a:solidFill>
                  <a:srgbClr val="FF0000"/>
                </a:solidFill>
                <a:latin typeface="微软雅黑" pitchFamily="34" charset="-122"/>
                <a:ea typeface="微软雅黑" pitchFamily="34" charset="-122"/>
              </a:rPr>
              <a:t>万标准箱</a:t>
            </a:r>
            <a:endParaRPr lang="en-US" altLang="zh-CN" sz="2000" b="1" dirty="0">
              <a:solidFill>
                <a:srgbClr val="FF0000"/>
              </a:solidFill>
              <a:latin typeface="微软雅黑" pitchFamily="34" charset="-122"/>
              <a:ea typeface="微软雅黑" pitchFamily="34" charset="-122"/>
            </a:endParaRPr>
          </a:p>
          <a:p>
            <a:pPr indent="265113">
              <a:lnSpc>
                <a:spcPct val="150000"/>
              </a:lnSpc>
              <a:buFont typeface="Wingdings" pitchFamily="2" charset="2"/>
              <a:buChar char="l"/>
            </a:pPr>
            <a:r>
              <a:rPr lang="zh-CN" altLang="en-US" sz="2000" dirty="0" smtClean="0">
                <a:latin typeface="微软雅黑" pitchFamily="34" charset="-122"/>
                <a:ea typeface="微软雅黑" pitchFamily="34" charset="-122"/>
              </a:rPr>
              <a:t>散</a:t>
            </a:r>
            <a:r>
              <a:rPr lang="zh-CN" altLang="en-US" sz="2000" dirty="0">
                <a:latin typeface="微软雅黑" pitchFamily="34" charset="-122"/>
                <a:ea typeface="微软雅黑" pitchFamily="34" charset="-122"/>
              </a:rPr>
              <a:t>杂货吞吐量</a:t>
            </a:r>
            <a:r>
              <a:rPr lang="en-US" altLang="zh-CN" sz="2400" b="1" dirty="0">
                <a:solidFill>
                  <a:srgbClr val="FF0000"/>
                </a:solidFill>
                <a:latin typeface="微软雅黑" pitchFamily="34" charset="-122"/>
                <a:ea typeface="微软雅黑" pitchFamily="34" charset="-122"/>
              </a:rPr>
              <a:t>1.33</a:t>
            </a:r>
            <a:r>
              <a:rPr lang="zh-CN" altLang="en-US" sz="2000" b="1" dirty="0">
                <a:solidFill>
                  <a:srgbClr val="FF0000"/>
                </a:solidFill>
                <a:latin typeface="微软雅黑" pitchFamily="34" charset="-122"/>
                <a:ea typeface="微软雅黑" pitchFamily="34" charset="-122"/>
              </a:rPr>
              <a:t>亿</a:t>
            </a:r>
            <a:r>
              <a:rPr lang="zh-CN" altLang="en-US" sz="2000" b="1" dirty="0" smtClean="0">
                <a:solidFill>
                  <a:srgbClr val="FF0000"/>
                </a:solidFill>
                <a:latin typeface="微软雅黑" pitchFamily="34" charset="-122"/>
                <a:ea typeface="微软雅黑" pitchFamily="34" charset="-122"/>
              </a:rPr>
              <a:t>吨</a:t>
            </a:r>
            <a:endParaRPr lang="en-US" altLang="zh-CN" sz="2000" b="1" dirty="0" smtClean="0">
              <a:solidFill>
                <a:srgbClr val="FF0000"/>
              </a:solidFill>
              <a:latin typeface="微软雅黑" pitchFamily="34" charset="-122"/>
              <a:ea typeface="微软雅黑" pitchFamily="34" charset="-122"/>
            </a:endParaRPr>
          </a:p>
          <a:p>
            <a:pPr indent="265113">
              <a:lnSpc>
                <a:spcPct val="150000"/>
              </a:lnSpc>
              <a:buFont typeface="Wingdings" pitchFamily="2" charset="2"/>
              <a:buChar char="l"/>
            </a:pPr>
            <a:r>
              <a:rPr lang="zh-CN" altLang="en-US" sz="2000" dirty="0" smtClean="0">
                <a:latin typeface="微软雅黑" pitchFamily="34" charset="-122"/>
                <a:ea typeface="微软雅黑" pitchFamily="34" charset="-122"/>
              </a:rPr>
              <a:t>利润</a:t>
            </a:r>
            <a:r>
              <a:rPr lang="zh-CN" altLang="en-US" sz="2000" dirty="0">
                <a:latin typeface="微软雅黑" pitchFamily="34" charset="-122"/>
                <a:ea typeface="微软雅黑" pitchFamily="34" charset="-122"/>
              </a:rPr>
              <a:t>总额</a:t>
            </a:r>
            <a:r>
              <a:rPr lang="en-US" altLang="zh-CN" sz="2400" b="1" dirty="0">
                <a:solidFill>
                  <a:srgbClr val="FF0000"/>
                </a:solidFill>
                <a:latin typeface="微软雅黑" pitchFamily="34" charset="-122"/>
                <a:ea typeface="微软雅黑" pitchFamily="34" charset="-122"/>
              </a:rPr>
              <a:t>123.1</a:t>
            </a:r>
            <a:r>
              <a:rPr lang="zh-CN" altLang="en-US" sz="2000" b="1" dirty="0">
                <a:solidFill>
                  <a:srgbClr val="FF0000"/>
                </a:solidFill>
                <a:latin typeface="微软雅黑" pitchFamily="34" charset="-122"/>
                <a:ea typeface="微软雅黑" pitchFamily="34" charset="-122"/>
              </a:rPr>
              <a:t>亿</a:t>
            </a:r>
            <a:r>
              <a:rPr lang="zh-CN" altLang="en-US" sz="2000" b="1" dirty="0" smtClean="0">
                <a:solidFill>
                  <a:srgbClr val="FF0000"/>
                </a:solidFill>
                <a:latin typeface="微软雅黑" pitchFamily="34" charset="-122"/>
                <a:ea typeface="微软雅黑" pitchFamily="34" charset="-122"/>
              </a:rPr>
              <a:t>元</a:t>
            </a:r>
            <a:endParaRPr lang="en-US" altLang="zh-CN" sz="2000" b="1" dirty="0" smtClean="0">
              <a:solidFill>
                <a:srgbClr val="FF0000"/>
              </a:solidFill>
              <a:latin typeface="微软雅黑" pitchFamily="34" charset="-122"/>
              <a:ea typeface="微软雅黑" pitchFamily="34" charset="-122"/>
            </a:endParaRPr>
          </a:p>
          <a:p>
            <a:pPr indent="265113">
              <a:lnSpc>
                <a:spcPct val="150000"/>
              </a:lnSpc>
              <a:buFont typeface="Wingdings" pitchFamily="2" charset="2"/>
              <a:buChar char="l"/>
            </a:pPr>
            <a:r>
              <a:rPr lang="zh-CN" altLang="en-US" sz="2000" dirty="0" smtClean="0">
                <a:latin typeface="微软雅黑" pitchFamily="34" charset="-122"/>
                <a:ea typeface="微软雅黑" pitchFamily="34" charset="-122"/>
              </a:rPr>
              <a:t>归属</a:t>
            </a:r>
            <a:r>
              <a:rPr lang="zh-CN" altLang="en-US" sz="2000" dirty="0">
                <a:latin typeface="微软雅黑" pitchFamily="34" charset="-122"/>
                <a:ea typeface="微软雅黑" pitchFamily="34" charset="-122"/>
              </a:rPr>
              <a:t>于母公司的净利润</a:t>
            </a:r>
            <a:r>
              <a:rPr lang="en-US" altLang="zh-CN" sz="2400" b="1" dirty="0">
                <a:solidFill>
                  <a:srgbClr val="FF0000"/>
                </a:solidFill>
                <a:latin typeface="微软雅黑" pitchFamily="34" charset="-122"/>
                <a:ea typeface="微软雅黑" pitchFamily="34" charset="-122"/>
              </a:rPr>
              <a:t>90</a:t>
            </a:r>
            <a:r>
              <a:rPr lang="zh-CN" altLang="en-US" sz="2000" b="1" dirty="0" smtClean="0">
                <a:solidFill>
                  <a:srgbClr val="FF0000"/>
                </a:solidFill>
                <a:latin typeface="微软雅黑" pitchFamily="34" charset="-122"/>
                <a:ea typeface="微软雅黑" pitchFamily="34" charset="-122"/>
              </a:rPr>
              <a:t>亿元</a:t>
            </a:r>
            <a:endParaRPr lang="en-US" altLang="zh-CN" sz="2000" b="1" dirty="0" smtClean="0">
              <a:solidFill>
                <a:srgbClr val="FF0000"/>
              </a:solidFill>
              <a:latin typeface="微软雅黑" pitchFamily="34" charset="-122"/>
              <a:ea typeface="微软雅黑" pitchFamily="34" charset="-122"/>
            </a:endParaRPr>
          </a:p>
          <a:p>
            <a:pPr indent="265113">
              <a:lnSpc>
                <a:spcPct val="150000"/>
              </a:lnSpc>
              <a:buFont typeface="Wingdings" pitchFamily="2" charset="2"/>
              <a:buChar char="l"/>
            </a:pPr>
            <a:r>
              <a:rPr lang="zh-CN" altLang="en-US" sz="2000" dirty="0" smtClean="0">
                <a:latin typeface="微软雅黑" pitchFamily="34" charset="-122"/>
                <a:ea typeface="微软雅黑" pitchFamily="34" charset="-122"/>
              </a:rPr>
              <a:t>职工收入继续保持适度增长</a:t>
            </a:r>
            <a:endParaRPr lang="en-US" altLang="zh-CN" sz="2000" dirty="0" smtClean="0">
              <a:latin typeface="微软雅黑" pitchFamily="34" charset="-122"/>
              <a:ea typeface="微软雅黑" pitchFamily="34" charset="-122"/>
            </a:endParaRPr>
          </a:p>
          <a:p>
            <a:pPr indent="265113">
              <a:lnSpc>
                <a:spcPct val="150000"/>
              </a:lnSpc>
              <a:buFont typeface="Wingdings" pitchFamily="2" charset="2"/>
              <a:buChar char="l"/>
            </a:pPr>
            <a:r>
              <a:rPr lang="zh-CN" altLang="en-US" sz="2000" dirty="0" smtClean="0">
                <a:latin typeface="微软雅黑" pitchFamily="34" charset="-122"/>
                <a:ea typeface="微软雅黑" pitchFamily="34" charset="-122"/>
              </a:rPr>
              <a:t>安全生产</a:t>
            </a:r>
            <a:r>
              <a:rPr lang="zh-CN" altLang="en-US" sz="2000" dirty="0">
                <a:latin typeface="微软雅黑" pitchFamily="34" charset="-122"/>
                <a:ea typeface="微软雅黑" pitchFamily="34" charset="-122"/>
              </a:rPr>
              <a:t>保持稳定</a:t>
            </a:r>
            <a:endParaRPr lang="zh-CN" altLang="en-US" dirty="0">
              <a:latin typeface="微软雅黑" pitchFamily="34" charset="-122"/>
              <a:ea typeface="微软雅黑" pitchFamily="34" charset="-122"/>
            </a:endParaRPr>
          </a:p>
        </p:txBody>
      </p:sp>
      <p:sp>
        <p:nvSpPr>
          <p:cNvPr id="4" name="文本框 3">
            <a:extLst>
              <a:ext uri="{FF2B5EF4-FFF2-40B4-BE49-F238E27FC236}">
                <a16:creationId xmlns:a16="http://schemas.microsoft.com/office/drawing/2014/main" xmlns="" id="{F5E1C4B5-EEDF-4976-98AC-D3E308B1E899}"/>
              </a:ext>
            </a:extLst>
          </p:cNvPr>
          <p:cNvSpPr txBox="1"/>
          <p:nvPr/>
        </p:nvSpPr>
        <p:spPr>
          <a:xfrm>
            <a:off x="1218990" y="2544868"/>
            <a:ext cx="1832552" cy="2835204"/>
          </a:xfrm>
          <a:prstGeom prst="rect">
            <a:avLst/>
          </a:prstGeom>
          <a:noFill/>
        </p:spPr>
        <p:txBody>
          <a:bodyPr wrap="square" rtlCol="0">
            <a:spAutoFit/>
          </a:bodyPr>
          <a:lstStyle/>
          <a:p>
            <a:pPr>
              <a:lnSpc>
                <a:spcPct val="150000"/>
              </a:lnSpc>
            </a:pPr>
            <a:r>
              <a:rPr lang="en-US" altLang="zh-CN" sz="2400" b="1" dirty="0">
                <a:solidFill>
                  <a:srgbClr val="CC3300"/>
                </a:solidFill>
                <a:latin typeface="微软雅黑" pitchFamily="34" charset="-122"/>
                <a:ea typeface="微软雅黑" pitchFamily="34" charset="-122"/>
              </a:rPr>
              <a:t/>
            </a:r>
            <a:br>
              <a:rPr lang="en-US" altLang="zh-CN" sz="2400" b="1" dirty="0">
                <a:solidFill>
                  <a:srgbClr val="CC3300"/>
                </a:solidFill>
                <a:latin typeface="微软雅黑" pitchFamily="34" charset="-122"/>
                <a:ea typeface="微软雅黑" pitchFamily="34" charset="-122"/>
              </a:rPr>
            </a:br>
            <a:r>
              <a:rPr lang="zh-CN" altLang="en-US" sz="2400" b="1" dirty="0" smtClean="0">
                <a:solidFill>
                  <a:srgbClr val="CC3300"/>
                </a:solidFill>
                <a:latin typeface="微软雅黑" pitchFamily="34" charset="-122"/>
                <a:ea typeface="微软雅黑" pitchFamily="34" charset="-122"/>
              </a:rPr>
              <a:t>稳</a:t>
            </a:r>
            <a:r>
              <a:rPr lang="zh-CN" altLang="en-US" sz="2400" b="1" dirty="0">
                <a:solidFill>
                  <a:srgbClr val="CC3300"/>
                </a:solidFill>
                <a:latin typeface="微软雅黑" pitchFamily="34" charset="-122"/>
                <a:ea typeface="微软雅黑" pitchFamily="34" charset="-122"/>
              </a:rPr>
              <a:t>中求</a:t>
            </a:r>
            <a:r>
              <a:rPr lang="zh-CN" altLang="en-US" sz="2400" b="1" dirty="0" smtClean="0">
                <a:solidFill>
                  <a:srgbClr val="CC3300"/>
                </a:solidFill>
                <a:latin typeface="微软雅黑" pitchFamily="34" charset="-122"/>
                <a:ea typeface="微软雅黑" pitchFamily="34" charset="-122"/>
              </a:rPr>
              <a:t>进</a:t>
            </a:r>
            <a:endParaRPr lang="en-US" altLang="zh-CN" sz="2400" b="1" dirty="0" smtClean="0">
              <a:solidFill>
                <a:srgbClr val="CC3300"/>
              </a:solidFill>
              <a:latin typeface="微软雅黑" pitchFamily="34" charset="-122"/>
              <a:ea typeface="微软雅黑" pitchFamily="34" charset="-122"/>
            </a:endParaRPr>
          </a:p>
          <a:p>
            <a:pPr>
              <a:lnSpc>
                <a:spcPct val="150000"/>
              </a:lnSpc>
            </a:pPr>
            <a:r>
              <a:rPr lang="zh-CN" altLang="en-US" sz="2400" b="1" dirty="0" smtClean="0">
                <a:solidFill>
                  <a:srgbClr val="CC3300"/>
                </a:solidFill>
                <a:latin typeface="微软雅黑" pitchFamily="34" charset="-122"/>
                <a:ea typeface="微软雅黑" pitchFamily="34" charset="-122"/>
              </a:rPr>
              <a:t>服务大局</a:t>
            </a:r>
            <a:endParaRPr lang="en-US" altLang="zh-CN" sz="2400" b="1" dirty="0" smtClean="0">
              <a:solidFill>
                <a:srgbClr val="CC3300"/>
              </a:solidFill>
              <a:latin typeface="微软雅黑" pitchFamily="34" charset="-122"/>
              <a:ea typeface="微软雅黑" pitchFamily="34" charset="-122"/>
            </a:endParaRPr>
          </a:p>
          <a:p>
            <a:pPr>
              <a:lnSpc>
                <a:spcPct val="150000"/>
              </a:lnSpc>
            </a:pPr>
            <a:r>
              <a:rPr lang="zh-CN" altLang="en-US" sz="2400" b="1" dirty="0" smtClean="0">
                <a:solidFill>
                  <a:srgbClr val="CC3300"/>
                </a:solidFill>
                <a:latin typeface="微软雅黑" pitchFamily="34" charset="-122"/>
                <a:ea typeface="微软雅黑" pitchFamily="34" charset="-122"/>
              </a:rPr>
              <a:t>改革创新</a:t>
            </a:r>
            <a:endParaRPr lang="en-US" altLang="zh-CN" sz="2400" b="1" dirty="0" smtClean="0">
              <a:solidFill>
                <a:srgbClr val="CC3300"/>
              </a:solidFill>
              <a:latin typeface="微软雅黑" pitchFamily="34" charset="-122"/>
              <a:ea typeface="微软雅黑" pitchFamily="34" charset="-122"/>
            </a:endParaRPr>
          </a:p>
          <a:p>
            <a:pPr>
              <a:lnSpc>
                <a:spcPct val="150000"/>
              </a:lnSpc>
            </a:pPr>
            <a:r>
              <a:rPr lang="zh-CN" altLang="en-US" sz="2400" b="1" dirty="0" smtClean="0">
                <a:solidFill>
                  <a:srgbClr val="CC3300"/>
                </a:solidFill>
                <a:latin typeface="微软雅黑" pitchFamily="34" charset="-122"/>
                <a:ea typeface="微软雅黑" pitchFamily="34" charset="-122"/>
              </a:rPr>
              <a:t>争创</a:t>
            </a:r>
            <a:r>
              <a:rPr lang="zh-CN" altLang="en-US" sz="2400" b="1" dirty="0">
                <a:solidFill>
                  <a:srgbClr val="CC3300"/>
                </a:solidFill>
                <a:latin typeface="微软雅黑" pitchFamily="34" charset="-122"/>
                <a:ea typeface="微软雅黑" pitchFamily="34" charset="-122"/>
              </a:rPr>
              <a:t>一流</a:t>
            </a:r>
            <a:endParaRPr lang="zh-CN" altLang="en-US" sz="2000" dirty="0">
              <a:solidFill>
                <a:srgbClr val="CC3300"/>
              </a:solidFill>
              <a:latin typeface="微软雅黑" pitchFamily="34" charset="-122"/>
              <a:ea typeface="微软雅黑" pitchFamily="34" charset="-122"/>
            </a:endParaRPr>
          </a:p>
        </p:txBody>
      </p:sp>
      <p:grpSp>
        <p:nvGrpSpPr>
          <p:cNvPr id="3" name="组合 12"/>
          <p:cNvGrpSpPr/>
          <p:nvPr/>
        </p:nvGrpSpPr>
        <p:grpSpPr>
          <a:xfrm>
            <a:off x="-21265" y="-196513"/>
            <a:ext cx="1105786" cy="1281034"/>
            <a:chOff x="-21265" y="-196513"/>
            <a:chExt cx="1105786" cy="1281034"/>
          </a:xfrm>
        </p:grpSpPr>
        <p:sp>
          <p:nvSpPr>
            <p:cNvPr id="14" name="任意多边形 13"/>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rot="18893568" flipH="1">
              <a:off x="-49971" y="106325"/>
              <a:ext cx="975007" cy="369332"/>
            </a:xfrm>
            <a:prstGeom prst="rect">
              <a:avLst/>
            </a:prstGeom>
            <a:noFill/>
            <a:ln>
              <a:noFill/>
            </a:ln>
          </p:spPr>
          <p:txBody>
            <a:bodyPr wrap="square" rtlCol="0">
              <a:spAutoFit/>
            </a:bodyPr>
            <a:lstStyle/>
            <a:p>
              <a:r>
                <a:rPr lang="en-US" altLang="zh-CN" dirty="0" smtClean="0">
                  <a:solidFill>
                    <a:schemeClr val="bg1"/>
                  </a:solidFill>
                  <a:latin typeface="Arial Black" pitchFamily="34" charset="0"/>
                </a:rPr>
                <a:t>SIPG</a:t>
              </a:r>
            </a:p>
          </p:txBody>
        </p:sp>
      </p:grpSp>
    </p:spTree>
    <p:extLst>
      <p:ext uri="{BB962C8B-B14F-4D97-AF65-F5344CB8AC3E}">
        <p14:creationId xmlns:p14="http://schemas.microsoft.com/office/powerpoint/2010/main" val="33103221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linds(horizontal)">
                                      <p:cBhvr>
                                        <p:cTn id="12" dur="500"/>
                                        <p:tgtEl>
                                          <p:spTgt spid="4">
                                            <p:txEl>
                                              <p:pRg st="0" end="0"/>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blinds(horizontal)">
                                      <p:cBhvr>
                                        <p:cTn id="15" dur="500"/>
                                        <p:tgtEl>
                                          <p:spTgt spid="4">
                                            <p:txEl>
                                              <p:pRg st="1" end="1"/>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blinds(horizontal)">
                                      <p:cBhvr>
                                        <p:cTn id="18" dur="500"/>
                                        <p:tgtEl>
                                          <p:spTgt spid="4">
                                            <p:txEl>
                                              <p:pRg st="2" end="2"/>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blinds(horizontal)">
                                      <p:cBhvr>
                                        <p:cTn id="21" dur="500"/>
                                        <p:tgtEl>
                                          <p:spTgt spid="4">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linds(horizont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blinds(horizontal)">
                                      <p:cBhvr>
                                        <p:cTn id="31" dur="500"/>
                                        <p:tgtEl>
                                          <p:spTgt spid="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5">
                                            <p:txEl>
                                              <p:pRg st="1" end="1"/>
                                            </p:txEl>
                                          </p:spTgt>
                                        </p:tgtEl>
                                        <p:attrNameLst>
                                          <p:attrName>style.visibility</p:attrName>
                                        </p:attrNameLst>
                                      </p:cBhvr>
                                      <p:to>
                                        <p:strVal val="visible"/>
                                      </p:to>
                                    </p:set>
                                    <p:animEffect transition="in" filter="blinds(horizontal)">
                                      <p:cBhvr>
                                        <p:cTn id="36" dur="500"/>
                                        <p:tgtEl>
                                          <p:spTgt spid="5">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5">
                                            <p:txEl>
                                              <p:pRg st="2" end="2"/>
                                            </p:txEl>
                                          </p:spTgt>
                                        </p:tgtEl>
                                        <p:attrNameLst>
                                          <p:attrName>style.visibility</p:attrName>
                                        </p:attrNameLst>
                                      </p:cBhvr>
                                      <p:to>
                                        <p:strVal val="visible"/>
                                      </p:to>
                                    </p:set>
                                    <p:animEffect transition="in" filter="blinds(horizontal)">
                                      <p:cBhvr>
                                        <p:cTn id="41" dur="500"/>
                                        <p:tgtEl>
                                          <p:spTgt spid="5">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5">
                                            <p:txEl>
                                              <p:pRg st="3" end="3"/>
                                            </p:txEl>
                                          </p:spTgt>
                                        </p:tgtEl>
                                        <p:attrNameLst>
                                          <p:attrName>style.visibility</p:attrName>
                                        </p:attrNameLst>
                                      </p:cBhvr>
                                      <p:to>
                                        <p:strVal val="visible"/>
                                      </p:to>
                                    </p:set>
                                    <p:animEffect transition="in" filter="blinds(horizontal)">
                                      <p:cBhvr>
                                        <p:cTn id="46" dur="500"/>
                                        <p:tgtEl>
                                          <p:spTgt spid="5">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5">
                                            <p:txEl>
                                              <p:pRg st="4" end="4"/>
                                            </p:txEl>
                                          </p:spTgt>
                                        </p:tgtEl>
                                        <p:attrNameLst>
                                          <p:attrName>style.visibility</p:attrName>
                                        </p:attrNameLst>
                                      </p:cBhvr>
                                      <p:to>
                                        <p:strVal val="visible"/>
                                      </p:to>
                                    </p:set>
                                    <p:animEffect transition="in" filter="blinds(horizontal)">
                                      <p:cBhvr>
                                        <p:cTn id="51" dur="500"/>
                                        <p:tgtEl>
                                          <p:spTgt spid="5">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5">
                                            <p:txEl>
                                              <p:pRg st="5" end="5"/>
                                            </p:txEl>
                                          </p:spTgt>
                                        </p:tgtEl>
                                        <p:attrNameLst>
                                          <p:attrName>style.visibility</p:attrName>
                                        </p:attrNameLst>
                                      </p:cBhvr>
                                      <p:to>
                                        <p:strVal val="visible"/>
                                      </p:to>
                                    </p:set>
                                    <p:animEffect transition="in" filter="blinds(horizontal)">
                                      <p:cBhvr>
                                        <p:cTn id="56" dur="500"/>
                                        <p:tgtEl>
                                          <p:spTgt spid="5">
                                            <p:txEl>
                                              <p:pRg st="5" end="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5">
                                            <p:txEl>
                                              <p:pRg st="6" end="6"/>
                                            </p:txEl>
                                          </p:spTgt>
                                        </p:tgtEl>
                                        <p:attrNameLst>
                                          <p:attrName>style.visibility</p:attrName>
                                        </p:attrNameLst>
                                      </p:cBhvr>
                                      <p:to>
                                        <p:strVal val="visible"/>
                                      </p:to>
                                    </p:set>
                                    <p:animEffect transition="in" filter="blinds(horizontal)">
                                      <p:cBhvr>
                                        <p:cTn id="61"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xmlns="" id="{05EF8056-F650-423F-A512-F2D41002D73F}"/>
              </a:ext>
            </a:extLst>
          </p:cNvPr>
          <p:cNvSpPr txBox="1"/>
          <p:nvPr/>
        </p:nvSpPr>
        <p:spPr>
          <a:xfrm>
            <a:off x="1667413" y="461265"/>
            <a:ext cx="5791200" cy="523220"/>
          </a:xfrm>
          <a:prstGeom prst="rect">
            <a:avLst/>
          </a:prstGeom>
          <a:noFill/>
        </p:spPr>
        <p:txBody>
          <a:bodyPr wrap="square" rtlCol="0">
            <a:spAutoFit/>
          </a:bodyPr>
          <a:lstStyle/>
          <a:p>
            <a:r>
              <a:rPr lang="zh-CN" altLang="en-US" sz="2800" b="1" dirty="0">
                <a:solidFill>
                  <a:srgbClr val="003399"/>
                </a:solidFill>
                <a:latin typeface="微软雅黑" panose="020B0503020204020204" pitchFamily="34" charset="-122"/>
                <a:ea typeface="微软雅黑" panose="020B0503020204020204" pitchFamily="34" charset="-122"/>
              </a:rPr>
              <a:t>一、做优港口主业，夯实发展基础</a:t>
            </a:r>
          </a:p>
        </p:txBody>
      </p:sp>
      <p:sp>
        <p:nvSpPr>
          <p:cNvPr id="4" name="文本框 3">
            <a:extLst>
              <a:ext uri="{FF2B5EF4-FFF2-40B4-BE49-F238E27FC236}">
                <a16:creationId xmlns:a16="http://schemas.microsoft.com/office/drawing/2014/main" xmlns="" id="{6ED0D1C8-B882-4C32-9BEB-89B79FAEEAF0}"/>
              </a:ext>
            </a:extLst>
          </p:cNvPr>
          <p:cNvSpPr txBox="1"/>
          <p:nvPr/>
        </p:nvSpPr>
        <p:spPr>
          <a:xfrm>
            <a:off x="644784" y="1528990"/>
            <a:ext cx="2045259" cy="1015663"/>
          </a:xfrm>
          <a:prstGeom prst="rect">
            <a:avLst/>
          </a:prstGeom>
          <a:solidFill>
            <a:schemeClr val="accent5">
              <a:lumMod val="60000"/>
              <a:lumOff val="40000"/>
            </a:schemeClr>
          </a:solidFill>
        </p:spPr>
        <p:txBody>
          <a:bodyPr wrap="square" rtlCol="0" anchor="ctr">
            <a:spAutoFit/>
          </a:bodyPr>
          <a:lstStyle/>
          <a:p>
            <a:pPr marL="342900" indent="-342900" algn="ctr">
              <a:lnSpc>
                <a:spcPct val="150000"/>
              </a:lnSpc>
            </a:pPr>
            <a:r>
              <a:rPr lang="zh-CN" altLang="en-US" sz="2000" b="1" dirty="0">
                <a:latin typeface="微软雅黑" pitchFamily="34" charset="-122"/>
                <a:ea typeface="微软雅黑" pitchFamily="34" charset="-122"/>
              </a:rPr>
              <a:t>全力</a:t>
            </a:r>
            <a:r>
              <a:rPr lang="zh-CN" altLang="en-US" sz="2000" b="1" dirty="0" smtClean="0">
                <a:latin typeface="微软雅黑" pitchFamily="34" charset="-122"/>
                <a:ea typeface="微软雅黑" pitchFamily="34" charset="-122"/>
              </a:rPr>
              <a:t>促进</a:t>
            </a:r>
            <a:endParaRPr lang="en-US" altLang="zh-CN" sz="2000" b="1" dirty="0" smtClean="0">
              <a:latin typeface="微软雅黑" pitchFamily="34" charset="-122"/>
              <a:ea typeface="微软雅黑" pitchFamily="34" charset="-122"/>
            </a:endParaRPr>
          </a:p>
          <a:p>
            <a:pPr marL="342900" indent="-342900" algn="ctr">
              <a:lnSpc>
                <a:spcPct val="150000"/>
              </a:lnSpc>
            </a:pPr>
            <a:r>
              <a:rPr lang="zh-CN" altLang="en-US" sz="2000" b="1" dirty="0" smtClean="0">
                <a:latin typeface="微软雅黑" pitchFamily="34" charset="-122"/>
                <a:ea typeface="微软雅黑" pitchFamily="34" charset="-122"/>
              </a:rPr>
              <a:t>生产</a:t>
            </a:r>
            <a:r>
              <a:rPr lang="zh-CN" altLang="en-US" sz="2000" b="1" dirty="0">
                <a:latin typeface="微软雅黑" pitchFamily="34" charset="-122"/>
                <a:ea typeface="微软雅黑" pitchFamily="34" charset="-122"/>
              </a:rPr>
              <a:t>业务</a:t>
            </a:r>
            <a:r>
              <a:rPr lang="zh-CN" altLang="en-US" sz="2000" b="1" dirty="0" smtClean="0">
                <a:latin typeface="微软雅黑" pitchFamily="34" charset="-122"/>
                <a:ea typeface="微软雅黑" pitchFamily="34" charset="-122"/>
              </a:rPr>
              <a:t>增长</a:t>
            </a:r>
            <a:endParaRPr lang="en-US" altLang="zh-CN" sz="2000" b="1" dirty="0">
              <a:latin typeface="微软雅黑" pitchFamily="34" charset="-122"/>
              <a:ea typeface="微软雅黑" pitchFamily="34" charset="-122"/>
            </a:endParaRPr>
          </a:p>
        </p:txBody>
      </p:sp>
      <p:sp>
        <p:nvSpPr>
          <p:cNvPr id="7" name="矩形 6"/>
          <p:cNvSpPr/>
          <p:nvPr/>
        </p:nvSpPr>
        <p:spPr>
          <a:xfrm>
            <a:off x="3042507" y="1602761"/>
            <a:ext cx="4572000" cy="3046988"/>
          </a:xfrm>
          <a:prstGeom prst="rect">
            <a:avLst/>
          </a:prstGeom>
        </p:spPr>
        <p:txBody>
          <a:bodyPr>
            <a:spAutoFit/>
          </a:bodyPr>
          <a:lstStyle/>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深化与重点班轮公司</a:t>
            </a:r>
            <a:r>
              <a:rPr lang="zh-CN" altLang="en-US" sz="1600" b="1" smtClean="0">
                <a:latin typeface="微软雅黑" pitchFamily="34" charset="-122"/>
                <a:ea typeface="微软雅黑" pitchFamily="34" charset="-122"/>
              </a:rPr>
              <a:t>合作</a:t>
            </a:r>
            <a:endParaRPr lang="en-US" altLang="zh-CN" sz="1600" b="1"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沿海捎带</a:t>
            </a:r>
            <a:endParaRPr lang="en-US" altLang="zh-CN" sz="1600" b="1" dirty="0"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扩大“五定班轮“</a:t>
            </a:r>
            <a:endParaRPr lang="en-US" altLang="zh-CN" sz="1600" b="1"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陆改水</a:t>
            </a:r>
            <a:endParaRPr lang="en-US" altLang="zh-CN" sz="1600" b="1"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推动内贸集装箱业务增长</a:t>
            </a:r>
            <a:endParaRPr lang="en-US" altLang="zh-CN" sz="1600" b="1"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加大散杂货市场开拓力度</a:t>
            </a:r>
            <a:endParaRPr lang="en-US" altLang="zh-CN" sz="1600" b="1"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推进海铁联运业务发展</a:t>
            </a:r>
            <a:endParaRPr lang="en-US" altLang="zh-CN" sz="1600" b="1"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endParaRPr lang="en-US" altLang="zh-CN" sz="1600" b="1" dirty="0" smtClean="0">
              <a:latin typeface="微软雅黑" pitchFamily="34" charset="-122"/>
              <a:ea typeface="微软雅黑" pitchFamily="34" charset="-122"/>
            </a:endParaRPr>
          </a:p>
        </p:txBody>
      </p:sp>
      <p:grpSp>
        <p:nvGrpSpPr>
          <p:cNvPr id="2" name="组合 17"/>
          <p:cNvGrpSpPr/>
          <p:nvPr/>
        </p:nvGrpSpPr>
        <p:grpSpPr>
          <a:xfrm>
            <a:off x="-21265" y="-196513"/>
            <a:ext cx="1105786" cy="1281034"/>
            <a:chOff x="-21265" y="-196513"/>
            <a:chExt cx="1105786" cy="1281034"/>
          </a:xfrm>
        </p:grpSpPr>
        <p:sp>
          <p:nvSpPr>
            <p:cNvPr id="16" name="任意多边形 15"/>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19" name="椭圆 18"/>
          <p:cNvSpPr/>
          <p:nvPr/>
        </p:nvSpPr>
        <p:spPr>
          <a:xfrm>
            <a:off x="425301" y="1807535"/>
            <a:ext cx="435935" cy="435935"/>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Arial Black" pitchFamily="34" charset="0"/>
              </a:rPr>
              <a:t>1</a:t>
            </a:r>
            <a:endParaRPr lang="zh-CN" altLang="en-US" b="1" dirty="0">
              <a:latin typeface="Arial Black" pitchFamily="34" charset="0"/>
            </a:endParaRPr>
          </a:p>
        </p:txBody>
      </p:sp>
    </p:spTree>
    <p:extLst>
      <p:ext uri="{BB962C8B-B14F-4D97-AF65-F5344CB8AC3E}">
        <p14:creationId xmlns:p14="http://schemas.microsoft.com/office/powerpoint/2010/main" val="25662869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linds(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linds(horizont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linds(horizont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linds(horizontal)">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blinds(horizontal)">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blinds(horizontal)">
                                      <p:cBhvr>
                                        <p:cTn id="3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xmlns="" id="{05EF8056-F650-423F-A512-F2D41002D73F}"/>
              </a:ext>
            </a:extLst>
          </p:cNvPr>
          <p:cNvSpPr txBox="1"/>
          <p:nvPr/>
        </p:nvSpPr>
        <p:spPr>
          <a:xfrm>
            <a:off x="1667413" y="461265"/>
            <a:ext cx="5791200" cy="523220"/>
          </a:xfrm>
          <a:prstGeom prst="rect">
            <a:avLst/>
          </a:prstGeom>
          <a:noFill/>
        </p:spPr>
        <p:txBody>
          <a:bodyPr wrap="square" rtlCol="0">
            <a:spAutoFit/>
          </a:bodyPr>
          <a:lstStyle/>
          <a:p>
            <a:r>
              <a:rPr lang="zh-CN" altLang="en-US" sz="2800" b="1" dirty="0">
                <a:solidFill>
                  <a:srgbClr val="003399"/>
                </a:solidFill>
                <a:latin typeface="微软雅黑" panose="020B0503020204020204" pitchFamily="34" charset="-122"/>
                <a:ea typeface="微软雅黑" panose="020B0503020204020204" pitchFamily="34" charset="-122"/>
              </a:rPr>
              <a:t>一、做优港口主业，夯实发展基础</a:t>
            </a:r>
          </a:p>
        </p:txBody>
      </p:sp>
      <p:sp>
        <p:nvSpPr>
          <p:cNvPr id="5" name="文本框 3">
            <a:extLst>
              <a:ext uri="{FF2B5EF4-FFF2-40B4-BE49-F238E27FC236}">
                <a16:creationId xmlns:a16="http://schemas.microsoft.com/office/drawing/2014/main" xmlns="" id="{6ED0D1C8-B882-4C32-9BEB-89B79FAEEAF0}"/>
              </a:ext>
            </a:extLst>
          </p:cNvPr>
          <p:cNvSpPr txBox="1"/>
          <p:nvPr/>
        </p:nvSpPr>
        <p:spPr>
          <a:xfrm>
            <a:off x="2996717" y="1404892"/>
            <a:ext cx="5855525" cy="120032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推动生产业务部从“操作部”向“指挥部”</a:t>
            </a:r>
            <a:r>
              <a:rPr lang="zh-CN" altLang="en-US" sz="1600" b="1" smtClean="0">
                <a:latin typeface="微软雅黑" pitchFamily="34" charset="-122"/>
                <a:ea typeface="微软雅黑" pitchFamily="34" charset="-122"/>
              </a:rPr>
              <a:t>转变</a:t>
            </a:r>
            <a:endParaRPr lang="en-US" altLang="zh-CN" sz="1600" b="1"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科学做好航线安排，提高资源利用效率</a:t>
            </a:r>
            <a:endParaRPr lang="en-US" altLang="zh-CN" sz="1600" b="1" dirty="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巩固</a:t>
            </a:r>
            <a:r>
              <a:rPr lang="zh-CN" altLang="en-US" sz="1600" b="1" dirty="0">
                <a:latin typeface="微软雅黑" pitchFamily="34" charset="-122"/>
                <a:ea typeface="微软雅黑" pitchFamily="34" charset="-122"/>
              </a:rPr>
              <a:t>效率服务</a:t>
            </a:r>
            <a:r>
              <a:rPr lang="zh-CN" altLang="en-US" sz="1600" b="1" dirty="0" smtClean="0">
                <a:latin typeface="微软雅黑" pitchFamily="34" charset="-122"/>
                <a:ea typeface="微软雅黑" pitchFamily="34" charset="-122"/>
              </a:rPr>
              <a:t>成果，</a:t>
            </a:r>
            <a:r>
              <a:rPr lang="en-US" altLang="zh-CN" sz="1600" b="1" dirty="0" smtClean="0">
                <a:latin typeface="微软雅黑" pitchFamily="34" charset="-122"/>
                <a:ea typeface="微软雅黑" pitchFamily="34" charset="-122"/>
              </a:rPr>
              <a:t> </a:t>
            </a:r>
            <a:r>
              <a:rPr lang="zh-CN" altLang="en-US" sz="1600" b="1" dirty="0" smtClean="0">
                <a:latin typeface="微软雅黑" pitchFamily="34" charset="-122"/>
                <a:ea typeface="微软雅黑" pitchFamily="34" charset="-122"/>
              </a:rPr>
              <a:t>提升</a:t>
            </a:r>
            <a:r>
              <a:rPr lang="zh-CN" altLang="en-US" sz="1600" b="1" dirty="0">
                <a:latin typeface="微软雅黑" pitchFamily="34" charset="-122"/>
                <a:ea typeface="微软雅黑" pitchFamily="34" charset="-122"/>
              </a:rPr>
              <a:t>船舶准班率和码头生产</a:t>
            </a:r>
            <a:r>
              <a:rPr lang="zh-CN" altLang="en-US" sz="1600" b="1" smtClean="0">
                <a:latin typeface="微软雅黑" pitchFamily="34" charset="-122"/>
                <a:ea typeface="微软雅黑" pitchFamily="34" charset="-122"/>
              </a:rPr>
              <a:t>效率</a:t>
            </a:r>
            <a:endParaRPr lang="en-US" altLang="zh-CN" sz="1600" b="1" dirty="0" smtClean="0">
              <a:latin typeface="微软雅黑" pitchFamily="34" charset="-122"/>
              <a:ea typeface="微软雅黑" pitchFamily="34" charset="-122"/>
            </a:endParaRPr>
          </a:p>
        </p:txBody>
      </p:sp>
      <p:sp>
        <p:nvSpPr>
          <p:cNvPr id="9" name="文本框 3">
            <a:extLst>
              <a:ext uri="{FF2B5EF4-FFF2-40B4-BE49-F238E27FC236}">
                <a16:creationId xmlns:a16="http://schemas.microsoft.com/office/drawing/2014/main" xmlns="" id="{6ED0D1C8-B882-4C32-9BEB-89B79FAEEAF0}"/>
              </a:ext>
            </a:extLst>
          </p:cNvPr>
          <p:cNvSpPr txBox="1"/>
          <p:nvPr/>
        </p:nvSpPr>
        <p:spPr>
          <a:xfrm>
            <a:off x="754941" y="1499331"/>
            <a:ext cx="2009816" cy="1015663"/>
          </a:xfrm>
          <a:prstGeom prst="rect">
            <a:avLst/>
          </a:prstGeom>
          <a:solidFill>
            <a:srgbClr val="9999FF"/>
          </a:solidFill>
        </p:spPr>
        <p:txBody>
          <a:bodyPr wrap="square" rtlCol="0" anchor="ctr">
            <a:spAutoFit/>
          </a:bodyPr>
          <a:lstStyle/>
          <a:p>
            <a:pPr marL="342900" indent="-342900" algn="ctr">
              <a:lnSpc>
                <a:spcPct val="150000"/>
              </a:lnSpc>
            </a:pPr>
            <a:r>
              <a:rPr lang="zh-CN" altLang="en-US" sz="2000" b="1" dirty="0" smtClean="0">
                <a:latin typeface="微软雅黑" pitchFamily="34" charset="-122"/>
                <a:ea typeface="微软雅黑" pitchFamily="34" charset="-122"/>
              </a:rPr>
              <a:t>全力提高</a:t>
            </a:r>
            <a:endParaRPr lang="en-US" altLang="zh-CN" sz="2000" b="1" dirty="0" smtClean="0">
              <a:latin typeface="微软雅黑" pitchFamily="34" charset="-122"/>
              <a:ea typeface="微软雅黑" pitchFamily="34" charset="-122"/>
            </a:endParaRPr>
          </a:p>
          <a:p>
            <a:pPr marL="342900" indent="-342900" algn="ctr">
              <a:lnSpc>
                <a:spcPct val="150000"/>
              </a:lnSpc>
            </a:pPr>
            <a:r>
              <a:rPr lang="zh-CN" altLang="en-US" sz="2000" b="1" dirty="0" smtClean="0">
                <a:latin typeface="微软雅黑" pitchFamily="34" charset="-122"/>
                <a:ea typeface="微软雅黑" pitchFamily="34" charset="-122"/>
              </a:rPr>
              <a:t>生产服务能力</a:t>
            </a:r>
            <a:endParaRPr lang="en-US" altLang="zh-CN" sz="2000" b="1" dirty="0">
              <a:latin typeface="微软雅黑" pitchFamily="34" charset="-122"/>
              <a:ea typeface="微软雅黑" pitchFamily="34" charset="-122"/>
            </a:endParaRPr>
          </a:p>
        </p:txBody>
      </p:sp>
      <p:grpSp>
        <p:nvGrpSpPr>
          <p:cNvPr id="18" name="组合 17"/>
          <p:cNvGrpSpPr/>
          <p:nvPr/>
        </p:nvGrpSpPr>
        <p:grpSpPr>
          <a:xfrm>
            <a:off x="-21265" y="-196513"/>
            <a:ext cx="1105786" cy="1281034"/>
            <a:chOff x="-21265" y="-196513"/>
            <a:chExt cx="1105786" cy="1281034"/>
          </a:xfrm>
        </p:grpSpPr>
        <p:sp>
          <p:nvSpPr>
            <p:cNvPr id="16" name="任意多边形 15"/>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20" name="椭圆 19"/>
          <p:cNvSpPr/>
          <p:nvPr/>
        </p:nvSpPr>
        <p:spPr>
          <a:xfrm>
            <a:off x="512629" y="1560009"/>
            <a:ext cx="435935" cy="435935"/>
          </a:xfrm>
          <a:prstGeom prst="ellipse">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Arial Black" pitchFamily="34" charset="0"/>
              </a:rPr>
              <a:t>2</a:t>
            </a:r>
            <a:endParaRPr lang="zh-CN" altLang="en-US" b="1" dirty="0">
              <a:latin typeface="Arial Black" pitchFamily="34" charset="0"/>
            </a:endParaRPr>
          </a:p>
        </p:txBody>
      </p:sp>
    </p:spTree>
    <p:extLst>
      <p:ext uri="{BB962C8B-B14F-4D97-AF65-F5344CB8AC3E}">
        <p14:creationId xmlns:p14="http://schemas.microsoft.com/office/powerpoint/2010/main" val="25662869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14190" y="352124"/>
            <a:ext cx="5791200" cy="461665"/>
          </a:xfrm>
          <a:prstGeom prst="rect">
            <a:avLst/>
          </a:prstGeom>
          <a:noFill/>
        </p:spPr>
        <p:txBody>
          <a:bodyPr wrap="square" rtlCol="0">
            <a:spAutoFit/>
          </a:bodyPr>
          <a:lstStyle/>
          <a:p>
            <a:r>
              <a:rPr lang="zh-CN" altLang="en-US" sz="2400" b="1" smtClean="0">
                <a:solidFill>
                  <a:srgbClr val="003399"/>
                </a:solidFill>
                <a:latin typeface="微软雅黑" panose="020B0503020204020204" pitchFamily="34" charset="-122"/>
                <a:ea typeface="微软雅黑" panose="020B0503020204020204" pitchFamily="34" charset="-122"/>
              </a:rPr>
              <a:t>聚</a:t>
            </a:r>
            <a:r>
              <a:rPr lang="zh-CN" altLang="en-US" sz="2400" b="1" dirty="0">
                <a:solidFill>
                  <a:srgbClr val="003399"/>
                </a:solidFill>
                <a:latin typeface="微软雅黑" panose="020B0503020204020204" pitchFamily="34" charset="-122"/>
                <a:ea typeface="微软雅黑" panose="020B0503020204020204" pitchFamily="34" charset="-122"/>
              </a:rPr>
              <a:t>焦服务效率，主要经营实现新突破</a:t>
            </a:r>
          </a:p>
        </p:txBody>
      </p:sp>
      <p:pic>
        <p:nvPicPr>
          <p:cNvPr id="4099" name="Picture 3" descr="E:\work\上海港图片\5.jpg"/>
          <p:cNvPicPr>
            <a:picLocks noChangeAspect="1" noChangeArrowheads="1"/>
          </p:cNvPicPr>
          <p:nvPr/>
        </p:nvPicPr>
        <p:blipFill>
          <a:blip r:embed="rId3" cstate="print">
            <a:lum bright="20000"/>
          </a:blip>
          <a:srcRect t="28199"/>
          <a:stretch>
            <a:fillRect/>
          </a:stretch>
        </p:blipFill>
        <p:spPr bwMode="auto">
          <a:xfrm>
            <a:off x="0" y="3870252"/>
            <a:ext cx="9144000" cy="2987748"/>
          </a:xfrm>
          <a:prstGeom prst="rect">
            <a:avLst/>
          </a:prstGeom>
          <a:noFill/>
        </p:spPr>
      </p:pic>
      <p:sp>
        <p:nvSpPr>
          <p:cNvPr id="27" name="圆角矩形 26"/>
          <p:cNvSpPr/>
          <p:nvPr/>
        </p:nvSpPr>
        <p:spPr>
          <a:xfrm>
            <a:off x="542265" y="1637414"/>
            <a:ext cx="8155167" cy="3009011"/>
          </a:xfrm>
          <a:prstGeom prst="roundRect">
            <a:avLst>
              <a:gd name="adj" fmla="val 6598"/>
            </a:avLst>
          </a:prstGeom>
          <a:solidFill>
            <a:schemeClr val="bg1"/>
          </a:solidFill>
          <a:ln w="19050">
            <a:solidFill>
              <a:schemeClr val="accent5">
                <a:lumMod val="75000"/>
              </a:schemeClr>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637414" y="1367561"/>
            <a:ext cx="5486399" cy="507831"/>
          </a:xfrm>
          <a:prstGeom prst="rect">
            <a:avLst/>
          </a:prstGeom>
          <a:solidFill>
            <a:srgbClr val="990000"/>
          </a:solidFill>
        </p:spPr>
        <p:txBody>
          <a:bodyPr wrap="square">
            <a:spAutoFit/>
          </a:bodyPr>
          <a:lstStyle/>
          <a:p>
            <a:pPr algn="ctr">
              <a:lnSpc>
                <a:spcPct val="150000"/>
              </a:lnSpc>
            </a:pPr>
            <a:r>
              <a:rPr lang="zh-CN" altLang="en-US" b="1" smtClean="0">
                <a:solidFill>
                  <a:schemeClr val="bg1"/>
                </a:solidFill>
                <a:latin typeface="微软雅黑" panose="020B0503020204020204" pitchFamily="34" charset="-122"/>
                <a:ea typeface="微软雅黑" panose="020B0503020204020204" pitchFamily="34" charset="-122"/>
              </a:rPr>
              <a:t>多</a:t>
            </a:r>
            <a:r>
              <a:rPr lang="zh-CN" altLang="en-US" b="1" dirty="0" smtClean="0">
                <a:solidFill>
                  <a:schemeClr val="bg1"/>
                </a:solidFill>
                <a:latin typeface="微软雅黑" panose="020B0503020204020204" pitchFamily="34" charset="-122"/>
                <a:ea typeface="微软雅黑" panose="020B0503020204020204" pitchFamily="34" charset="-122"/>
              </a:rPr>
              <a:t>措并举，实现</a:t>
            </a:r>
            <a:r>
              <a:rPr lang="en-US" altLang="zh-CN" b="1" dirty="0" smtClean="0">
                <a:solidFill>
                  <a:schemeClr val="bg1"/>
                </a:solidFill>
                <a:latin typeface="微软雅黑" panose="020B0503020204020204" pitchFamily="34" charset="-122"/>
                <a:ea typeface="微软雅黑" panose="020B0503020204020204" pitchFamily="34" charset="-122"/>
              </a:rPr>
              <a:t>2018</a:t>
            </a:r>
            <a:r>
              <a:rPr lang="zh-CN" altLang="en-US" b="1" dirty="0" smtClean="0">
                <a:solidFill>
                  <a:schemeClr val="bg1"/>
                </a:solidFill>
                <a:latin typeface="微软雅黑" panose="020B0503020204020204" pitchFamily="34" charset="-122"/>
                <a:ea typeface="微软雅黑" panose="020B0503020204020204" pitchFamily="34" charset="-122"/>
              </a:rPr>
              <a:t>年生产经营稳定增长</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960478" y="2287422"/>
            <a:ext cx="1980029" cy="400110"/>
          </a:xfrm>
          <a:prstGeom prst="rect">
            <a:avLst/>
          </a:prstGeom>
        </p:spPr>
        <p:txBody>
          <a:bodyPr wrap="none">
            <a:spAutoFit/>
          </a:bodyPr>
          <a:lstStyle/>
          <a:p>
            <a:r>
              <a:rPr lang="zh-CN" altLang="en-US" sz="2000" b="1" dirty="0" smtClean="0">
                <a:solidFill>
                  <a:srgbClr val="003399"/>
                </a:solidFill>
                <a:latin typeface="微软雅黑" panose="020B0503020204020204" pitchFamily="34" charset="-122"/>
                <a:ea typeface="微软雅黑" panose="020B0503020204020204" pitchFamily="34" charset="-122"/>
              </a:rPr>
              <a:t>集团货物吞吐量</a:t>
            </a:r>
            <a:endParaRPr lang="zh-CN" altLang="en-US" sz="2000" b="1" dirty="0">
              <a:solidFill>
                <a:srgbClr val="003399"/>
              </a:solidFill>
              <a:latin typeface="微软雅黑" panose="020B0503020204020204" pitchFamily="34" charset="-122"/>
              <a:ea typeface="微软雅黑" panose="020B0503020204020204" pitchFamily="34" charset="-122"/>
            </a:endParaRPr>
          </a:p>
        </p:txBody>
      </p:sp>
      <p:sp>
        <p:nvSpPr>
          <p:cNvPr id="9" name="矩形 8"/>
          <p:cNvSpPr/>
          <p:nvPr/>
        </p:nvSpPr>
        <p:spPr>
          <a:xfrm>
            <a:off x="1020726" y="2819050"/>
            <a:ext cx="1850064" cy="523220"/>
          </a:xfrm>
          <a:prstGeom prst="rect">
            <a:avLst/>
          </a:prstGeom>
          <a:solidFill>
            <a:schemeClr val="accent5">
              <a:lumMod val="40000"/>
              <a:lumOff val="60000"/>
            </a:schemeClr>
          </a:solidFill>
        </p:spPr>
        <p:txBody>
          <a:bodyPr wrap="square">
            <a:spAutoFit/>
          </a:bodyPr>
          <a:lstStyle/>
          <a:p>
            <a:pPr algn="ctr"/>
            <a:r>
              <a:rPr lang="en-US" altLang="zh-CN" sz="2800" b="1" dirty="0" smtClean="0">
                <a:solidFill>
                  <a:srgbClr val="003399"/>
                </a:solidFill>
                <a:latin typeface="微软雅黑" panose="020B0503020204020204" pitchFamily="34" charset="-122"/>
                <a:ea typeface="微软雅黑" panose="020B0503020204020204" pitchFamily="34" charset="-122"/>
              </a:rPr>
              <a:t>5.61</a:t>
            </a:r>
            <a:r>
              <a:rPr lang="zh-CN" altLang="en-US" sz="2800" b="1" dirty="0" smtClean="0">
                <a:solidFill>
                  <a:srgbClr val="003399"/>
                </a:solidFill>
                <a:latin typeface="微软雅黑" panose="020B0503020204020204" pitchFamily="34" charset="-122"/>
                <a:ea typeface="微软雅黑" panose="020B0503020204020204" pitchFamily="34" charset="-122"/>
              </a:rPr>
              <a:t>亿</a:t>
            </a:r>
            <a:r>
              <a:rPr lang="zh-CN" altLang="en-US" sz="2000" b="1" dirty="0" smtClean="0">
                <a:solidFill>
                  <a:srgbClr val="003399"/>
                </a:solidFill>
                <a:latin typeface="微软雅黑" panose="020B0503020204020204" pitchFamily="34" charset="-122"/>
                <a:ea typeface="微软雅黑" panose="020B0503020204020204" pitchFamily="34" charset="-122"/>
              </a:rPr>
              <a:t>吨</a:t>
            </a:r>
            <a:endParaRPr lang="zh-CN" altLang="en-US" sz="2800" b="1" dirty="0" smtClean="0">
              <a:solidFill>
                <a:srgbClr val="003399"/>
              </a:solidFill>
              <a:latin typeface="微软雅黑" panose="020B0503020204020204" pitchFamily="34" charset="-122"/>
              <a:ea typeface="微软雅黑" panose="020B0503020204020204" pitchFamily="34" charset="-122"/>
            </a:endParaRPr>
          </a:p>
        </p:txBody>
      </p:sp>
      <p:sp>
        <p:nvSpPr>
          <p:cNvPr id="10" name="矩形 9"/>
          <p:cNvSpPr/>
          <p:nvPr/>
        </p:nvSpPr>
        <p:spPr>
          <a:xfrm>
            <a:off x="1056563" y="3300878"/>
            <a:ext cx="1737976" cy="707886"/>
          </a:xfrm>
          <a:prstGeom prst="rect">
            <a:avLst/>
          </a:prstGeom>
        </p:spPr>
        <p:txBody>
          <a:bodyPr wrap="none" anchor="ctr">
            <a:spAutoFit/>
          </a:bodyPr>
          <a:lstStyle/>
          <a:p>
            <a:pPr algn="ctr"/>
            <a:r>
              <a:rPr lang="zh-CN" altLang="en-US" sz="4000" b="1" dirty="0" smtClean="0">
                <a:solidFill>
                  <a:srgbClr val="FF0000"/>
                </a:solidFill>
                <a:latin typeface="微软雅黑" panose="020B0503020204020204" pitchFamily="34" charset="-122"/>
                <a:ea typeface="微软雅黑" panose="020B0503020204020204" pitchFamily="34" charset="-122"/>
                <a:sym typeface="Wingdings" panose="05000000000000000000" pitchFamily="2" charset="2"/>
              </a:rPr>
              <a:t></a:t>
            </a:r>
            <a:r>
              <a:rPr lang="zh-CN" altLang="en-US" sz="2400" dirty="0" smtClean="0">
                <a:solidFill>
                  <a:srgbClr val="FF0000"/>
                </a:solidFill>
                <a:latin typeface="微软雅黑" panose="020B0503020204020204" pitchFamily="34" charset="-122"/>
                <a:ea typeface="微软雅黑" panose="020B0503020204020204" pitchFamily="34" charset="-122"/>
                <a:sym typeface="Wingdings" panose="05000000000000000000" pitchFamily="2" charset="2"/>
              </a:rPr>
              <a:t> </a:t>
            </a:r>
            <a:r>
              <a:rPr lang="en-US" altLang="zh-CN" sz="3200" b="1" dirty="0" smtClean="0">
                <a:solidFill>
                  <a:srgbClr val="FF0000"/>
                </a:solidFill>
                <a:latin typeface="微软雅黑" panose="020B0503020204020204" pitchFamily="34" charset="-122"/>
                <a:ea typeface="微软雅黑" panose="020B0503020204020204" pitchFamily="34" charset="-122"/>
                <a:sym typeface="Wingdings" panose="05000000000000000000" pitchFamily="2" charset="2"/>
              </a:rPr>
              <a:t>0.1%</a:t>
            </a:r>
            <a:endParaRPr lang="zh-CN" altLang="en-US" sz="3200" b="1" dirty="0" smtClean="0">
              <a:solidFill>
                <a:srgbClr val="FF0000"/>
              </a:solidFill>
              <a:latin typeface="微软雅黑" panose="020B0503020204020204" pitchFamily="34" charset="-122"/>
              <a:ea typeface="微软雅黑" panose="020B0503020204020204" pitchFamily="34" charset="-122"/>
              <a:sym typeface="Wingdings" panose="05000000000000000000" pitchFamily="2" charset="2"/>
            </a:endParaRPr>
          </a:p>
        </p:txBody>
      </p:sp>
      <p:sp>
        <p:nvSpPr>
          <p:cNvPr id="18" name="矩形 17"/>
          <p:cNvSpPr/>
          <p:nvPr/>
        </p:nvSpPr>
        <p:spPr>
          <a:xfrm>
            <a:off x="3774070" y="2283792"/>
            <a:ext cx="1723549" cy="400110"/>
          </a:xfrm>
          <a:prstGeom prst="rect">
            <a:avLst/>
          </a:prstGeom>
        </p:spPr>
        <p:txBody>
          <a:bodyPr wrap="none">
            <a:spAutoFit/>
          </a:bodyPr>
          <a:lstStyle/>
          <a:p>
            <a:r>
              <a:rPr lang="zh-CN" altLang="en-US" sz="2000" b="1" dirty="0" smtClean="0">
                <a:solidFill>
                  <a:srgbClr val="003399"/>
                </a:solidFill>
                <a:latin typeface="微软雅黑" panose="020B0503020204020204" pitchFamily="34" charset="-122"/>
                <a:ea typeface="微软雅黑" panose="020B0503020204020204" pitchFamily="34" charset="-122"/>
              </a:rPr>
              <a:t>集装箱吞吐量</a:t>
            </a:r>
            <a:endParaRPr lang="zh-CN" altLang="en-US" sz="2000" b="1" dirty="0">
              <a:solidFill>
                <a:srgbClr val="003399"/>
              </a:solidFill>
              <a:latin typeface="微软雅黑" panose="020B0503020204020204" pitchFamily="34" charset="-122"/>
              <a:ea typeface="微软雅黑" panose="020B0503020204020204" pitchFamily="34" charset="-122"/>
            </a:endParaRPr>
          </a:p>
        </p:txBody>
      </p:sp>
      <p:sp>
        <p:nvSpPr>
          <p:cNvPr id="19" name="矩形 18"/>
          <p:cNvSpPr/>
          <p:nvPr/>
        </p:nvSpPr>
        <p:spPr>
          <a:xfrm>
            <a:off x="3536417" y="2794149"/>
            <a:ext cx="2198038" cy="523220"/>
          </a:xfrm>
          <a:prstGeom prst="rect">
            <a:avLst/>
          </a:prstGeom>
          <a:solidFill>
            <a:schemeClr val="accent5">
              <a:lumMod val="40000"/>
              <a:lumOff val="60000"/>
            </a:schemeClr>
          </a:solidFill>
        </p:spPr>
        <p:txBody>
          <a:bodyPr wrap="none">
            <a:spAutoFit/>
          </a:bodyPr>
          <a:lstStyle/>
          <a:p>
            <a:r>
              <a:rPr lang="en-US" altLang="zh-CN" sz="2800" b="1" dirty="0" smtClean="0">
                <a:solidFill>
                  <a:srgbClr val="003399"/>
                </a:solidFill>
                <a:latin typeface="微软雅黑" panose="020B0503020204020204" pitchFamily="34" charset="-122"/>
                <a:ea typeface="微软雅黑" panose="020B0503020204020204" pitchFamily="34" charset="-122"/>
              </a:rPr>
              <a:t>4201</a:t>
            </a:r>
            <a:r>
              <a:rPr lang="zh-CN" altLang="en-US" sz="2800" b="1" dirty="0" smtClean="0">
                <a:solidFill>
                  <a:srgbClr val="003399"/>
                </a:solidFill>
                <a:latin typeface="微软雅黑" panose="020B0503020204020204" pitchFamily="34" charset="-122"/>
                <a:ea typeface="微软雅黑" panose="020B0503020204020204" pitchFamily="34" charset="-122"/>
              </a:rPr>
              <a:t>万</a:t>
            </a:r>
            <a:r>
              <a:rPr lang="zh-CN" altLang="en-US" sz="2000" b="1" dirty="0" smtClean="0">
                <a:solidFill>
                  <a:srgbClr val="003399"/>
                </a:solidFill>
                <a:latin typeface="微软雅黑" panose="020B0503020204020204" pitchFamily="34" charset="-122"/>
                <a:ea typeface="微软雅黑" panose="020B0503020204020204" pitchFamily="34" charset="-122"/>
              </a:rPr>
              <a:t>标准箱</a:t>
            </a:r>
          </a:p>
        </p:txBody>
      </p:sp>
      <p:sp>
        <p:nvSpPr>
          <p:cNvPr id="20" name="矩形 19"/>
          <p:cNvSpPr/>
          <p:nvPr/>
        </p:nvSpPr>
        <p:spPr>
          <a:xfrm>
            <a:off x="3731450" y="3286610"/>
            <a:ext cx="1768434" cy="707886"/>
          </a:xfrm>
          <a:prstGeom prst="rect">
            <a:avLst/>
          </a:prstGeom>
        </p:spPr>
        <p:txBody>
          <a:bodyPr wrap="none" anchor="ctr">
            <a:spAutoFit/>
          </a:bodyPr>
          <a:lstStyle/>
          <a:p>
            <a:pPr algn="ctr"/>
            <a:r>
              <a:rPr lang="zh-CN" altLang="en-US" sz="4000" b="1" dirty="0" smtClean="0">
                <a:solidFill>
                  <a:srgbClr val="FF0000"/>
                </a:solidFill>
                <a:latin typeface="微软雅黑" panose="020B0503020204020204" pitchFamily="34" charset="-122"/>
                <a:ea typeface="微软雅黑" panose="020B0503020204020204" pitchFamily="34" charset="-122"/>
                <a:sym typeface="Wingdings" panose="05000000000000000000" pitchFamily="2" charset="2"/>
              </a:rPr>
              <a:t></a:t>
            </a:r>
            <a:r>
              <a:rPr lang="zh-CN" altLang="en-US" sz="3200" b="1" dirty="0" smtClean="0">
                <a:solidFill>
                  <a:srgbClr val="FF0000"/>
                </a:solidFill>
                <a:latin typeface="微软雅黑" panose="020B0503020204020204" pitchFamily="34" charset="-122"/>
                <a:ea typeface="微软雅黑" panose="020B0503020204020204" pitchFamily="34" charset="-122"/>
                <a:sym typeface="Wingdings" panose="05000000000000000000" pitchFamily="2" charset="2"/>
              </a:rPr>
              <a:t> </a:t>
            </a:r>
            <a:r>
              <a:rPr lang="en-US" altLang="zh-CN" sz="3200" b="1" dirty="0" smtClean="0">
                <a:solidFill>
                  <a:srgbClr val="FF0000"/>
                </a:solidFill>
                <a:latin typeface="微软雅黑" panose="020B0503020204020204" pitchFamily="34" charset="-122"/>
                <a:ea typeface="微软雅黑" panose="020B0503020204020204" pitchFamily="34" charset="-122"/>
                <a:sym typeface="Wingdings" panose="05000000000000000000" pitchFamily="2" charset="2"/>
              </a:rPr>
              <a:t>4.4%</a:t>
            </a:r>
            <a:endParaRPr lang="zh-CN" altLang="en-US" sz="3200" b="1" dirty="0" smtClean="0">
              <a:solidFill>
                <a:srgbClr val="FF0000"/>
              </a:solidFill>
              <a:latin typeface="微软雅黑" panose="020B0503020204020204" pitchFamily="34" charset="-122"/>
              <a:ea typeface="微软雅黑" panose="020B0503020204020204" pitchFamily="34" charset="-122"/>
              <a:sym typeface="Wingdings" panose="05000000000000000000" pitchFamily="2" charset="2"/>
            </a:endParaRPr>
          </a:p>
        </p:txBody>
      </p:sp>
      <p:sp>
        <p:nvSpPr>
          <p:cNvPr id="21" name="矩形 20"/>
          <p:cNvSpPr/>
          <p:nvPr/>
        </p:nvSpPr>
        <p:spPr>
          <a:xfrm>
            <a:off x="6631162" y="2280329"/>
            <a:ext cx="1210588" cy="400110"/>
          </a:xfrm>
          <a:prstGeom prst="rect">
            <a:avLst/>
          </a:prstGeom>
        </p:spPr>
        <p:txBody>
          <a:bodyPr wrap="none">
            <a:spAutoFit/>
          </a:bodyPr>
          <a:lstStyle/>
          <a:p>
            <a:r>
              <a:rPr lang="zh-CN" altLang="en-US" sz="2000" b="1" dirty="0" smtClean="0">
                <a:solidFill>
                  <a:srgbClr val="003399"/>
                </a:solidFill>
                <a:latin typeface="微软雅黑" panose="020B0503020204020204" pitchFamily="34" charset="-122"/>
                <a:ea typeface="微软雅黑" panose="020B0503020204020204" pitchFamily="34" charset="-122"/>
              </a:rPr>
              <a:t>营业收入</a:t>
            </a:r>
            <a:endParaRPr lang="zh-CN" altLang="en-US" sz="2000" b="1" dirty="0">
              <a:solidFill>
                <a:srgbClr val="003399"/>
              </a:solidFill>
              <a:latin typeface="微软雅黑" panose="020B0503020204020204" pitchFamily="34" charset="-122"/>
              <a:ea typeface="微软雅黑" panose="020B0503020204020204" pitchFamily="34" charset="-122"/>
            </a:endParaRPr>
          </a:p>
        </p:txBody>
      </p:sp>
      <p:sp>
        <p:nvSpPr>
          <p:cNvPr id="22" name="矩形 21"/>
          <p:cNvSpPr/>
          <p:nvPr/>
        </p:nvSpPr>
        <p:spPr>
          <a:xfrm>
            <a:off x="6357488" y="2801324"/>
            <a:ext cx="1787669" cy="523220"/>
          </a:xfrm>
          <a:prstGeom prst="rect">
            <a:avLst/>
          </a:prstGeom>
          <a:solidFill>
            <a:schemeClr val="accent5">
              <a:lumMod val="40000"/>
              <a:lumOff val="60000"/>
            </a:schemeClr>
          </a:solidFill>
        </p:spPr>
        <p:txBody>
          <a:bodyPr wrap="none">
            <a:spAutoFit/>
          </a:bodyPr>
          <a:lstStyle/>
          <a:p>
            <a:r>
              <a:rPr lang="en-US" altLang="zh-CN" sz="2800" b="1" dirty="0" smtClean="0">
                <a:solidFill>
                  <a:srgbClr val="003399"/>
                </a:solidFill>
                <a:latin typeface="微软雅黑" panose="020B0503020204020204" pitchFamily="34" charset="-122"/>
                <a:ea typeface="微软雅黑" panose="020B0503020204020204" pitchFamily="34" charset="-122"/>
              </a:rPr>
              <a:t>381.5</a:t>
            </a:r>
            <a:r>
              <a:rPr lang="zh-CN" altLang="en-US" sz="2800" b="1" dirty="0" smtClean="0">
                <a:solidFill>
                  <a:srgbClr val="003399"/>
                </a:solidFill>
                <a:latin typeface="微软雅黑" panose="020B0503020204020204" pitchFamily="34" charset="-122"/>
                <a:ea typeface="微软雅黑" panose="020B0503020204020204" pitchFamily="34" charset="-122"/>
              </a:rPr>
              <a:t>亿</a:t>
            </a:r>
            <a:r>
              <a:rPr lang="zh-CN" altLang="en-US" sz="2000" b="1" dirty="0" smtClean="0">
                <a:solidFill>
                  <a:srgbClr val="003399"/>
                </a:solidFill>
                <a:latin typeface="微软雅黑" panose="020B0503020204020204" pitchFamily="34" charset="-122"/>
                <a:ea typeface="微软雅黑" panose="020B0503020204020204" pitchFamily="34" charset="-122"/>
              </a:rPr>
              <a:t>元</a:t>
            </a:r>
            <a:endParaRPr lang="zh-CN" altLang="en-US" sz="2800" b="1" dirty="0" smtClean="0">
              <a:solidFill>
                <a:srgbClr val="003399"/>
              </a:solidFill>
              <a:latin typeface="微软雅黑" panose="020B0503020204020204" pitchFamily="34" charset="-122"/>
              <a:ea typeface="微软雅黑" panose="020B0503020204020204" pitchFamily="34" charset="-122"/>
            </a:endParaRPr>
          </a:p>
        </p:txBody>
      </p:sp>
      <p:sp>
        <p:nvSpPr>
          <p:cNvPr id="23" name="矩形 22"/>
          <p:cNvSpPr/>
          <p:nvPr/>
        </p:nvSpPr>
        <p:spPr>
          <a:xfrm>
            <a:off x="6386992" y="3293785"/>
            <a:ext cx="1737976" cy="707886"/>
          </a:xfrm>
          <a:prstGeom prst="rect">
            <a:avLst/>
          </a:prstGeom>
        </p:spPr>
        <p:txBody>
          <a:bodyPr wrap="none" anchor="ctr">
            <a:spAutoFit/>
          </a:bodyPr>
          <a:lstStyle/>
          <a:p>
            <a:pPr algn="ctr"/>
            <a:r>
              <a:rPr lang="zh-CN" altLang="en-US" sz="4000" dirty="0" smtClean="0">
                <a:solidFill>
                  <a:srgbClr val="FF0000"/>
                </a:solidFill>
                <a:latin typeface="微软雅黑" panose="020B0503020204020204" pitchFamily="34" charset="-122"/>
                <a:ea typeface="微软雅黑" panose="020B0503020204020204" pitchFamily="34" charset="-122"/>
                <a:sym typeface="Wingdings" panose="05000000000000000000" pitchFamily="2" charset="2"/>
              </a:rPr>
              <a:t></a:t>
            </a:r>
            <a:r>
              <a:rPr lang="zh-CN" altLang="en-US" sz="2400" dirty="0" smtClean="0">
                <a:solidFill>
                  <a:srgbClr val="FF0000"/>
                </a:solidFill>
                <a:latin typeface="微软雅黑" panose="020B0503020204020204" pitchFamily="34" charset="-122"/>
                <a:ea typeface="微软雅黑" panose="020B0503020204020204" pitchFamily="34" charset="-122"/>
                <a:sym typeface="Wingdings" panose="05000000000000000000" pitchFamily="2" charset="2"/>
              </a:rPr>
              <a:t> </a:t>
            </a:r>
            <a:r>
              <a:rPr lang="en-US" altLang="zh-CN" sz="3200" b="1" dirty="0" smtClean="0">
                <a:solidFill>
                  <a:srgbClr val="FF0000"/>
                </a:solidFill>
                <a:latin typeface="微软雅黑" panose="020B0503020204020204" pitchFamily="34" charset="-122"/>
                <a:ea typeface="微软雅黑" panose="020B0503020204020204" pitchFamily="34" charset="-122"/>
                <a:sym typeface="Wingdings" panose="05000000000000000000" pitchFamily="2" charset="2"/>
              </a:rPr>
              <a:t>1.9%</a:t>
            </a:r>
            <a:endParaRPr lang="zh-CN" altLang="en-US" sz="3200" b="1" dirty="0" smtClean="0">
              <a:solidFill>
                <a:srgbClr val="FF0000"/>
              </a:solidFill>
              <a:latin typeface="微软雅黑" panose="020B0503020204020204" pitchFamily="34" charset="-122"/>
              <a:ea typeface="微软雅黑" panose="020B0503020204020204" pitchFamily="34" charset="-122"/>
              <a:sym typeface="Wingdings" panose="05000000000000000000" pitchFamily="2" charset="2"/>
            </a:endParaRPr>
          </a:p>
        </p:txBody>
      </p:sp>
      <p:sp>
        <p:nvSpPr>
          <p:cNvPr id="25" name="矩形 24"/>
          <p:cNvSpPr/>
          <p:nvPr/>
        </p:nvSpPr>
        <p:spPr>
          <a:xfrm>
            <a:off x="6071187" y="3974452"/>
            <a:ext cx="2436886" cy="369332"/>
          </a:xfrm>
          <a:prstGeom prst="rect">
            <a:avLst/>
          </a:prstGeom>
        </p:spPr>
        <p:txBody>
          <a:bodyPr wrap="none">
            <a:spAutoFit/>
          </a:bodyPr>
          <a:lstStyle/>
          <a:p>
            <a:r>
              <a:rPr lang="zh-CN" altLang="en-US" b="1" dirty="0" smtClean="0">
                <a:solidFill>
                  <a:srgbClr val="003399"/>
                </a:solidFill>
                <a:latin typeface="微软雅黑" panose="020B0503020204020204" pitchFamily="34" charset="-122"/>
                <a:ea typeface="微软雅黑" panose="020B0503020204020204" pitchFamily="34" charset="-122"/>
              </a:rPr>
              <a:t>归母净利润</a:t>
            </a:r>
            <a:r>
              <a:rPr lang="en-US" altLang="zh-CN" b="1" dirty="0" smtClean="0">
                <a:solidFill>
                  <a:srgbClr val="C00000"/>
                </a:solidFill>
                <a:latin typeface="微软雅黑" panose="020B0503020204020204" pitchFamily="34" charset="-122"/>
                <a:ea typeface="微软雅黑" panose="020B0503020204020204" pitchFamily="34" charset="-122"/>
              </a:rPr>
              <a:t>102.8</a:t>
            </a:r>
            <a:r>
              <a:rPr lang="zh-CN" altLang="en-US" b="1" dirty="0" smtClean="0">
                <a:solidFill>
                  <a:srgbClr val="C00000"/>
                </a:solidFill>
                <a:latin typeface="微软雅黑" panose="020B0503020204020204" pitchFamily="34" charset="-122"/>
                <a:ea typeface="微软雅黑" panose="020B0503020204020204" pitchFamily="34" charset="-122"/>
              </a:rPr>
              <a:t>亿</a:t>
            </a:r>
            <a:r>
              <a:rPr lang="zh-CN" altLang="en-US" b="1" dirty="0" smtClean="0">
                <a:solidFill>
                  <a:srgbClr val="003399"/>
                </a:solidFill>
                <a:latin typeface="微软雅黑" panose="020B0503020204020204" pitchFamily="34" charset="-122"/>
                <a:ea typeface="微软雅黑" panose="020B0503020204020204" pitchFamily="34" charset="-122"/>
              </a:rPr>
              <a:t>元</a:t>
            </a:r>
          </a:p>
        </p:txBody>
      </p:sp>
      <p:grpSp>
        <p:nvGrpSpPr>
          <p:cNvPr id="43" name="组合 42"/>
          <p:cNvGrpSpPr/>
          <p:nvPr/>
        </p:nvGrpSpPr>
        <p:grpSpPr>
          <a:xfrm>
            <a:off x="-21265" y="-196513"/>
            <a:ext cx="1105786" cy="1281034"/>
            <a:chOff x="-21265" y="-196513"/>
            <a:chExt cx="1105786" cy="1281034"/>
          </a:xfrm>
        </p:grpSpPr>
        <p:sp>
          <p:nvSpPr>
            <p:cNvPr id="44" name="任意多边形 43"/>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TextBox 44"/>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anose="020B0A04020102020204" pitchFamily="34" charset="0"/>
                </a:rPr>
                <a:t>SIPG</a:t>
              </a:r>
            </a:p>
          </p:txBody>
        </p:sp>
      </p:grpSp>
    </p:spTree>
    <p:extLst>
      <p:ext uri="{BB962C8B-B14F-4D97-AF65-F5344CB8AC3E}">
        <p14:creationId xmlns:p14="http://schemas.microsoft.com/office/powerpoint/2010/main" val="1082071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xmlns="" id="{05EF8056-F650-423F-A512-F2D41002D73F}"/>
              </a:ext>
            </a:extLst>
          </p:cNvPr>
          <p:cNvSpPr txBox="1"/>
          <p:nvPr/>
        </p:nvSpPr>
        <p:spPr>
          <a:xfrm>
            <a:off x="1667413" y="461265"/>
            <a:ext cx="5791200" cy="523220"/>
          </a:xfrm>
          <a:prstGeom prst="rect">
            <a:avLst/>
          </a:prstGeom>
          <a:noFill/>
        </p:spPr>
        <p:txBody>
          <a:bodyPr wrap="square" rtlCol="0">
            <a:spAutoFit/>
          </a:bodyPr>
          <a:lstStyle/>
          <a:p>
            <a:r>
              <a:rPr lang="zh-CN" altLang="en-US" sz="2800" b="1" dirty="0">
                <a:solidFill>
                  <a:srgbClr val="003399"/>
                </a:solidFill>
                <a:latin typeface="微软雅黑" panose="020B0503020204020204" pitchFamily="34" charset="-122"/>
                <a:ea typeface="微软雅黑" panose="020B0503020204020204" pitchFamily="34" charset="-122"/>
              </a:rPr>
              <a:t>一、做优港口主业，夯实发展基础</a:t>
            </a:r>
          </a:p>
        </p:txBody>
      </p:sp>
      <p:sp>
        <p:nvSpPr>
          <p:cNvPr id="5" name="文本框 3">
            <a:extLst>
              <a:ext uri="{FF2B5EF4-FFF2-40B4-BE49-F238E27FC236}">
                <a16:creationId xmlns:a16="http://schemas.microsoft.com/office/drawing/2014/main" xmlns="" id="{6ED0D1C8-B882-4C32-9BEB-89B79FAEEAF0}"/>
              </a:ext>
            </a:extLst>
          </p:cNvPr>
          <p:cNvSpPr txBox="1"/>
          <p:nvPr/>
        </p:nvSpPr>
        <p:spPr>
          <a:xfrm>
            <a:off x="2996717" y="1404892"/>
            <a:ext cx="5855525" cy="120032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推动生产业务部从“操作部”向“指挥部”</a:t>
            </a:r>
            <a:r>
              <a:rPr lang="zh-CN" altLang="en-US" sz="1600" b="1" smtClean="0">
                <a:latin typeface="微软雅黑" pitchFamily="34" charset="-122"/>
                <a:ea typeface="微软雅黑" pitchFamily="34" charset="-122"/>
              </a:rPr>
              <a:t>转变</a:t>
            </a:r>
            <a:endParaRPr lang="en-US" altLang="zh-CN" sz="1600" b="1"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科学做好航线安排，提高资源利用效率</a:t>
            </a:r>
            <a:endParaRPr lang="en-US" altLang="zh-CN" sz="1600" b="1" dirty="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巩固</a:t>
            </a:r>
            <a:r>
              <a:rPr lang="zh-CN" altLang="en-US" sz="1600" b="1" dirty="0">
                <a:latin typeface="微软雅黑" pitchFamily="34" charset="-122"/>
                <a:ea typeface="微软雅黑" pitchFamily="34" charset="-122"/>
              </a:rPr>
              <a:t>效率服务</a:t>
            </a:r>
            <a:r>
              <a:rPr lang="zh-CN" altLang="en-US" sz="1600" b="1" dirty="0" smtClean="0">
                <a:latin typeface="微软雅黑" pitchFamily="34" charset="-122"/>
                <a:ea typeface="微软雅黑" pitchFamily="34" charset="-122"/>
              </a:rPr>
              <a:t>成果，</a:t>
            </a:r>
            <a:r>
              <a:rPr lang="en-US" altLang="zh-CN" sz="1600" b="1" dirty="0" smtClean="0">
                <a:latin typeface="微软雅黑" pitchFamily="34" charset="-122"/>
                <a:ea typeface="微软雅黑" pitchFamily="34" charset="-122"/>
              </a:rPr>
              <a:t> </a:t>
            </a:r>
            <a:r>
              <a:rPr lang="zh-CN" altLang="en-US" sz="1600" b="1" dirty="0" smtClean="0">
                <a:latin typeface="微软雅黑" pitchFamily="34" charset="-122"/>
                <a:ea typeface="微软雅黑" pitchFamily="34" charset="-122"/>
              </a:rPr>
              <a:t>提升</a:t>
            </a:r>
            <a:r>
              <a:rPr lang="zh-CN" altLang="en-US" sz="1600" b="1" dirty="0">
                <a:latin typeface="微软雅黑" pitchFamily="34" charset="-122"/>
                <a:ea typeface="微软雅黑" pitchFamily="34" charset="-122"/>
              </a:rPr>
              <a:t>船舶准班率和码头生产</a:t>
            </a:r>
            <a:r>
              <a:rPr lang="zh-CN" altLang="en-US" sz="1600" b="1" smtClean="0">
                <a:latin typeface="微软雅黑" pitchFamily="34" charset="-122"/>
                <a:ea typeface="微软雅黑" pitchFamily="34" charset="-122"/>
              </a:rPr>
              <a:t>效率</a:t>
            </a:r>
            <a:endParaRPr lang="en-US" altLang="zh-CN" sz="1600" b="1" dirty="0" smtClean="0">
              <a:latin typeface="微软雅黑" pitchFamily="34" charset="-122"/>
              <a:ea typeface="微软雅黑" pitchFamily="34" charset="-122"/>
            </a:endParaRPr>
          </a:p>
        </p:txBody>
      </p:sp>
      <p:sp>
        <p:nvSpPr>
          <p:cNvPr id="8" name="矩形 7"/>
          <p:cNvSpPr/>
          <p:nvPr/>
        </p:nvSpPr>
        <p:spPr>
          <a:xfrm>
            <a:off x="2976122" y="3041415"/>
            <a:ext cx="4572000" cy="1569660"/>
          </a:xfrm>
          <a:prstGeom prst="rect">
            <a:avLst/>
          </a:prstGeom>
        </p:spPr>
        <p:txBody>
          <a:bodyPr>
            <a:spAutoFit/>
          </a:bodyPr>
          <a:lstStyle/>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主动作为适应关检一体化运作</a:t>
            </a:r>
            <a:endParaRPr lang="en-US" altLang="zh-CN" sz="1600" b="1" dirty="0"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推进海关查验标准化平台建设</a:t>
            </a:r>
            <a:endParaRPr lang="en-US" altLang="zh-CN" sz="1600" b="1" dirty="0"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持续推进双窗口离泊与套泊</a:t>
            </a:r>
            <a:r>
              <a:rPr lang="zh-CN" altLang="en-US" sz="1600" b="1" smtClean="0">
                <a:latin typeface="微软雅黑" pitchFamily="34" charset="-122"/>
                <a:ea typeface="微软雅黑" pitchFamily="34" charset="-122"/>
              </a:rPr>
              <a:t>作业</a:t>
            </a:r>
            <a:endParaRPr lang="en-US" altLang="zh-CN" sz="1600" b="1"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积极落实中央和市委市政府相关要求</a:t>
            </a:r>
            <a:endParaRPr lang="zh-CN" altLang="en-US" sz="1600" b="1" dirty="0" smtClean="0">
              <a:latin typeface="微软雅黑" pitchFamily="34" charset="-122"/>
              <a:ea typeface="微软雅黑" pitchFamily="34" charset="-122"/>
            </a:endParaRPr>
          </a:p>
        </p:txBody>
      </p:sp>
      <p:sp>
        <p:nvSpPr>
          <p:cNvPr id="9" name="文本框 3">
            <a:extLst>
              <a:ext uri="{FF2B5EF4-FFF2-40B4-BE49-F238E27FC236}">
                <a16:creationId xmlns:a16="http://schemas.microsoft.com/office/drawing/2014/main" xmlns="" id="{6ED0D1C8-B882-4C32-9BEB-89B79FAEEAF0}"/>
              </a:ext>
            </a:extLst>
          </p:cNvPr>
          <p:cNvSpPr txBox="1"/>
          <p:nvPr/>
        </p:nvSpPr>
        <p:spPr>
          <a:xfrm>
            <a:off x="754941" y="1499331"/>
            <a:ext cx="2009816" cy="1015663"/>
          </a:xfrm>
          <a:prstGeom prst="rect">
            <a:avLst/>
          </a:prstGeom>
          <a:solidFill>
            <a:srgbClr val="9999FF"/>
          </a:solidFill>
        </p:spPr>
        <p:txBody>
          <a:bodyPr wrap="square" rtlCol="0" anchor="ctr">
            <a:spAutoFit/>
          </a:bodyPr>
          <a:lstStyle/>
          <a:p>
            <a:pPr marL="342900" indent="-342900" algn="ctr">
              <a:lnSpc>
                <a:spcPct val="150000"/>
              </a:lnSpc>
            </a:pPr>
            <a:r>
              <a:rPr lang="zh-CN" altLang="en-US" sz="2000" b="1" dirty="0" smtClean="0">
                <a:latin typeface="微软雅黑" pitchFamily="34" charset="-122"/>
                <a:ea typeface="微软雅黑" pitchFamily="34" charset="-122"/>
              </a:rPr>
              <a:t>全力提高</a:t>
            </a:r>
            <a:endParaRPr lang="en-US" altLang="zh-CN" sz="2000" b="1" dirty="0" smtClean="0">
              <a:latin typeface="微软雅黑" pitchFamily="34" charset="-122"/>
              <a:ea typeface="微软雅黑" pitchFamily="34" charset="-122"/>
            </a:endParaRPr>
          </a:p>
          <a:p>
            <a:pPr marL="342900" indent="-342900" algn="ctr">
              <a:lnSpc>
                <a:spcPct val="150000"/>
              </a:lnSpc>
            </a:pPr>
            <a:r>
              <a:rPr lang="zh-CN" altLang="en-US" sz="2000" b="1" dirty="0" smtClean="0">
                <a:latin typeface="微软雅黑" pitchFamily="34" charset="-122"/>
                <a:ea typeface="微软雅黑" pitchFamily="34" charset="-122"/>
              </a:rPr>
              <a:t>生产服务能力</a:t>
            </a:r>
            <a:endParaRPr lang="en-US" altLang="zh-CN" sz="2000" b="1" dirty="0">
              <a:latin typeface="微软雅黑" pitchFamily="34" charset="-122"/>
              <a:ea typeface="微软雅黑" pitchFamily="34" charset="-122"/>
            </a:endParaRPr>
          </a:p>
        </p:txBody>
      </p:sp>
      <p:sp>
        <p:nvSpPr>
          <p:cNvPr id="10" name="文本框 3">
            <a:extLst>
              <a:ext uri="{FF2B5EF4-FFF2-40B4-BE49-F238E27FC236}">
                <a16:creationId xmlns:a16="http://schemas.microsoft.com/office/drawing/2014/main" xmlns="" id="{6ED0D1C8-B882-4C32-9BEB-89B79FAEEAF0}"/>
              </a:ext>
            </a:extLst>
          </p:cNvPr>
          <p:cNvSpPr txBox="1"/>
          <p:nvPr/>
        </p:nvSpPr>
        <p:spPr>
          <a:xfrm>
            <a:off x="759453" y="3247665"/>
            <a:ext cx="2038168" cy="1015663"/>
          </a:xfrm>
          <a:prstGeom prst="rect">
            <a:avLst/>
          </a:prstGeom>
          <a:solidFill>
            <a:schemeClr val="accent6">
              <a:lumMod val="60000"/>
              <a:lumOff val="40000"/>
            </a:schemeClr>
          </a:solidFill>
        </p:spPr>
        <p:txBody>
          <a:bodyPr wrap="square" rtlCol="0" anchor="ctr">
            <a:spAutoFit/>
          </a:bodyPr>
          <a:lstStyle/>
          <a:p>
            <a:pPr marL="457200" indent="-457200" algn="ctr">
              <a:lnSpc>
                <a:spcPct val="150000"/>
              </a:lnSpc>
            </a:pPr>
            <a:r>
              <a:rPr lang="zh-CN" altLang="en-US" sz="2000" b="1" dirty="0" smtClean="0">
                <a:latin typeface="微软雅黑" pitchFamily="34" charset="-122"/>
                <a:ea typeface="微软雅黑" pitchFamily="34" charset="-122"/>
              </a:rPr>
              <a:t>全力推动优化</a:t>
            </a:r>
            <a:endParaRPr lang="en-US" altLang="zh-CN" sz="2000" b="1" dirty="0" smtClean="0">
              <a:latin typeface="微软雅黑" pitchFamily="34" charset="-122"/>
              <a:ea typeface="微软雅黑" pitchFamily="34" charset="-122"/>
            </a:endParaRPr>
          </a:p>
          <a:p>
            <a:pPr marL="457200" indent="-457200" algn="ctr">
              <a:lnSpc>
                <a:spcPct val="150000"/>
              </a:lnSpc>
            </a:pPr>
            <a:r>
              <a:rPr lang="zh-CN" altLang="en-US" sz="2000" b="1" dirty="0" smtClean="0">
                <a:latin typeface="微软雅黑" pitchFamily="34" charset="-122"/>
                <a:ea typeface="微软雅黑" pitchFamily="34" charset="-122"/>
              </a:rPr>
              <a:t>口岸营商环境</a:t>
            </a:r>
            <a:endParaRPr lang="en-US" altLang="zh-CN" sz="2000" b="1" dirty="0" smtClean="0">
              <a:latin typeface="微软雅黑" pitchFamily="34" charset="-122"/>
              <a:ea typeface="微软雅黑" pitchFamily="34" charset="-122"/>
            </a:endParaRPr>
          </a:p>
        </p:txBody>
      </p:sp>
      <p:grpSp>
        <p:nvGrpSpPr>
          <p:cNvPr id="2" name="组合 17"/>
          <p:cNvGrpSpPr/>
          <p:nvPr/>
        </p:nvGrpSpPr>
        <p:grpSpPr>
          <a:xfrm>
            <a:off x="-21265" y="-196513"/>
            <a:ext cx="1105786" cy="1281034"/>
            <a:chOff x="-21265" y="-196513"/>
            <a:chExt cx="1105786" cy="1281034"/>
          </a:xfrm>
        </p:grpSpPr>
        <p:sp>
          <p:nvSpPr>
            <p:cNvPr id="16" name="任意多边形 15"/>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20" name="椭圆 19"/>
          <p:cNvSpPr/>
          <p:nvPr/>
        </p:nvSpPr>
        <p:spPr>
          <a:xfrm>
            <a:off x="512629" y="1560009"/>
            <a:ext cx="435935" cy="435935"/>
          </a:xfrm>
          <a:prstGeom prst="ellipse">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Arial Black" pitchFamily="34" charset="0"/>
              </a:rPr>
              <a:t>2</a:t>
            </a:r>
            <a:endParaRPr lang="zh-CN" altLang="en-US" b="1" dirty="0">
              <a:latin typeface="Arial Black" pitchFamily="34" charset="0"/>
            </a:endParaRPr>
          </a:p>
        </p:txBody>
      </p:sp>
      <p:sp>
        <p:nvSpPr>
          <p:cNvPr id="21" name="椭圆 20"/>
          <p:cNvSpPr/>
          <p:nvPr/>
        </p:nvSpPr>
        <p:spPr>
          <a:xfrm>
            <a:off x="475544" y="3430522"/>
            <a:ext cx="435935" cy="435935"/>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Arial Black" pitchFamily="34" charset="0"/>
              </a:rPr>
              <a:t>3</a:t>
            </a:r>
            <a:endParaRPr lang="zh-CN" altLang="en-US" b="1" dirty="0">
              <a:latin typeface="Arial Black" pitchFamily="34" charset="0"/>
            </a:endParaRPr>
          </a:p>
        </p:txBody>
      </p:sp>
    </p:spTree>
    <p:extLst>
      <p:ext uri="{BB962C8B-B14F-4D97-AF65-F5344CB8AC3E}">
        <p14:creationId xmlns:p14="http://schemas.microsoft.com/office/powerpoint/2010/main" val="25662869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linds(horizont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blinds(horizontal)">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blinds(horizontal)">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blinds(horizontal)">
                                      <p:cBhvr>
                                        <p:cTn id="3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xmlns="" id="{05EF8056-F650-423F-A512-F2D41002D73F}"/>
              </a:ext>
            </a:extLst>
          </p:cNvPr>
          <p:cNvSpPr txBox="1"/>
          <p:nvPr/>
        </p:nvSpPr>
        <p:spPr>
          <a:xfrm>
            <a:off x="1667413" y="461265"/>
            <a:ext cx="5791200" cy="523220"/>
          </a:xfrm>
          <a:prstGeom prst="rect">
            <a:avLst/>
          </a:prstGeom>
          <a:noFill/>
        </p:spPr>
        <p:txBody>
          <a:bodyPr wrap="square" rtlCol="0">
            <a:spAutoFit/>
          </a:bodyPr>
          <a:lstStyle/>
          <a:p>
            <a:r>
              <a:rPr lang="zh-CN" altLang="en-US" sz="2800" b="1" dirty="0">
                <a:solidFill>
                  <a:srgbClr val="003399"/>
                </a:solidFill>
                <a:latin typeface="微软雅黑" panose="020B0503020204020204" pitchFamily="34" charset="-122"/>
                <a:ea typeface="微软雅黑" panose="020B0503020204020204" pitchFamily="34" charset="-122"/>
              </a:rPr>
              <a:t>一、做优港口主业，夯实发展基础</a:t>
            </a:r>
          </a:p>
        </p:txBody>
      </p:sp>
      <p:sp>
        <p:nvSpPr>
          <p:cNvPr id="5" name="文本框 3">
            <a:extLst>
              <a:ext uri="{FF2B5EF4-FFF2-40B4-BE49-F238E27FC236}">
                <a16:creationId xmlns:a16="http://schemas.microsoft.com/office/drawing/2014/main" xmlns="" id="{6ED0D1C8-B882-4C32-9BEB-89B79FAEEAF0}"/>
              </a:ext>
            </a:extLst>
          </p:cNvPr>
          <p:cNvSpPr txBox="1"/>
          <p:nvPr/>
        </p:nvSpPr>
        <p:spPr>
          <a:xfrm>
            <a:off x="2996717" y="1404892"/>
            <a:ext cx="5855525" cy="120032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推动生产业务部从“操作部”向“指挥部”</a:t>
            </a:r>
            <a:r>
              <a:rPr lang="zh-CN" altLang="en-US" sz="1600" b="1" smtClean="0">
                <a:latin typeface="微软雅黑" pitchFamily="34" charset="-122"/>
                <a:ea typeface="微软雅黑" pitchFamily="34" charset="-122"/>
              </a:rPr>
              <a:t>转变</a:t>
            </a:r>
            <a:endParaRPr lang="en-US" altLang="zh-CN" sz="1600" b="1"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科学做好航线安排，提高资源利用效率</a:t>
            </a:r>
            <a:endParaRPr lang="en-US" altLang="zh-CN" sz="1600" b="1" dirty="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巩固</a:t>
            </a:r>
            <a:r>
              <a:rPr lang="zh-CN" altLang="en-US" sz="1600" b="1" dirty="0">
                <a:latin typeface="微软雅黑" pitchFamily="34" charset="-122"/>
                <a:ea typeface="微软雅黑" pitchFamily="34" charset="-122"/>
              </a:rPr>
              <a:t>效率服务</a:t>
            </a:r>
            <a:r>
              <a:rPr lang="zh-CN" altLang="en-US" sz="1600" b="1" dirty="0" smtClean="0">
                <a:latin typeface="微软雅黑" pitchFamily="34" charset="-122"/>
                <a:ea typeface="微软雅黑" pitchFamily="34" charset="-122"/>
              </a:rPr>
              <a:t>成果，</a:t>
            </a:r>
            <a:r>
              <a:rPr lang="en-US" altLang="zh-CN" sz="1600" b="1" dirty="0" smtClean="0">
                <a:latin typeface="微软雅黑" pitchFamily="34" charset="-122"/>
                <a:ea typeface="微软雅黑" pitchFamily="34" charset="-122"/>
              </a:rPr>
              <a:t> </a:t>
            </a:r>
            <a:r>
              <a:rPr lang="zh-CN" altLang="en-US" sz="1600" b="1" dirty="0" smtClean="0">
                <a:latin typeface="微软雅黑" pitchFamily="34" charset="-122"/>
                <a:ea typeface="微软雅黑" pitchFamily="34" charset="-122"/>
              </a:rPr>
              <a:t>提升</a:t>
            </a:r>
            <a:r>
              <a:rPr lang="zh-CN" altLang="en-US" sz="1600" b="1" dirty="0">
                <a:latin typeface="微软雅黑" pitchFamily="34" charset="-122"/>
                <a:ea typeface="微软雅黑" pitchFamily="34" charset="-122"/>
              </a:rPr>
              <a:t>船舶准班率和码头生产</a:t>
            </a:r>
            <a:r>
              <a:rPr lang="zh-CN" altLang="en-US" sz="1600" b="1" smtClean="0">
                <a:latin typeface="微软雅黑" pitchFamily="34" charset="-122"/>
                <a:ea typeface="微软雅黑" pitchFamily="34" charset="-122"/>
              </a:rPr>
              <a:t>效率</a:t>
            </a:r>
            <a:endParaRPr lang="en-US" altLang="zh-CN" sz="1600" b="1" dirty="0" smtClean="0">
              <a:latin typeface="微软雅黑" pitchFamily="34" charset="-122"/>
              <a:ea typeface="微软雅黑" pitchFamily="34" charset="-122"/>
            </a:endParaRPr>
          </a:p>
        </p:txBody>
      </p:sp>
      <p:sp>
        <p:nvSpPr>
          <p:cNvPr id="8" name="矩形 7"/>
          <p:cNvSpPr/>
          <p:nvPr/>
        </p:nvSpPr>
        <p:spPr>
          <a:xfrm>
            <a:off x="2997637" y="2804746"/>
            <a:ext cx="4572000" cy="1569660"/>
          </a:xfrm>
          <a:prstGeom prst="rect">
            <a:avLst/>
          </a:prstGeom>
        </p:spPr>
        <p:txBody>
          <a:bodyPr>
            <a:spAutoFit/>
          </a:bodyPr>
          <a:lstStyle/>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主动作为适应关检一体化运作</a:t>
            </a:r>
            <a:endParaRPr lang="en-US" altLang="zh-CN" sz="1600" b="1" dirty="0"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推进海关查验标准化平台建设</a:t>
            </a:r>
            <a:endParaRPr lang="en-US" altLang="zh-CN" sz="1600" b="1" dirty="0"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持续推进双窗口离泊与套泊</a:t>
            </a:r>
            <a:r>
              <a:rPr lang="zh-CN" altLang="en-US" sz="1600" b="1" smtClean="0">
                <a:latin typeface="微软雅黑" pitchFamily="34" charset="-122"/>
                <a:ea typeface="微软雅黑" pitchFamily="34" charset="-122"/>
              </a:rPr>
              <a:t>作业</a:t>
            </a:r>
            <a:endParaRPr lang="en-US" altLang="zh-CN" sz="1600" b="1"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积极落实中央和市委市政府相关要求</a:t>
            </a:r>
            <a:endParaRPr lang="zh-CN" altLang="en-US" sz="1600" b="1" dirty="0" smtClean="0">
              <a:latin typeface="微软雅黑" pitchFamily="34" charset="-122"/>
              <a:ea typeface="微软雅黑" pitchFamily="34" charset="-122"/>
            </a:endParaRPr>
          </a:p>
        </p:txBody>
      </p:sp>
      <p:sp>
        <p:nvSpPr>
          <p:cNvPr id="9" name="文本框 3">
            <a:extLst>
              <a:ext uri="{FF2B5EF4-FFF2-40B4-BE49-F238E27FC236}">
                <a16:creationId xmlns:a16="http://schemas.microsoft.com/office/drawing/2014/main" xmlns="" id="{6ED0D1C8-B882-4C32-9BEB-89B79FAEEAF0}"/>
              </a:ext>
            </a:extLst>
          </p:cNvPr>
          <p:cNvSpPr txBox="1"/>
          <p:nvPr/>
        </p:nvSpPr>
        <p:spPr>
          <a:xfrm>
            <a:off x="754941" y="1499331"/>
            <a:ext cx="2009816" cy="1015663"/>
          </a:xfrm>
          <a:prstGeom prst="rect">
            <a:avLst/>
          </a:prstGeom>
          <a:solidFill>
            <a:srgbClr val="9999FF"/>
          </a:solidFill>
        </p:spPr>
        <p:txBody>
          <a:bodyPr wrap="square" rtlCol="0" anchor="ctr">
            <a:spAutoFit/>
          </a:bodyPr>
          <a:lstStyle/>
          <a:p>
            <a:pPr marL="342900" indent="-342900" algn="ctr">
              <a:lnSpc>
                <a:spcPct val="150000"/>
              </a:lnSpc>
            </a:pPr>
            <a:r>
              <a:rPr lang="zh-CN" altLang="en-US" sz="2000" b="1" dirty="0" smtClean="0">
                <a:latin typeface="微软雅黑" pitchFamily="34" charset="-122"/>
                <a:ea typeface="微软雅黑" pitchFamily="34" charset="-122"/>
              </a:rPr>
              <a:t>全力提高</a:t>
            </a:r>
            <a:endParaRPr lang="en-US" altLang="zh-CN" sz="2000" b="1" dirty="0" smtClean="0">
              <a:latin typeface="微软雅黑" pitchFamily="34" charset="-122"/>
              <a:ea typeface="微软雅黑" pitchFamily="34" charset="-122"/>
            </a:endParaRPr>
          </a:p>
          <a:p>
            <a:pPr marL="342900" indent="-342900" algn="ctr">
              <a:lnSpc>
                <a:spcPct val="150000"/>
              </a:lnSpc>
            </a:pPr>
            <a:r>
              <a:rPr lang="zh-CN" altLang="en-US" sz="2000" b="1" dirty="0" smtClean="0">
                <a:latin typeface="微软雅黑" pitchFamily="34" charset="-122"/>
                <a:ea typeface="微软雅黑" pitchFamily="34" charset="-122"/>
              </a:rPr>
              <a:t>生产服务能力</a:t>
            </a:r>
            <a:endParaRPr lang="en-US" altLang="zh-CN" sz="2000" b="1" dirty="0">
              <a:latin typeface="微软雅黑" pitchFamily="34" charset="-122"/>
              <a:ea typeface="微软雅黑" pitchFamily="34" charset="-122"/>
            </a:endParaRPr>
          </a:p>
        </p:txBody>
      </p:sp>
      <p:sp>
        <p:nvSpPr>
          <p:cNvPr id="10" name="文本框 3">
            <a:extLst>
              <a:ext uri="{FF2B5EF4-FFF2-40B4-BE49-F238E27FC236}">
                <a16:creationId xmlns:a16="http://schemas.microsoft.com/office/drawing/2014/main" xmlns="" id="{6ED0D1C8-B882-4C32-9BEB-89B79FAEEAF0}"/>
              </a:ext>
            </a:extLst>
          </p:cNvPr>
          <p:cNvSpPr txBox="1"/>
          <p:nvPr/>
        </p:nvSpPr>
        <p:spPr>
          <a:xfrm>
            <a:off x="770211" y="3064785"/>
            <a:ext cx="2038168" cy="1015663"/>
          </a:xfrm>
          <a:prstGeom prst="rect">
            <a:avLst/>
          </a:prstGeom>
          <a:solidFill>
            <a:schemeClr val="accent6">
              <a:lumMod val="60000"/>
              <a:lumOff val="40000"/>
            </a:schemeClr>
          </a:solidFill>
        </p:spPr>
        <p:txBody>
          <a:bodyPr wrap="square" rtlCol="0" anchor="ctr">
            <a:spAutoFit/>
          </a:bodyPr>
          <a:lstStyle/>
          <a:p>
            <a:pPr marL="457200" indent="-457200" algn="ctr">
              <a:lnSpc>
                <a:spcPct val="150000"/>
              </a:lnSpc>
            </a:pPr>
            <a:r>
              <a:rPr lang="zh-CN" altLang="en-US" sz="2000" b="1" dirty="0" smtClean="0">
                <a:latin typeface="微软雅黑" pitchFamily="34" charset="-122"/>
                <a:ea typeface="微软雅黑" pitchFamily="34" charset="-122"/>
              </a:rPr>
              <a:t>全力推动优化</a:t>
            </a:r>
            <a:endParaRPr lang="en-US" altLang="zh-CN" sz="2000" b="1" dirty="0" smtClean="0">
              <a:latin typeface="微软雅黑" pitchFamily="34" charset="-122"/>
              <a:ea typeface="微软雅黑" pitchFamily="34" charset="-122"/>
            </a:endParaRPr>
          </a:p>
          <a:p>
            <a:pPr marL="457200" indent="-457200" algn="ctr">
              <a:lnSpc>
                <a:spcPct val="150000"/>
              </a:lnSpc>
            </a:pPr>
            <a:r>
              <a:rPr lang="zh-CN" altLang="en-US" sz="2000" b="1" dirty="0" smtClean="0">
                <a:latin typeface="微软雅黑" pitchFamily="34" charset="-122"/>
                <a:ea typeface="微软雅黑" pitchFamily="34" charset="-122"/>
              </a:rPr>
              <a:t>口岸营商环境</a:t>
            </a:r>
            <a:endParaRPr lang="en-US" altLang="zh-CN" sz="2000" b="1" dirty="0" smtClean="0">
              <a:latin typeface="微软雅黑" pitchFamily="34" charset="-122"/>
              <a:ea typeface="微软雅黑" pitchFamily="34" charset="-122"/>
            </a:endParaRPr>
          </a:p>
        </p:txBody>
      </p:sp>
      <p:grpSp>
        <p:nvGrpSpPr>
          <p:cNvPr id="2" name="组合 17"/>
          <p:cNvGrpSpPr/>
          <p:nvPr/>
        </p:nvGrpSpPr>
        <p:grpSpPr>
          <a:xfrm>
            <a:off x="-21265" y="-196513"/>
            <a:ext cx="1105786" cy="1281034"/>
            <a:chOff x="-21265" y="-196513"/>
            <a:chExt cx="1105786" cy="1281034"/>
          </a:xfrm>
        </p:grpSpPr>
        <p:sp>
          <p:nvSpPr>
            <p:cNvPr id="16" name="任意多边形 15"/>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20" name="椭圆 19"/>
          <p:cNvSpPr/>
          <p:nvPr/>
        </p:nvSpPr>
        <p:spPr>
          <a:xfrm>
            <a:off x="512629" y="1560009"/>
            <a:ext cx="435935" cy="435935"/>
          </a:xfrm>
          <a:prstGeom prst="ellipse">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Arial Black" pitchFamily="34" charset="0"/>
              </a:rPr>
              <a:t>2</a:t>
            </a:r>
            <a:endParaRPr lang="zh-CN" altLang="en-US" b="1" dirty="0">
              <a:latin typeface="Arial Black" pitchFamily="34" charset="0"/>
            </a:endParaRPr>
          </a:p>
        </p:txBody>
      </p:sp>
      <p:sp>
        <p:nvSpPr>
          <p:cNvPr id="21" name="椭圆 20"/>
          <p:cNvSpPr/>
          <p:nvPr/>
        </p:nvSpPr>
        <p:spPr>
          <a:xfrm>
            <a:off x="464787" y="3290673"/>
            <a:ext cx="435935" cy="435935"/>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Arial Black" pitchFamily="34" charset="0"/>
              </a:rPr>
              <a:t>3</a:t>
            </a:r>
            <a:endParaRPr lang="zh-CN" altLang="en-US" b="1" dirty="0">
              <a:latin typeface="Arial Black" pitchFamily="34" charset="0"/>
            </a:endParaRPr>
          </a:p>
        </p:txBody>
      </p:sp>
      <p:sp>
        <p:nvSpPr>
          <p:cNvPr id="12" name="文本框 3">
            <a:extLst>
              <a:ext uri="{FF2B5EF4-FFF2-40B4-BE49-F238E27FC236}">
                <a16:creationId xmlns:a16="http://schemas.microsoft.com/office/drawing/2014/main" xmlns="" id="{6ED0D1C8-B882-4C32-9BEB-89B79FAEEAF0}"/>
              </a:ext>
            </a:extLst>
          </p:cNvPr>
          <p:cNvSpPr txBox="1"/>
          <p:nvPr/>
        </p:nvSpPr>
        <p:spPr>
          <a:xfrm>
            <a:off x="793518" y="4793474"/>
            <a:ext cx="2014229" cy="961289"/>
          </a:xfrm>
          <a:prstGeom prst="rect">
            <a:avLst/>
          </a:prstGeom>
          <a:solidFill>
            <a:schemeClr val="accent4">
              <a:lumMod val="60000"/>
              <a:lumOff val="40000"/>
            </a:schemeClr>
          </a:solidFill>
        </p:spPr>
        <p:txBody>
          <a:bodyPr wrap="square" rtlCol="0" anchor="ctr">
            <a:spAutoFit/>
          </a:bodyPr>
          <a:lstStyle/>
          <a:p>
            <a:pPr marL="457200" indent="-457200" algn="ctr">
              <a:lnSpc>
                <a:spcPct val="150000"/>
              </a:lnSpc>
            </a:pPr>
            <a:r>
              <a:rPr lang="zh-CN" altLang="en-US" sz="2000" b="1" smtClean="0">
                <a:latin typeface="微软雅黑" pitchFamily="34" charset="-122"/>
                <a:ea typeface="微软雅黑" pitchFamily="34" charset="-122"/>
              </a:rPr>
              <a:t>全力确保</a:t>
            </a:r>
            <a:endParaRPr lang="en-US" altLang="zh-CN" sz="2000" b="1" smtClean="0">
              <a:latin typeface="微软雅黑" pitchFamily="34" charset="-122"/>
              <a:ea typeface="微软雅黑" pitchFamily="34" charset="-122"/>
            </a:endParaRPr>
          </a:p>
          <a:p>
            <a:pPr marL="457200" indent="-457200" algn="ctr">
              <a:lnSpc>
                <a:spcPct val="150000"/>
              </a:lnSpc>
            </a:pPr>
            <a:r>
              <a:rPr lang="zh-CN" altLang="en-US" sz="2000" b="1" smtClean="0">
                <a:latin typeface="微软雅黑" pitchFamily="34" charset="-122"/>
                <a:ea typeface="微软雅黑" pitchFamily="34" charset="-122"/>
              </a:rPr>
              <a:t>安全生产</a:t>
            </a:r>
            <a:endParaRPr lang="en-US" altLang="zh-CN" sz="2000" b="1" dirty="0" smtClean="0">
              <a:latin typeface="微软雅黑" pitchFamily="34" charset="-122"/>
              <a:ea typeface="微软雅黑" pitchFamily="34" charset="-122"/>
            </a:endParaRPr>
          </a:p>
        </p:txBody>
      </p:sp>
      <p:sp>
        <p:nvSpPr>
          <p:cNvPr id="13" name="椭圆 12"/>
          <p:cNvSpPr/>
          <p:nvPr/>
        </p:nvSpPr>
        <p:spPr>
          <a:xfrm>
            <a:off x="498852" y="4895355"/>
            <a:ext cx="435935" cy="43593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Arial Black" pitchFamily="34" charset="0"/>
              </a:rPr>
              <a:t>4</a:t>
            </a:r>
            <a:endParaRPr lang="zh-CN" altLang="en-US" b="1" dirty="0">
              <a:latin typeface="Arial Black" pitchFamily="34" charset="0"/>
            </a:endParaRPr>
          </a:p>
        </p:txBody>
      </p:sp>
      <p:sp>
        <p:nvSpPr>
          <p:cNvPr id="15" name="矩形 14"/>
          <p:cNvSpPr/>
          <p:nvPr/>
        </p:nvSpPr>
        <p:spPr>
          <a:xfrm>
            <a:off x="3010188" y="4603066"/>
            <a:ext cx="4572000" cy="1569660"/>
          </a:xfrm>
          <a:prstGeom prst="rect">
            <a:avLst/>
          </a:prstGeom>
        </p:spPr>
        <p:txBody>
          <a:bodyPr>
            <a:spAutoFit/>
          </a:bodyPr>
          <a:lstStyle/>
          <a:p>
            <a:pPr marL="342900" indent="-342900">
              <a:lnSpc>
                <a:spcPct val="150000"/>
              </a:lnSpc>
              <a:buFont typeface="Arial" panose="020B0604020202020204" pitchFamily="34" charset="0"/>
              <a:buChar char="•"/>
            </a:pPr>
            <a:r>
              <a:rPr lang="zh-CN" altLang="zh-CN" sz="1600" b="1" smtClean="0">
                <a:latin typeface="Calibri" pitchFamily="34" charset="0"/>
                <a:ea typeface="仿宋_GB2312"/>
                <a:cs typeface="Arial" pitchFamily="34" charset="0"/>
              </a:rPr>
              <a:t>严格落实安全生产责任制</a:t>
            </a:r>
            <a:endParaRPr lang="en-US" altLang="zh-CN" sz="1600" b="1" dirty="0"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zh-CN" sz="1600" b="1" smtClean="0">
                <a:latin typeface="Calibri" pitchFamily="34" charset="0"/>
                <a:ea typeface="仿宋_GB2312"/>
                <a:cs typeface="Arial" pitchFamily="34" charset="0"/>
              </a:rPr>
              <a:t>不断完善安全管理体系</a:t>
            </a:r>
            <a:endParaRPr lang="en-US" altLang="zh-CN" sz="1600" b="1" smtClean="0">
              <a:latin typeface="Calibri" pitchFamily="34" charset="0"/>
              <a:ea typeface="仿宋_GB2312"/>
              <a:cs typeface="Arial" pitchFamily="34" charset="0"/>
            </a:endParaRPr>
          </a:p>
          <a:p>
            <a:pPr marL="342900" indent="-342900">
              <a:lnSpc>
                <a:spcPct val="150000"/>
              </a:lnSpc>
              <a:buFont typeface="Arial" panose="020B0604020202020204" pitchFamily="34" charset="0"/>
              <a:buChar char="•"/>
            </a:pPr>
            <a:r>
              <a:rPr lang="zh-CN" altLang="zh-CN" sz="1600" b="1" smtClean="0">
                <a:latin typeface="Calibri" pitchFamily="34" charset="0"/>
                <a:ea typeface="仿宋_GB2312"/>
                <a:cs typeface="Arial" pitchFamily="34" charset="0"/>
              </a:rPr>
              <a:t>上海港公安局转制</a:t>
            </a:r>
            <a:r>
              <a:rPr lang="zh-CN" altLang="en-US" sz="1600" b="1" smtClean="0">
                <a:latin typeface="Calibri" pitchFamily="34" charset="0"/>
                <a:ea typeface="仿宋_GB2312"/>
                <a:cs typeface="Arial" pitchFamily="34" charset="0"/>
              </a:rPr>
              <a:t>工作</a:t>
            </a:r>
            <a:endParaRPr lang="en-US" altLang="zh-CN" sz="1600" b="1" smtClean="0">
              <a:latin typeface="Calibri" pitchFamily="34" charset="0"/>
              <a:ea typeface="仿宋_GB2312"/>
              <a:cs typeface="Arial" pitchFamily="34" charset="0"/>
            </a:endParaRPr>
          </a:p>
          <a:p>
            <a:pPr marL="342900" indent="-342900">
              <a:lnSpc>
                <a:spcPct val="150000"/>
              </a:lnSpc>
              <a:buFont typeface="Arial" panose="020B0604020202020204" pitchFamily="34" charset="0"/>
              <a:buChar char="•"/>
            </a:pPr>
            <a:r>
              <a:rPr lang="zh-CN" altLang="zh-CN" sz="1600" b="1" smtClean="0">
                <a:latin typeface="Calibri" pitchFamily="34" charset="0"/>
                <a:ea typeface="仿宋_GB2312"/>
                <a:cs typeface="Arial" pitchFamily="34" charset="0"/>
              </a:rPr>
              <a:t>持续加强员工安全宣传教育培训</a:t>
            </a:r>
            <a:endParaRPr lang="zh-CN" altLang="en-US" sz="1600" b="1" dirty="0" smtClean="0">
              <a:latin typeface="微软雅黑" pitchFamily="34" charset="-122"/>
              <a:ea typeface="微软雅黑" pitchFamily="34" charset="-122"/>
            </a:endParaRPr>
          </a:p>
        </p:txBody>
      </p:sp>
    </p:spTree>
    <p:extLst>
      <p:ext uri="{BB962C8B-B14F-4D97-AF65-F5344CB8AC3E}">
        <p14:creationId xmlns:p14="http://schemas.microsoft.com/office/powerpoint/2010/main" val="25662869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blinds(horizontal)">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blinds(horizontal)">
                                      <p:cBhvr>
                                        <p:cTn id="22" dur="500"/>
                                        <p:tgtEl>
                                          <p:spTgt spid="1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5">
                                            <p:txEl>
                                              <p:pRg st="2" end="2"/>
                                            </p:txEl>
                                          </p:spTgt>
                                        </p:tgtEl>
                                        <p:attrNameLst>
                                          <p:attrName>style.visibility</p:attrName>
                                        </p:attrNameLst>
                                      </p:cBhvr>
                                      <p:to>
                                        <p:strVal val="visible"/>
                                      </p:to>
                                    </p:set>
                                    <p:animEffect transition="in" filter="blinds(horizontal)">
                                      <p:cBhvr>
                                        <p:cTn id="27" dur="500"/>
                                        <p:tgtEl>
                                          <p:spTgt spid="1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5">
                                            <p:txEl>
                                              <p:pRg st="3" end="3"/>
                                            </p:txEl>
                                          </p:spTgt>
                                        </p:tgtEl>
                                        <p:attrNameLst>
                                          <p:attrName>style.visibility</p:attrName>
                                        </p:attrNameLst>
                                      </p:cBhvr>
                                      <p:to>
                                        <p:strVal val="visible"/>
                                      </p:to>
                                    </p:set>
                                    <p:animEffect transition="in" filter="blinds(horizontal)">
                                      <p:cBhvr>
                                        <p:cTn id="3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xmlns="" id="{05EF8056-F650-423F-A512-F2D41002D73F}"/>
              </a:ext>
            </a:extLst>
          </p:cNvPr>
          <p:cNvSpPr txBox="1"/>
          <p:nvPr/>
        </p:nvSpPr>
        <p:spPr>
          <a:xfrm>
            <a:off x="1607091" y="450075"/>
            <a:ext cx="5791200" cy="523220"/>
          </a:xfrm>
          <a:prstGeom prst="rect">
            <a:avLst/>
          </a:prstGeom>
          <a:noFill/>
        </p:spPr>
        <p:txBody>
          <a:bodyPr wrap="square" rtlCol="0">
            <a:spAutoFit/>
          </a:bodyPr>
          <a:lstStyle/>
          <a:p>
            <a:r>
              <a:rPr lang="zh-CN" altLang="en-US" sz="2800" b="1" dirty="0" smtClean="0">
                <a:solidFill>
                  <a:srgbClr val="003399"/>
                </a:solidFill>
                <a:latin typeface="微软雅黑" panose="020B0503020204020204" pitchFamily="34" charset="-122"/>
                <a:ea typeface="微软雅黑" panose="020B0503020204020204" pitchFamily="34" charset="-122"/>
              </a:rPr>
              <a:t>二、服务国家战略，融入发展大局</a:t>
            </a:r>
          </a:p>
        </p:txBody>
      </p:sp>
      <p:sp>
        <p:nvSpPr>
          <p:cNvPr id="4" name="文本框 3">
            <a:extLst>
              <a:ext uri="{FF2B5EF4-FFF2-40B4-BE49-F238E27FC236}">
                <a16:creationId xmlns:a16="http://schemas.microsoft.com/office/drawing/2014/main" xmlns="" id="{6ED0D1C8-B882-4C32-9BEB-89B79FAEEAF0}"/>
              </a:ext>
            </a:extLst>
          </p:cNvPr>
          <p:cNvSpPr txBox="1"/>
          <p:nvPr/>
        </p:nvSpPr>
        <p:spPr>
          <a:xfrm>
            <a:off x="644784" y="1252532"/>
            <a:ext cx="2715104" cy="1015663"/>
          </a:xfrm>
          <a:prstGeom prst="rect">
            <a:avLst/>
          </a:prstGeom>
          <a:solidFill>
            <a:srgbClr val="FF9999"/>
          </a:solidFill>
        </p:spPr>
        <p:txBody>
          <a:bodyPr wrap="square" rtlCol="0" anchor="ctr">
            <a:spAutoFit/>
          </a:bodyPr>
          <a:lstStyle/>
          <a:p>
            <a:pPr marL="457200" indent="-457200" algn="ctr">
              <a:lnSpc>
                <a:spcPct val="150000"/>
              </a:lnSpc>
            </a:pPr>
            <a:r>
              <a:rPr lang="zh-CN" altLang="en-US" sz="2000" b="1" dirty="0" smtClean="0">
                <a:solidFill>
                  <a:srgbClr val="FF0000"/>
                </a:solidFill>
                <a:latin typeface="微软雅黑" pitchFamily="34" charset="-122"/>
                <a:ea typeface="微软雅黑" pitchFamily="34" charset="-122"/>
              </a:rPr>
              <a:t>服务</a:t>
            </a:r>
            <a:endParaRPr lang="en-US" altLang="zh-CN" sz="2000" b="1" dirty="0" smtClean="0">
              <a:solidFill>
                <a:srgbClr val="FF0000"/>
              </a:solidFill>
              <a:latin typeface="微软雅黑" pitchFamily="34" charset="-122"/>
              <a:ea typeface="微软雅黑" pitchFamily="34" charset="-122"/>
            </a:endParaRPr>
          </a:p>
          <a:p>
            <a:pPr marL="457200" indent="-457200" algn="ctr">
              <a:lnSpc>
                <a:spcPct val="150000"/>
              </a:lnSpc>
            </a:pPr>
            <a:r>
              <a:rPr lang="zh-CN" altLang="en-US" sz="2000" b="1" dirty="0" smtClean="0">
                <a:solidFill>
                  <a:srgbClr val="FF0000"/>
                </a:solidFill>
                <a:latin typeface="微软雅黑" pitchFamily="34" charset="-122"/>
                <a:ea typeface="微软雅黑" pitchFamily="34" charset="-122"/>
              </a:rPr>
              <a:t>“一带一路”建设</a:t>
            </a:r>
            <a:endParaRPr lang="en-US" altLang="zh-CN" sz="2000" b="1" dirty="0">
              <a:solidFill>
                <a:srgbClr val="FF0000"/>
              </a:solidFill>
              <a:latin typeface="微软雅黑" pitchFamily="34" charset="-122"/>
              <a:ea typeface="微软雅黑" pitchFamily="34" charset="-122"/>
            </a:endParaRPr>
          </a:p>
        </p:txBody>
      </p:sp>
      <p:sp>
        <p:nvSpPr>
          <p:cNvPr id="7" name="矩形 6"/>
          <p:cNvSpPr/>
          <p:nvPr/>
        </p:nvSpPr>
        <p:spPr>
          <a:xfrm>
            <a:off x="3647029" y="973295"/>
            <a:ext cx="4572000" cy="1569660"/>
          </a:xfrm>
          <a:prstGeom prst="rect">
            <a:avLst/>
          </a:prstGeom>
        </p:spPr>
        <p:txBody>
          <a:bodyPr>
            <a:spAutoFit/>
          </a:bodyPr>
          <a:lstStyle/>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加强与中远海运港口集团的合作</a:t>
            </a:r>
            <a:endParaRPr lang="en-US" altLang="zh-CN" sz="1600" b="1" dirty="0"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推进以色列项目</a:t>
            </a:r>
            <a:endParaRPr lang="en-US" altLang="zh-CN" sz="1600" b="1" dirty="0"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加大海外投资力度</a:t>
            </a:r>
            <a:endParaRPr lang="en-US" altLang="zh-CN" sz="1600" b="1" dirty="0"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完善海丝港航合作机制</a:t>
            </a:r>
            <a:endParaRPr lang="en-US" altLang="zh-CN" sz="1600" b="1" dirty="0" smtClean="0">
              <a:latin typeface="微软雅黑" pitchFamily="34" charset="-122"/>
              <a:ea typeface="微软雅黑" pitchFamily="34" charset="-122"/>
            </a:endParaRPr>
          </a:p>
        </p:txBody>
      </p:sp>
      <p:grpSp>
        <p:nvGrpSpPr>
          <p:cNvPr id="2" name="组合 17"/>
          <p:cNvGrpSpPr/>
          <p:nvPr/>
        </p:nvGrpSpPr>
        <p:grpSpPr>
          <a:xfrm>
            <a:off x="-21265" y="-196513"/>
            <a:ext cx="1105786" cy="1281034"/>
            <a:chOff x="-21265" y="-196513"/>
            <a:chExt cx="1105786" cy="1281034"/>
          </a:xfrm>
        </p:grpSpPr>
        <p:sp>
          <p:nvSpPr>
            <p:cNvPr id="16" name="任意多边形 15"/>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19" name="椭圆 18"/>
          <p:cNvSpPr/>
          <p:nvPr/>
        </p:nvSpPr>
        <p:spPr>
          <a:xfrm>
            <a:off x="425301" y="1531077"/>
            <a:ext cx="435935" cy="435935"/>
          </a:xfrm>
          <a:prstGeom prst="ellipse">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Arial Black" pitchFamily="34" charset="0"/>
              </a:rPr>
              <a:t>1</a:t>
            </a:r>
            <a:endParaRPr lang="zh-CN" altLang="en-US" b="1" dirty="0">
              <a:latin typeface="Arial Black" pitchFamily="34" charset="0"/>
            </a:endParaRPr>
          </a:p>
        </p:txBody>
      </p:sp>
    </p:spTree>
    <p:extLst>
      <p:ext uri="{BB962C8B-B14F-4D97-AF65-F5344CB8AC3E}">
        <p14:creationId xmlns:p14="http://schemas.microsoft.com/office/powerpoint/2010/main" val="25662869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linds(horizont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linds(horizontal)">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blinds(horizontal)">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blinds(horizontal)">
                                      <p:cBhvr>
                                        <p:cTn id="3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xmlns="" id="{05EF8056-F650-423F-A512-F2D41002D73F}"/>
              </a:ext>
            </a:extLst>
          </p:cNvPr>
          <p:cNvSpPr txBox="1"/>
          <p:nvPr/>
        </p:nvSpPr>
        <p:spPr>
          <a:xfrm>
            <a:off x="1607091" y="450075"/>
            <a:ext cx="5791200" cy="523220"/>
          </a:xfrm>
          <a:prstGeom prst="rect">
            <a:avLst/>
          </a:prstGeom>
          <a:noFill/>
        </p:spPr>
        <p:txBody>
          <a:bodyPr wrap="square" rtlCol="0">
            <a:spAutoFit/>
          </a:bodyPr>
          <a:lstStyle/>
          <a:p>
            <a:r>
              <a:rPr lang="zh-CN" altLang="en-US" sz="2800" b="1" dirty="0" smtClean="0">
                <a:solidFill>
                  <a:srgbClr val="003399"/>
                </a:solidFill>
                <a:latin typeface="微软雅黑" panose="020B0503020204020204" pitchFamily="34" charset="-122"/>
                <a:ea typeface="微软雅黑" panose="020B0503020204020204" pitchFamily="34" charset="-122"/>
              </a:rPr>
              <a:t>二、服务国家战略，融入发展大局</a:t>
            </a:r>
          </a:p>
        </p:txBody>
      </p:sp>
      <p:sp>
        <p:nvSpPr>
          <p:cNvPr id="4" name="文本框 3">
            <a:extLst>
              <a:ext uri="{FF2B5EF4-FFF2-40B4-BE49-F238E27FC236}">
                <a16:creationId xmlns:a16="http://schemas.microsoft.com/office/drawing/2014/main" xmlns="" id="{6ED0D1C8-B882-4C32-9BEB-89B79FAEEAF0}"/>
              </a:ext>
            </a:extLst>
          </p:cNvPr>
          <p:cNvSpPr txBox="1"/>
          <p:nvPr/>
        </p:nvSpPr>
        <p:spPr>
          <a:xfrm>
            <a:off x="644784" y="1252532"/>
            <a:ext cx="2715104" cy="1015663"/>
          </a:xfrm>
          <a:prstGeom prst="rect">
            <a:avLst/>
          </a:prstGeom>
          <a:solidFill>
            <a:srgbClr val="FF9999"/>
          </a:solidFill>
        </p:spPr>
        <p:txBody>
          <a:bodyPr wrap="square" rtlCol="0" anchor="ctr">
            <a:spAutoFit/>
          </a:bodyPr>
          <a:lstStyle/>
          <a:p>
            <a:pPr marL="457200" indent="-457200" algn="ctr">
              <a:lnSpc>
                <a:spcPct val="150000"/>
              </a:lnSpc>
            </a:pPr>
            <a:r>
              <a:rPr lang="zh-CN" altLang="en-US" sz="2000" b="1" dirty="0" smtClean="0">
                <a:solidFill>
                  <a:srgbClr val="FF0000"/>
                </a:solidFill>
                <a:latin typeface="微软雅黑" pitchFamily="34" charset="-122"/>
                <a:ea typeface="微软雅黑" pitchFamily="34" charset="-122"/>
              </a:rPr>
              <a:t>服务</a:t>
            </a:r>
            <a:endParaRPr lang="en-US" altLang="zh-CN" sz="2000" b="1" dirty="0" smtClean="0">
              <a:solidFill>
                <a:srgbClr val="FF0000"/>
              </a:solidFill>
              <a:latin typeface="微软雅黑" pitchFamily="34" charset="-122"/>
              <a:ea typeface="微软雅黑" pitchFamily="34" charset="-122"/>
            </a:endParaRPr>
          </a:p>
          <a:p>
            <a:pPr marL="457200" indent="-457200" algn="ctr">
              <a:lnSpc>
                <a:spcPct val="150000"/>
              </a:lnSpc>
            </a:pPr>
            <a:r>
              <a:rPr lang="zh-CN" altLang="en-US" sz="2000" b="1" dirty="0" smtClean="0">
                <a:solidFill>
                  <a:srgbClr val="FF0000"/>
                </a:solidFill>
                <a:latin typeface="微软雅黑" pitchFamily="34" charset="-122"/>
                <a:ea typeface="微软雅黑" pitchFamily="34" charset="-122"/>
              </a:rPr>
              <a:t>“一带一路”建设</a:t>
            </a:r>
            <a:endParaRPr lang="en-US" altLang="zh-CN" sz="2000" b="1" dirty="0">
              <a:solidFill>
                <a:srgbClr val="FF0000"/>
              </a:solidFill>
              <a:latin typeface="微软雅黑" pitchFamily="34" charset="-122"/>
              <a:ea typeface="微软雅黑" pitchFamily="34" charset="-122"/>
            </a:endParaRPr>
          </a:p>
        </p:txBody>
      </p:sp>
      <p:sp>
        <p:nvSpPr>
          <p:cNvPr id="5" name="文本框 3">
            <a:extLst>
              <a:ext uri="{FF2B5EF4-FFF2-40B4-BE49-F238E27FC236}">
                <a16:creationId xmlns:a16="http://schemas.microsoft.com/office/drawing/2014/main" xmlns="" id="{6ED0D1C8-B882-4C32-9BEB-89B79FAEEAF0}"/>
              </a:ext>
            </a:extLst>
          </p:cNvPr>
          <p:cNvSpPr txBox="1"/>
          <p:nvPr/>
        </p:nvSpPr>
        <p:spPr>
          <a:xfrm>
            <a:off x="3639352" y="2867210"/>
            <a:ext cx="7875734" cy="120032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推动长江航运联盟工作深入开展</a:t>
            </a:r>
            <a:endParaRPr lang="en-US" altLang="zh-CN" sz="1600" b="1" dirty="0"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加强长江投资企业管理</a:t>
            </a:r>
            <a:endParaRPr lang="en-US" altLang="zh-CN" sz="1600" b="1" dirty="0"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积极参与沿线港口整合</a:t>
            </a:r>
            <a:endParaRPr lang="en-US" altLang="zh-CN" sz="1600" b="1" dirty="0" smtClean="0">
              <a:latin typeface="微软雅黑" pitchFamily="34" charset="-122"/>
              <a:ea typeface="微软雅黑" pitchFamily="34" charset="-122"/>
            </a:endParaRPr>
          </a:p>
        </p:txBody>
      </p:sp>
      <p:sp>
        <p:nvSpPr>
          <p:cNvPr id="7" name="矩形 6"/>
          <p:cNvSpPr/>
          <p:nvPr/>
        </p:nvSpPr>
        <p:spPr>
          <a:xfrm>
            <a:off x="3647029" y="973295"/>
            <a:ext cx="4572000" cy="1569660"/>
          </a:xfrm>
          <a:prstGeom prst="rect">
            <a:avLst/>
          </a:prstGeom>
        </p:spPr>
        <p:txBody>
          <a:bodyPr>
            <a:spAutoFit/>
          </a:bodyPr>
          <a:lstStyle/>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加强与中远海运港口集团的合作</a:t>
            </a:r>
            <a:endParaRPr lang="en-US" altLang="zh-CN" sz="1600" b="1" dirty="0"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推进以色列项目</a:t>
            </a:r>
            <a:endParaRPr lang="en-US" altLang="zh-CN" sz="1600" b="1" dirty="0"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加大海外投资力度</a:t>
            </a:r>
            <a:endParaRPr lang="en-US" altLang="zh-CN" sz="1600" b="1" dirty="0"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完善海丝港航合作机制</a:t>
            </a:r>
            <a:endParaRPr lang="en-US" altLang="zh-CN" sz="1600" b="1" dirty="0" smtClean="0">
              <a:latin typeface="微软雅黑" pitchFamily="34" charset="-122"/>
              <a:ea typeface="微软雅黑" pitchFamily="34" charset="-122"/>
            </a:endParaRPr>
          </a:p>
        </p:txBody>
      </p:sp>
      <p:sp>
        <p:nvSpPr>
          <p:cNvPr id="9" name="文本框 3">
            <a:extLst>
              <a:ext uri="{FF2B5EF4-FFF2-40B4-BE49-F238E27FC236}">
                <a16:creationId xmlns:a16="http://schemas.microsoft.com/office/drawing/2014/main" xmlns="" id="{6ED0D1C8-B882-4C32-9BEB-89B79FAEEAF0}"/>
              </a:ext>
            </a:extLst>
          </p:cNvPr>
          <p:cNvSpPr txBox="1"/>
          <p:nvPr/>
        </p:nvSpPr>
        <p:spPr>
          <a:xfrm>
            <a:off x="669596" y="2910046"/>
            <a:ext cx="2690291" cy="1015663"/>
          </a:xfrm>
          <a:prstGeom prst="rect">
            <a:avLst/>
          </a:prstGeom>
          <a:solidFill>
            <a:schemeClr val="accent6">
              <a:lumMod val="60000"/>
              <a:lumOff val="40000"/>
            </a:schemeClr>
          </a:solidFill>
        </p:spPr>
        <p:txBody>
          <a:bodyPr wrap="square" rtlCol="0" anchor="ctr">
            <a:spAutoFit/>
          </a:bodyPr>
          <a:lstStyle/>
          <a:p>
            <a:pPr marL="457200" indent="-457200" algn="ctr">
              <a:lnSpc>
                <a:spcPct val="150000"/>
              </a:lnSpc>
            </a:pPr>
            <a:r>
              <a:rPr lang="zh-CN" altLang="en-US" sz="2000" b="1" dirty="0" smtClean="0">
                <a:solidFill>
                  <a:schemeClr val="accent6">
                    <a:lumMod val="50000"/>
                  </a:schemeClr>
                </a:solidFill>
                <a:latin typeface="微软雅黑" pitchFamily="34" charset="-122"/>
                <a:ea typeface="微软雅黑" pitchFamily="34" charset="-122"/>
              </a:rPr>
              <a:t>服务</a:t>
            </a:r>
            <a:endParaRPr lang="en-US" altLang="zh-CN" sz="2000" b="1" dirty="0" smtClean="0">
              <a:solidFill>
                <a:schemeClr val="accent6">
                  <a:lumMod val="50000"/>
                </a:schemeClr>
              </a:solidFill>
              <a:latin typeface="微软雅黑" pitchFamily="34" charset="-122"/>
              <a:ea typeface="微软雅黑" pitchFamily="34" charset="-122"/>
            </a:endParaRPr>
          </a:p>
          <a:p>
            <a:pPr marL="457200" indent="-457200" algn="ctr">
              <a:lnSpc>
                <a:spcPct val="150000"/>
              </a:lnSpc>
            </a:pPr>
            <a:r>
              <a:rPr lang="zh-CN" altLang="en-US" sz="2000" b="1" dirty="0" smtClean="0">
                <a:solidFill>
                  <a:schemeClr val="accent6">
                    <a:lumMod val="50000"/>
                  </a:schemeClr>
                </a:solidFill>
                <a:latin typeface="微软雅黑" pitchFamily="34" charset="-122"/>
                <a:ea typeface="微软雅黑" pitchFamily="34" charset="-122"/>
              </a:rPr>
              <a:t>长江经济带发展</a:t>
            </a:r>
          </a:p>
        </p:txBody>
      </p:sp>
      <p:cxnSp>
        <p:nvCxnSpPr>
          <p:cNvPr id="13" name="直接连接符 12"/>
          <p:cNvCxnSpPr/>
          <p:nvPr/>
        </p:nvCxnSpPr>
        <p:spPr>
          <a:xfrm>
            <a:off x="563526" y="2594330"/>
            <a:ext cx="8048846"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grpSp>
        <p:nvGrpSpPr>
          <p:cNvPr id="2" name="组合 17"/>
          <p:cNvGrpSpPr/>
          <p:nvPr/>
        </p:nvGrpSpPr>
        <p:grpSpPr>
          <a:xfrm>
            <a:off x="-21265" y="-196513"/>
            <a:ext cx="1105786" cy="1281034"/>
            <a:chOff x="-21265" y="-196513"/>
            <a:chExt cx="1105786" cy="1281034"/>
          </a:xfrm>
        </p:grpSpPr>
        <p:sp>
          <p:nvSpPr>
            <p:cNvPr id="16" name="任意多边形 15"/>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19" name="椭圆 18"/>
          <p:cNvSpPr/>
          <p:nvPr/>
        </p:nvSpPr>
        <p:spPr>
          <a:xfrm>
            <a:off x="425301" y="1531077"/>
            <a:ext cx="435935" cy="435935"/>
          </a:xfrm>
          <a:prstGeom prst="ellipse">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Arial Black" pitchFamily="34" charset="0"/>
              </a:rPr>
              <a:t>1</a:t>
            </a:r>
            <a:endParaRPr lang="zh-CN" altLang="en-US" b="1" dirty="0">
              <a:latin typeface="Arial Black" pitchFamily="34" charset="0"/>
            </a:endParaRPr>
          </a:p>
        </p:txBody>
      </p:sp>
      <p:sp>
        <p:nvSpPr>
          <p:cNvPr id="20" name="椭圆 19"/>
          <p:cNvSpPr/>
          <p:nvPr/>
        </p:nvSpPr>
        <p:spPr>
          <a:xfrm>
            <a:off x="439477" y="3214564"/>
            <a:ext cx="435935" cy="43593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Arial Black" pitchFamily="34" charset="0"/>
              </a:rPr>
              <a:t>2</a:t>
            </a:r>
            <a:endParaRPr lang="zh-CN" altLang="en-US" b="1" dirty="0">
              <a:latin typeface="Arial Black" pitchFamily="34" charset="0"/>
            </a:endParaRPr>
          </a:p>
        </p:txBody>
      </p:sp>
    </p:spTree>
    <p:extLst>
      <p:ext uri="{BB962C8B-B14F-4D97-AF65-F5344CB8AC3E}">
        <p14:creationId xmlns:p14="http://schemas.microsoft.com/office/powerpoint/2010/main" val="25662869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linds(horizont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blinds(horizontal)">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blinds(horizontal)">
                                      <p:cBhvr>
                                        <p:cTn id="2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xmlns="" id="{05EF8056-F650-423F-A512-F2D41002D73F}"/>
              </a:ext>
            </a:extLst>
          </p:cNvPr>
          <p:cNvSpPr txBox="1"/>
          <p:nvPr/>
        </p:nvSpPr>
        <p:spPr>
          <a:xfrm>
            <a:off x="1607091" y="450075"/>
            <a:ext cx="5791200" cy="523220"/>
          </a:xfrm>
          <a:prstGeom prst="rect">
            <a:avLst/>
          </a:prstGeom>
          <a:noFill/>
        </p:spPr>
        <p:txBody>
          <a:bodyPr wrap="square" rtlCol="0">
            <a:spAutoFit/>
          </a:bodyPr>
          <a:lstStyle/>
          <a:p>
            <a:r>
              <a:rPr lang="zh-CN" altLang="en-US" sz="2800" b="1" dirty="0" smtClean="0">
                <a:solidFill>
                  <a:srgbClr val="003399"/>
                </a:solidFill>
                <a:latin typeface="微软雅黑" panose="020B0503020204020204" pitchFamily="34" charset="-122"/>
                <a:ea typeface="微软雅黑" panose="020B0503020204020204" pitchFamily="34" charset="-122"/>
              </a:rPr>
              <a:t>二、服务国家战略，融入发展大局</a:t>
            </a:r>
          </a:p>
        </p:txBody>
      </p:sp>
      <p:sp>
        <p:nvSpPr>
          <p:cNvPr id="4" name="文本框 3">
            <a:extLst>
              <a:ext uri="{FF2B5EF4-FFF2-40B4-BE49-F238E27FC236}">
                <a16:creationId xmlns:a16="http://schemas.microsoft.com/office/drawing/2014/main" xmlns="" id="{6ED0D1C8-B882-4C32-9BEB-89B79FAEEAF0}"/>
              </a:ext>
            </a:extLst>
          </p:cNvPr>
          <p:cNvSpPr txBox="1"/>
          <p:nvPr/>
        </p:nvSpPr>
        <p:spPr>
          <a:xfrm>
            <a:off x="644784" y="1252532"/>
            <a:ext cx="2715104" cy="1015663"/>
          </a:xfrm>
          <a:prstGeom prst="rect">
            <a:avLst/>
          </a:prstGeom>
          <a:solidFill>
            <a:srgbClr val="FF9999"/>
          </a:solidFill>
        </p:spPr>
        <p:txBody>
          <a:bodyPr wrap="square" rtlCol="0" anchor="ctr">
            <a:spAutoFit/>
          </a:bodyPr>
          <a:lstStyle/>
          <a:p>
            <a:pPr marL="457200" indent="-457200" algn="ctr">
              <a:lnSpc>
                <a:spcPct val="150000"/>
              </a:lnSpc>
            </a:pPr>
            <a:r>
              <a:rPr lang="zh-CN" altLang="en-US" sz="2000" b="1" dirty="0" smtClean="0">
                <a:solidFill>
                  <a:srgbClr val="FF0000"/>
                </a:solidFill>
                <a:latin typeface="微软雅黑" pitchFamily="34" charset="-122"/>
                <a:ea typeface="微软雅黑" pitchFamily="34" charset="-122"/>
              </a:rPr>
              <a:t>服务</a:t>
            </a:r>
            <a:endParaRPr lang="en-US" altLang="zh-CN" sz="2000" b="1" dirty="0" smtClean="0">
              <a:solidFill>
                <a:srgbClr val="FF0000"/>
              </a:solidFill>
              <a:latin typeface="微软雅黑" pitchFamily="34" charset="-122"/>
              <a:ea typeface="微软雅黑" pitchFamily="34" charset="-122"/>
            </a:endParaRPr>
          </a:p>
          <a:p>
            <a:pPr marL="457200" indent="-457200" algn="ctr">
              <a:lnSpc>
                <a:spcPct val="150000"/>
              </a:lnSpc>
            </a:pPr>
            <a:r>
              <a:rPr lang="zh-CN" altLang="en-US" sz="2000" b="1" dirty="0" smtClean="0">
                <a:solidFill>
                  <a:srgbClr val="FF0000"/>
                </a:solidFill>
                <a:latin typeface="微软雅黑" pitchFamily="34" charset="-122"/>
                <a:ea typeface="微软雅黑" pitchFamily="34" charset="-122"/>
              </a:rPr>
              <a:t>“一带一路”建设</a:t>
            </a:r>
            <a:endParaRPr lang="en-US" altLang="zh-CN" sz="2000" b="1" dirty="0">
              <a:solidFill>
                <a:srgbClr val="FF0000"/>
              </a:solidFill>
              <a:latin typeface="微软雅黑" pitchFamily="34" charset="-122"/>
              <a:ea typeface="微软雅黑" pitchFamily="34" charset="-122"/>
            </a:endParaRPr>
          </a:p>
        </p:txBody>
      </p:sp>
      <p:sp>
        <p:nvSpPr>
          <p:cNvPr id="5" name="文本框 3">
            <a:extLst>
              <a:ext uri="{FF2B5EF4-FFF2-40B4-BE49-F238E27FC236}">
                <a16:creationId xmlns:a16="http://schemas.microsoft.com/office/drawing/2014/main" xmlns="" id="{6ED0D1C8-B882-4C32-9BEB-89B79FAEEAF0}"/>
              </a:ext>
            </a:extLst>
          </p:cNvPr>
          <p:cNvSpPr txBox="1"/>
          <p:nvPr/>
        </p:nvSpPr>
        <p:spPr>
          <a:xfrm>
            <a:off x="3639352" y="2867210"/>
            <a:ext cx="7875734" cy="120032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推动长江航运联盟工作深入开展</a:t>
            </a:r>
            <a:endParaRPr lang="en-US" altLang="zh-CN" sz="1600" b="1" dirty="0"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加强长江投资企业管理</a:t>
            </a:r>
            <a:endParaRPr lang="en-US" altLang="zh-CN" sz="1600" b="1" dirty="0"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积极参与沿线港口整合</a:t>
            </a:r>
            <a:endParaRPr lang="en-US" altLang="zh-CN" sz="1600" b="1" dirty="0" smtClean="0">
              <a:latin typeface="微软雅黑" pitchFamily="34" charset="-122"/>
              <a:ea typeface="微软雅黑" pitchFamily="34" charset="-122"/>
            </a:endParaRPr>
          </a:p>
        </p:txBody>
      </p:sp>
      <p:sp>
        <p:nvSpPr>
          <p:cNvPr id="7" name="矩形 6"/>
          <p:cNvSpPr/>
          <p:nvPr/>
        </p:nvSpPr>
        <p:spPr>
          <a:xfrm>
            <a:off x="3647029" y="973295"/>
            <a:ext cx="4572000" cy="1569660"/>
          </a:xfrm>
          <a:prstGeom prst="rect">
            <a:avLst/>
          </a:prstGeom>
        </p:spPr>
        <p:txBody>
          <a:bodyPr>
            <a:spAutoFit/>
          </a:bodyPr>
          <a:lstStyle/>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加强与中远海运港口集团的合作</a:t>
            </a:r>
            <a:endParaRPr lang="en-US" altLang="zh-CN" sz="1600" b="1" dirty="0"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推进以色列项目</a:t>
            </a:r>
            <a:endParaRPr lang="en-US" altLang="zh-CN" sz="1600" b="1" dirty="0"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加大海外投资力度</a:t>
            </a:r>
            <a:endParaRPr lang="en-US" altLang="zh-CN" sz="1600" b="1" dirty="0"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完善海丝港航合作机制</a:t>
            </a:r>
            <a:endParaRPr lang="en-US" altLang="zh-CN" sz="1600" b="1" dirty="0" smtClean="0">
              <a:latin typeface="微软雅黑" pitchFamily="34" charset="-122"/>
              <a:ea typeface="微软雅黑" pitchFamily="34" charset="-122"/>
            </a:endParaRPr>
          </a:p>
        </p:txBody>
      </p:sp>
      <p:sp>
        <p:nvSpPr>
          <p:cNvPr id="8" name="矩形 7"/>
          <p:cNvSpPr/>
          <p:nvPr/>
        </p:nvSpPr>
        <p:spPr>
          <a:xfrm>
            <a:off x="3625709" y="4487794"/>
            <a:ext cx="4572000" cy="1200329"/>
          </a:xfrm>
          <a:prstGeom prst="rect">
            <a:avLst/>
          </a:prstGeom>
        </p:spPr>
        <p:txBody>
          <a:bodyPr>
            <a:spAutoFit/>
          </a:bodyPr>
          <a:lstStyle/>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推进小洋山北侧开发建设</a:t>
            </a:r>
            <a:endParaRPr lang="en-US" altLang="zh-CN" sz="1600" b="1" dirty="0"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推进与江苏港口</a:t>
            </a:r>
            <a:r>
              <a:rPr lang="zh-CN" altLang="en-US" sz="1600" b="1" smtClean="0">
                <a:latin typeface="微软雅黑" pitchFamily="34" charset="-122"/>
                <a:ea typeface="微软雅黑" pitchFamily="34" charset="-122"/>
              </a:rPr>
              <a:t>集团合作</a:t>
            </a:r>
            <a:endParaRPr lang="en-US" altLang="zh-CN" sz="1600" b="1"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推进与安</a:t>
            </a:r>
            <a:r>
              <a:rPr lang="zh-CN" altLang="en-US" sz="1600" b="1" dirty="0" smtClean="0">
                <a:latin typeface="微软雅黑" pitchFamily="34" charset="-122"/>
                <a:ea typeface="微软雅黑" pitchFamily="34" charset="-122"/>
              </a:rPr>
              <a:t>徽港航集团合作</a:t>
            </a:r>
            <a:endParaRPr lang="en-US" altLang="zh-CN" sz="1600" b="1" dirty="0" smtClean="0">
              <a:latin typeface="微软雅黑" pitchFamily="34" charset="-122"/>
              <a:ea typeface="微软雅黑" pitchFamily="34" charset="-122"/>
            </a:endParaRPr>
          </a:p>
        </p:txBody>
      </p:sp>
      <p:sp>
        <p:nvSpPr>
          <p:cNvPr id="9" name="文本框 3">
            <a:extLst>
              <a:ext uri="{FF2B5EF4-FFF2-40B4-BE49-F238E27FC236}">
                <a16:creationId xmlns:a16="http://schemas.microsoft.com/office/drawing/2014/main" xmlns="" id="{6ED0D1C8-B882-4C32-9BEB-89B79FAEEAF0}"/>
              </a:ext>
            </a:extLst>
          </p:cNvPr>
          <p:cNvSpPr txBox="1"/>
          <p:nvPr/>
        </p:nvSpPr>
        <p:spPr>
          <a:xfrm>
            <a:off x="669596" y="2910046"/>
            <a:ext cx="2690291" cy="1015663"/>
          </a:xfrm>
          <a:prstGeom prst="rect">
            <a:avLst/>
          </a:prstGeom>
          <a:solidFill>
            <a:schemeClr val="accent6">
              <a:lumMod val="60000"/>
              <a:lumOff val="40000"/>
            </a:schemeClr>
          </a:solidFill>
        </p:spPr>
        <p:txBody>
          <a:bodyPr wrap="square" rtlCol="0" anchor="ctr">
            <a:spAutoFit/>
          </a:bodyPr>
          <a:lstStyle/>
          <a:p>
            <a:pPr marL="457200" indent="-457200" algn="ctr">
              <a:lnSpc>
                <a:spcPct val="150000"/>
              </a:lnSpc>
            </a:pPr>
            <a:r>
              <a:rPr lang="zh-CN" altLang="en-US" sz="2000" b="1" dirty="0" smtClean="0">
                <a:solidFill>
                  <a:schemeClr val="accent6">
                    <a:lumMod val="50000"/>
                  </a:schemeClr>
                </a:solidFill>
                <a:latin typeface="微软雅黑" pitchFamily="34" charset="-122"/>
                <a:ea typeface="微软雅黑" pitchFamily="34" charset="-122"/>
              </a:rPr>
              <a:t>服务</a:t>
            </a:r>
            <a:endParaRPr lang="en-US" altLang="zh-CN" sz="2000" b="1" dirty="0" smtClean="0">
              <a:solidFill>
                <a:schemeClr val="accent6">
                  <a:lumMod val="50000"/>
                </a:schemeClr>
              </a:solidFill>
              <a:latin typeface="微软雅黑" pitchFamily="34" charset="-122"/>
              <a:ea typeface="微软雅黑" pitchFamily="34" charset="-122"/>
            </a:endParaRPr>
          </a:p>
          <a:p>
            <a:pPr marL="457200" indent="-457200" algn="ctr">
              <a:lnSpc>
                <a:spcPct val="150000"/>
              </a:lnSpc>
            </a:pPr>
            <a:r>
              <a:rPr lang="zh-CN" altLang="en-US" sz="2000" b="1" dirty="0" smtClean="0">
                <a:solidFill>
                  <a:schemeClr val="accent6">
                    <a:lumMod val="50000"/>
                  </a:schemeClr>
                </a:solidFill>
                <a:latin typeface="微软雅黑" pitchFamily="34" charset="-122"/>
                <a:ea typeface="微软雅黑" pitchFamily="34" charset="-122"/>
              </a:rPr>
              <a:t>长江经济带发展</a:t>
            </a:r>
          </a:p>
        </p:txBody>
      </p:sp>
      <p:sp>
        <p:nvSpPr>
          <p:cNvPr id="10" name="文本框 3">
            <a:extLst>
              <a:ext uri="{FF2B5EF4-FFF2-40B4-BE49-F238E27FC236}">
                <a16:creationId xmlns:a16="http://schemas.microsoft.com/office/drawing/2014/main" xmlns="" id="{6ED0D1C8-B882-4C32-9BEB-89B79FAEEAF0}"/>
              </a:ext>
            </a:extLst>
          </p:cNvPr>
          <p:cNvSpPr txBox="1"/>
          <p:nvPr/>
        </p:nvSpPr>
        <p:spPr>
          <a:xfrm>
            <a:off x="651876" y="4453917"/>
            <a:ext cx="2697380" cy="961289"/>
          </a:xfrm>
          <a:prstGeom prst="rect">
            <a:avLst/>
          </a:prstGeom>
          <a:solidFill>
            <a:schemeClr val="accent5">
              <a:lumMod val="60000"/>
              <a:lumOff val="40000"/>
            </a:schemeClr>
          </a:solidFill>
        </p:spPr>
        <p:txBody>
          <a:bodyPr wrap="square" rtlCol="0" anchor="ctr">
            <a:spAutoFit/>
          </a:bodyPr>
          <a:lstStyle/>
          <a:p>
            <a:pPr marL="457200" indent="-457200" algn="ctr">
              <a:lnSpc>
                <a:spcPct val="150000"/>
              </a:lnSpc>
            </a:pPr>
            <a:r>
              <a:rPr lang="zh-CN" altLang="en-US" sz="2000" b="1" dirty="0" smtClean="0">
                <a:solidFill>
                  <a:srgbClr val="002060"/>
                </a:solidFill>
                <a:latin typeface="微软雅黑" pitchFamily="34" charset="-122"/>
                <a:ea typeface="微软雅黑" pitchFamily="34" charset="-122"/>
              </a:rPr>
              <a:t>服务长三角</a:t>
            </a:r>
            <a:endParaRPr lang="en-US" altLang="zh-CN" sz="2000" b="1" dirty="0" smtClean="0">
              <a:solidFill>
                <a:srgbClr val="002060"/>
              </a:solidFill>
              <a:latin typeface="微软雅黑" pitchFamily="34" charset="-122"/>
              <a:ea typeface="微软雅黑" pitchFamily="34" charset="-122"/>
            </a:endParaRPr>
          </a:p>
          <a:p>
            <a:pPr marL="457200" indent="-457200" algn="ctr">
              <a:lnSpc>
                <a:spcPct val="150000"/>
              </a:lnSpc>
            </a:pPr>
            <a:r>
              <a:rPr lang="zh-CN" altLang="en-US" sz="2000" b="1" dirty="0" smtClean="0">
                <a:solidFill>
                  <a:srgbClr val="002060"/>
                </a:solidFill>
                <a:latin typeface="微软雅黑" pitchFamily="34" charset="-122"/>
                <a:ea typeface="微软雅黑" pitchFamily="34" charset="-122"/>
              </a:rPr>
              <a:t>高质量一体化发展</a:t>
            </a:r>
          </a:p>
        </p:txBody>
      </p:sp>
      <p:cxnSp>
        <p:nvCxnSpPr>
          <p:cNvPr id="13" name="直接连接符 12"/>
          <p:cNvCxnSpPr/>
          <p:nvPr/>
        </p:nvCxnSpPr>
        <p:spPr>
          <a:xfrm>
            <a:off x="563526" y="2594330"/>
            <a:ext cx="8048846"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577702" y="4182119"/>
            <a:ext cx="8048846"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grpSp>
        <p:nvGrpSpPr>
          <p:cNvPr id="2" name="组合 17"/>
          <p:cNvGrpSpPr/>
          <p:nvPr/>
        </p:nvGrpSpPr>
        <p:grpSpPr>
          <a:xfrm>
            <a:off x="-21265" y="-196513"/>
            <a:ext cx="1105786" cy="1281034"/>
            <a:chOff x="-21265" y="-196513"/>
            <a:chExt cx="1105786" cy="1281034"/>
          </a:xfrm>
        </p:grpSpPr>
        <p:sp>
          <p:nvSpPr>
            <p:cNvPr id="16" name="任意多边形 15"/>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19" name="椭圆 18"/>
          <p:cNvSpPr/>
          <p:nvPr/>
        </p:nvSpPr>
        <p:spPr>
          <a:xfrm>
            <a:off x="425301" y="1531077"/>
            <a:ext cx="435935" cy="435935"/>
          </a:xfrm>
          <a:prstGeom prst="ellipse">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Arial Black" pitchFamily="34" charset="0"/>
              </a:rPr>
              <a:t>1</a:t>
            </a:r>
            <a:endParaRPr lang="zh-CN" altLang="en-US" b="1" dirty="0">
              <a:latin typeface="Arial Black" pitchFamily="34" charset="0"/>
            </a:endParaRPr>
          </a:p>
        </p:txBody>
      </p:sp>
      <p:sp>
        <p:nvSpPr>
          <p:cNvPr id="20" name="椭圆 19"/>
          <p:cNvSpPr/>
          <p:nvPr/>
        </p:nvSpPr>
        <p:spPr>
          <a:xfrm>
            <a:off x="439477" y="3214564"/>
            <a:ext cx="435935" cy="43593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Arial Black" pitchFamily="34" charset="0"/>
              </a:rPr>
              <a:t>2</a:t>
            </a:r>
            <a:endParaRPr lang="zh-CN" altLang="en-US" b="1" dirty="0">
              <a:latin typeface="Arial Black" pitchFamily="34" charset="0"/>
            </a:endParaRPr>
          </a:p>
        </p:txBody>
      </p:sp>
      <p:sp>
        <p:nvSpPr>
          <p:cNvPr id="21" name="椭圆 20"/>
          <p:cNvSpPr/>
          <p:nvPr/>
        </p:nvSpPr>
        <p:spPr>
          <a:xfrm>
            <a:off x="421756" y="4727921"/>
            <a:ext cx="435935" cy="435935"/>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Arial Black" pitchFamily="34" charset="0"/>
              </a:rPr>
              <a:t>3</a:t>
            </a:r>
            <a:endParaRPr lang="zh-CN" altLang="en-US" b="1" dirty="0">
              <a:latin typeface="Arial Black" pitchFamily="34" charset="0"/>
            </a:endParaRPr>
          </a:p>
        </p:txBody>
      </p:sp>
    </p:spTree>
    <p:extLst>
      <p:ext uri="{BB962C8B-B14F-4D97-AF65-F5344CB8AC3E}">
        <p14:creationId xmlns:p14="http://schemas.microsoft.com/office/powerpoint/2010/main" val="25662869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linds(horizont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blinds(horizontal)">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blinds(horizontal)">
                                      <p:cBhvr>
                                        <p:cTn id="2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xmlns="" id="{05EF8056-F650-423F-A512-F2D41002D73F}"/>
              </a:ext>
            </a:extLst>
          </p:cNvPr>
          <p:cNvSpPr txBox="1"/>
          <p:nvPr/>
        </p:nvSpPr>
        <p:spPr>
          <a:xfrm>
            <a:off x="1607091" y="450075"/>
            <a:ext cx="5791200" cy="523220"/>
          </a:xfrm>
          <a:prstGeom prst="rect">
            <a:avLst/>
          </a:prstGeom>
          <a:noFill/>
        </p:spPr>
        <p:txBody>
          <a:bodyPr wrap="square" rtlCol="0">
            <a:spAutoFit/>
          </a:bodyPr>
          <a:lstStyle/>
          <a:p>
            <a:r>
              <a:rPr lang="zh-CN" altLang="en-US" sz="2800" b="1" dirty="0" smtClean="0">
                <a:solidFill>
                  <a:srgbClr val="003399"/>
                </a:solidFill>
                <a:latin typeface="微软雅黑" panose="020B0503020204020204" pitchFamily="34" charset="-122"/>
                <a:ea typeface="微软雅黑" panose="020B0503020204020204" pitchFamily="34" charset="-122"/>
              </a:rPr>
              <a:t>二、服务国家战略，融入发展大局</a:t>
            </a:r>
          </a:p>
        </p:txBody>
      </p:sp>
      <p:sp>
        <p:nvSpPr>
          <p:cNvPr id="4" name="文本框 3">
            <a:extLst>
              <a:ext uri="{FF2B5EF4-FFF2-40B4-BE49-F238E27FC236}">
                <a16:creationId xmlns:a16="http://schemas.microsoft.com/office/drawing/2014/main" xmlns="" id="{6ED0D1C8-B882-4C32-9BEB-89B79FAEEAF0}"/>
              </a:ext>
            </a:extLst>
          </p:cNvPr>
          <p:cNvSpPr txBox="1"/>
          <p:nvPr/>
        </p:nvSpPr>
        <p:spPr>
          <a:xfrm>
            <a:off x="644784" y="1252532"/>
            <a:ext cx="2715104" cy="1015663"/>
          </a:xfrm>
          <a:prstGeom prst="rect">
            <a:avLst/>
          </a:prstGeom>
          <a:solidFill>
            <a:srgbClr val="FF9999"/>
          </a:solidFill>
        </p:spPr>
        <p:txBody>
          <a:bodyPr wrap="square" rtlCol="0" anchor="ctr">
            <a:spAutoFit/>
          </a:bodyPr>
          <a:lstStyle/>
          <a:p>
            <a:pPr marL="457200" indent="-457200" algn="ctr">
              <a:lnSpc>
                <a:spcPct val="150000"/>
              </a:lnSpc>
            </a:pPr>
            <a:r>
              <a:rPr lang="zh-CN" altLang="en-US" sz="2000" b="1" dirty="0" smtClean="0">
                <a:solidFill>
                  <a:srgbClr val="FF0000"/>
                </a:solidFill>
                <a:latin typeface="微软雅黑" pitchFamily="34" charset="-122"/>
                <a:ea typeface="微软雅黑" pitchFamily="34" charset="-122"/>
              </a:rPr>
              <a:t>服务</a:t>
            </a:r>
            <a:endParaRPr lang="en-US" altLang="zh-CN" sz="2000" b="1" dirty="0" smtClean="0">
              <a:solidFill>
                <a:srgbClr val="FF0000"/>
              </a:solidFill>
              <a:latin typeface="微软雅黑" pitchFamily="34" charset="-122"/>
              <a:ea typeface="微软雅黑" pitchFamily="34" charset="-122"/>
            </a:endParaRPr>
          </a:p>
          <a:p>
            <a:pPr marL="457200" indent="-457200" algn="ctr">
              <a:lnSpc>
                <a:spcPct val="150000"/>
              </a:lnSpc>
            </a:pPr>
            <a:r>
              <a:rPr lang="zh-CN" altLang="en-US" sz="2000" b="1" dirty="0" smtClean="0">
                <a:solidFill>
                  <a:srgbClr val="FF0000"/>
                </a:solidFill>
                <a:latin typeface="微软雅黑" pitchFamily="34" charset="-122"/>
                <a:ea typeface="微软雅黑" pitchFamily="34" charset="-122"/>
              </a:rPr>
              <a:t>“一带一路”建设</a:t>
            </a:r>
            <a:endParaRPr lang="en-US" altLang="zh-CN" sz="2000" b="1" dirty="0">
              <a:solidFill>
                <a:srgbClr val="FF0000"/>
              </a:solidFill>
              <a:latin typeface="微软雅黑" pitchFamily="34" charset="-122"/>
              <a:ea typeface="微软雅黑" pitchFamily="34" charset="-122"/>
            </a:endParaRPr>
          </a:p>
        </p:txBody>
      </p:sp>
      <p:sp>
        <p:nvSpPr>
          <p:cNvPr id="5" name="文本框 3">
            <a:extLst>
              <a:ext uri="{FF2B5EF4-FFF2-40B4-BE49-F238E27FC236}">
                <a16:creationId xmlns:a16="http://schemas.microsoft.com/office/drawing/2014/main" xmlns="" id="{6ED0D1C8-B882-4C32-9BEB-89B79FAEEAF0}"/>
              </a:ext>
            </a:extLst>
          </p:cNvPr>
          <p:cNvSpPr txBox="1"/>
          <p:nvPr/>
        </p:nvSpPr>
        <p:spPr>
          <a:xfrm>
            <a:off x="3639352" y="2867210"/>
            <a:ext cx="7875734" cy="120032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推动长江航运联盟工作深入开展</a:t>
            </a:r>
            <a:endParaRPr lang="en-US" altLang="zh-CN" sz="1600" b="1" dirty="0"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加强长江投资企业管理</a:t>
            </a:r>
            <a:endParaRPr lang="en-US" altLang="zh-CN" sz="1600" b="1" dirty="0"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积极参与沿线港口整合</a:t>
            </a:r>
            <a:endParaRPr lang="en-US" altLang="zh-CN" sz="1600" b="1" dirty="0" smtClean="0">
              <a:latin typeface="微软雅黑" pitchFamily="34" charset="-122"/>
              <a:ea typeface="微软雅黑" pitchFamily="34" charset="-122"/>
            </a:endParaRPr>
          </a:p>
        </p:txBody>
      </p:sp>
      <p:sp>
        <p:nvSpPr>
          <p:cNvPr id="7" name="矩形 6"/>
          <p:cNvSpPr/>
          <p:nvPr/>
        </p:nvSpPr>
        <p:spPr>
          <a:xfrm>
            <a:off x="3647029" y="973295"/>
            <a:ext cx="4572000" cy="1569660"/>
          </a:xfrm>
          <a:prstGeom prst="rect">
            <a:avLst/>
          </a:prstGeom>
        </p:spPr>
        <p:txBody>
          <a:bodyPr>
            <a:spAutoFit/>
          </a:bodyPr>
          <a:lstStyle/>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加强与中远海运港口集团的合作</a:t>
            </a:r>
            <a:endParaRPr lang="en-US" altLang="zh-CN" sz="1600" b="1" dirty="0"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推进以色列项目</a:t>
            </a:r>
            <a:endParaRPr lang="en-US" altLang="zh-CN" sz="1600" b="1" dirty="0"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加大海外投资力度</a:t>
            </a:r>
            <a:endParaRPr lang="en-US" altLang="zh-CN" sz="1600" b="1" dirty="0"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完善海丝港航合作机制</a:t>
            </a:r>
            <a:endParaRPr lang="en-US" altLang="zh-CN" sz="1600" b="1" dirty="0" smtClean="0">
              <a:latin typeface="微软雅黑" pitchFamily="34" charset="-122"/>
              <a:ea typeface="微软雅黑" pitchFamily="34" charset="-122"/>
            </a:endParaRPr>
          </a:p>
        </p:txBody>
      </p:sp>
      <p:sp>
        <p:nvSpPr>
          <p:cNvPr id="9" name="文本框 3">
            <a:extLst>
              <a:ext uri="{FF2B5EF4-FFF2-40B4-BE49-F238E27FC236}">
                <a16:creationId xmlns:a16="http://schemas.microsoft.com/office/drawing/2014/main" xmlns="" id="{6ED0D1C8-B882-4C32-9BEB-89B79FAEEAF0}"/>
              </a:ext>
            </a:extLst>
          </p:cNvPr>
          <p:cNvSpPr txBox="1"/>
          <p:nvPr/>
        </p:nvSpPr>
        <p:spPr>
          <a:xfrm>
            <a:off x="669596" y="2910046"/>
            <a:ext cx="2690291" cy="1015663"/>
          </a:xfrm>
          <a:prstGeom prst="rect">
            <a:avLst/>
          </a:prstGeom>
          <a:solidFill>
            <a:schemeClr val="accent6">
              <a:lumMod val="60000"/>
              <a:lumOff val="40000"/>
            </a:schemeClr>
          </a:solidFill>
        </p:spPr>
        <p:txBody>
          <a:bodyPr wrap="square" rtlCol="0" anchor="ctr">
            <a:spAutoFit/>
          </a:bodyPr>
          <a:lstStyle/>
          <a:p>
            <a:pPr marL="457200" indent="-457200" algn="ctr">
              <a:lnSpc>
                <a:spcPct val="150000"/>
              </a:lnSpc>
            </a:pPr>
            <a:r>
              <a:rPr lang="zh-CN" altLang="en-US" sz="2000" b="1" dirty="0" smtClean="0">
                <a:solidFill>
                  <a:schemeClr val="accent6">
                    <a:lumMod val="50000"/>
                  </a:schemeClr>
                </a:solidFill>
                <a:latin typeface="微软雅黑" pitchFamily="34" charset="-122"/>
                <a:ea typeface="微软雅黑" pitchFamily="34" charset="-122"/>
              </a:rPr>
              <a:t>服务</a:t>
            </a:r>
            <a:endParaRPr lang="en-US" altLang="zh-CN" sz="2000" b="1" dirty="0" smtClean="0">
              <a:solidFill>
                <a:schemeClr val="accent6">
                  <a:lumMod val="50000"/>
                </a:schemeClr>
              </a:solidFill>
              <a:latin typeface="微软雅黑" pitchFamily="34" charset="-122"/>
              <a:ea typeface="微软雅黑" pitchFamily="34" charset="-122"/>
            </a:endParaRPr>
          </a:p>
          <a:p>
            <a:pPr marL="457200" indent="-457200" algn="ctr">
              <a:lnSpc>
                <a:spcPct val="150000"/>
              </a:lnSpc>
            </a:pPr>
            <a:r>
              <a:rPr lang="zh-CN" altLang="en-US" sz="2000" b="1" dirty="0" smtClean="0">
                <a:solidFill>
                  <a:schemeClr val="accent6">
                    <a:lumMod val="50000"/>
                  </a:schemeClr>
                </a:solidFill>
                <a:latin typeface="微软雅黑" pitchFamily="34" charset="-122"/>
                <a:ea typeface="微软雅黑" pitchFamily="34" charset="-122"/>
              </a:rPr>
              <a:t>长江经济带发展</a:t>
            </a:r>
          </a:p>
        </p:txBody>
      </p:sp>
      <p:sp>
        <p:nvSpPr>
          <p:cNvPr id="10" name="文本框 3">
            <a:extLst>
              <a:ext uri="{FF2B5EF4-FFF2-40B4-BE49-F238E27FC236}">
                <a16:creationId xmlns:a16="http://schemas.microsoft.com/office/drawing/2014/main" xmlns="" id="{6ED0D1C8-B882-4C32-9BEB-89B79FAEEAF0}"/>
              </a:ext>
            </a:extLst>
          </p:cNvPr>
          <p:cNvSpPr txBox="1"/>
          <p:nvPr/>
        </p:nvSpPr>
        <p:spPr>
          <a:xfrm>
            <a:off x="651876" y="4453917"/>
            <a:ext cx="2697380" cy="961289"/>
          </a:xfrm>
          <a:prstGeom prst="rect">
            <a:avLst/>
          </a:prstGeom>
          <a:solidFill>
            <a:schemeClr val="accent5">
              <a:lumMod val="60000"/>
              <a:lumOff val="40000"/>
            </a:schemeClr>
          </a:solidFill>
        </p:spPr>
        <p:txBody>
          <a:bodyPr wrap="square" rtlCol="0" anchor="ctr">
            <a:spAutoFit/>
          </a:bodyPr>
          <a:lstStyle/>
          <a:p>
            <a:pPr marL="457200" indent="-457200" algn="ctr">
              <a:lnSpc>
                <a:spcPct val="150000"/>
              </a:lnSpc>
            </a:pPr>
            <a:r>
              <a:rPr lang="zh-CN" altLang="en-US" sz="2000" b="1" dirty="0" smtClean="0">
                <a:solidFill>
                  <a:srgbClr val="002060"/>
                </a:solidFill>
                <a:latin typeface="微软雅黑" pitchFamily="34" charset="-122"/>
                <a:ea typeface="微软雅黑" pitchFamily="34" charset="-122"/>
              </a:rPr>
              <a:t>服务长三角</a:t>
            </a:r>
            <a:endParaRPr lang="en-US" altLang="zh-CN" sz="2000" b="1" dirty="0" smtClean="0">
              <a:solidFill>
                <a:srgbClr val="002060"/>
              </a:solidFill>
              <a:latin typeface="微软雅黑" pitchFamily="34" charset="-122"/>
              <a:ea typeface="微软雅黑" pitchFamily="34" charset="-122"/>
            </a:endParaRPr>
          </a:p>
          <a:p>
            <a:pPr marL="457200" indent="-457200" algn="ctr">
              <a:lnSpc>
                <a:spcPct val="150000"/>
              </a:lnSpc>
            </a:pPr>
            <a:r>
              <a:rPr lang="zh-CN" altLang="en-US" sz="2000" b="1" dirty="0" smtClean="0">
                <a:solidFill>
                  <a:srgbClr val="002060"/>
                </a:solidFill>
                <a:latin typeface="微软雅黑" pitchFamily="34" charset="-122"/>
                <a:ea typeface="微软雅黑" pitchFamily="34" charset="-122"/>
              </a:rPr>
              <a:t>高质量一体化发展</a:t>
            </a:r>
          </a:p>
        </p:txBody>
      </p:sp>
      <p:cxnSp>
        <p:nvCxnSpPr>
          <p:cNvPr id="13" name="直接连接符 12"/>
          <p:cNvCxnSpPr/>
          <p:nvPr/>
        </p:nvCxnSpPr>
        <p:spPr>
          <a:xfrm>
            <a:off x="563526" y="2594330"/>
            <a:ext cx="8048846"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577702" y="4182119"/>
            <a:ext cx="8048846"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grpSp>
        <p:nvGrpSpPr>
          <p:cNvPr id="2" name="组合 17"/>
          <p:cNvGrpSpPr/>
          <p:nvPr/>
        </p:nvGrpSpPr>
        <p:grpSpPr>
          <a:xfrm>
            <a:off x="-21265" y="-196513"/>
            <a:ext cx="1105786" cy="1281034"/>
            <a:chOff x="-21265" y="-196513"/>
            <a:chExt cx="1105786" cy="1281034"/>
          </a:xfrm>
        </p:grpSpPr>
        <p:sp>
          <p:nvSpPr>
            <p:cNvPr id="16" name="任意多边形 15"/>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19" name="椭圆 18"/>
          <p:cNvSpPr/>
          <p:nvPr/>
        </p:nvSpPr>
        <p:spPr>
          <a:xfrm>
            <a:off x="425301" y="1531077"/>
            <a:ext cx="435935" cy="435935"/>
          </a:xfrm>
          <a:prstGeom prst="ellipse">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Arial Black" pitchFamily="34" charset="0"/>
              </a:rPr>
              <a:t>1</a:t>
            </a:r>
            <a:endParaRPr lang="zh-CN" altLang="en-US" b="1" dirty="0">
              <a:latin typeface="Arial Black" pitchFamily="34" charset="0"/>
            </a:endParaRPr>
          </a:p>
        </p:txBody>
      </p:sp>
      <p:sp>
        <p:nvSpPr>
          <p:cNvPr id="20" name="椭圆 19"/>
          <p:cNvSpPr/>
          <p:nvPr/>
        </p:nvSpPr>
        <p:spPr>
          <a:xfrm>
            <a:off x="439477" y="3214564"/>
            <a:ext cx="435935" cy="43593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Arial Black" pitchFamily="34" charset="0"/>
              </a:rPr>
              <a:t>2</a:t>
            </a:r>
            <a:endParaRPr lang="zh-CN" altLang="en-US" b="1" dirty="0">
              <a:latin typeface="Arial Black" pitchFamily="34" charset="0"/>
            </a:endParaRPr>
          </a:p>
        </p:txBody>
      </p:sp>
      <p:sp>
        <p:nvSpPr>
          <p:cNvPr id="21" name="椭圆 20"/>
          <p:cNvSpPr/>
          <p:nvPr/>
        </p:nvSpPr>
        <p:spPr>
          <a:xfrm>
            <a:off x="421756" y="4727921"/>
            <a:ext cx="435935" cy="435935"/>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Arial Black" pitchFamily="34" charset="0"/>
              </a:rPr>
              <a:t>3</a:t>
            </a:r>
            <a:endParaRPr lang="zh-CN" altLang="en-US" b="1" dirty="0">
              <a:latin typeface="Arial Black" pitchFamily="34" charset="0"/>
            </a:endParaRPr>
          </a:p>
        </p:txBody>
      </p:sp>
      <p:cxnSp>
        <p:nvCxnSpPr>
          <p:cNvPr id="18" name="直接连接符 17"/>
          <p:cNvCxnSpPr/>
          <p:nvPr/>
        </p:nvCxnSpPr>
        <p:spPr>
          <a:xfrm>
            <a:off x="613144" y="5642323"/>
            <a:ext cx="8048846"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3625709" y="4487794"/>
            <a:ext cx="4572000" cy="1200329"/>
          </a:xfrm>
          <a:prstGeom prst="rect">
            <a:avLst/>
          </a:prstGeom>
        </p:spPr>
        <p:txBody>
          <a:bodyPr>
            <a:spAutoFit/>
          </a:bodyPr>
          <a:lstStyle/>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推进小洋山北侧开发建设</a:t>
            </a:r>
            <a:endParaRPr lang="en-US" altLang="zh-CN" sz="1600" b="1" dirty="0"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推进与江苏港口</a:t>
            </a:r>
            <a:r>
              <a:rPr lang="zh-CN" altLang="en-US" sz="1600" b="1" smtClean="0">
                <a:latin typeface="微软雅黑" pitchFamily="34" charset="-122"/>
                <a:ea typeface="微软雅黑" pitchFamily="34" charset="-122"/>
              </a:rPr>
              <a:t>集团合作</a:t>
            </a:r>
            <a:endParaRPr lang="en-US" altLang="zh-CN" sz="1600" b="1"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推进与安</a:t>
            </a:r>
            <a:r>
              <a:rPr lang="zh-CN" altLang="en-US" sz="1600" b="1" dirty="0" smtClean="0">
                <a:latin typeface="微软雅黑" pitchFamily="34" charset="-122"/>
                <a:ea typeface="微软雅黑" pitchFamily="34" charset="-122"/>
              </a:rPr>
              <a:t>徽港航集团合作</a:t>
            </a:r>
            <a:endParaRPr lang="en-US" altLang="zh-CN" sz="1600" b="1" dirty="0" smtClean="0">
              <a:latin typeface="微软雅黑" pitchFamily="34" charset="-122"/>
              <a:ea typeface="微软雅黑" pitchFamily="34" charset="-122"/>
            </a:endParaRPr>
          </a:p>
        </p:txBody>
      </p:sp>
    </p:spTree>
    <p:extLst>
      <p:ext uri="{BB962C8B-B14F-4D97-AF65-F5344CB8AC3E}">
        <p14:creationId xmlns:p14="http://schemas.microsoft.com/office/powerpoint/2010/main" val="25662869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linds(horizont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blinds(horizontal)">
                                      <p:cBhvr>
                                        <p:cTn id="12" dur="500"/>
                                        <p:tgtEl>
                                          <p:spTgt spid="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2">
                                            <p:txEl>
                                              <p:pRg st="2" end="2"/>
                                            </p:txEl>
                                          </p:spTgt>
                                        </p:tgtEl>
                                        <p:attrNameLst>
                                          <p:attrName>style.visibility</p:attrName>
                                        </p:attrNameLst>
                                      </p:cBhvr>
                                      <p:to>
                                        <p:strVal val="visible"/>
                                      </p:to>
                                    </p:set>
                                    <p:animEffect transition="in" filter="blinds(horizontal)">
                                      <p:cBhvr>
                                        <p:cTn id="17"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xmlns="" id="{05EF8056-F650-423F-A512-F2D41002D73F}"/>
              </a:ext>
            </a:extLst>
          </p:cNvPr>
          <p:cNvSpPr txBox="1"/>
          <p:nvPr/>
        </p:nvSpPr>
        <p:spPr>
          <a:xfrm>
            <a:off x="1607091" y="450075"/>
            <a:ext cx="5791200" cy="523220"/>
          </a:xfrm>
          <a:prstGeom prst="rect">
            <a:avLst/>
          </a:prstGeom>
          <a:noFill/>
        </p:spPr>
        <p:txBody>
          <a:bodyPr wrap="square" rtlCol="0">
            <a:spAutoFit/>
          </a:bodyPr>
          <a:lstStyle/>
          <a:p>
            <a:r>
              <a:rPr lang="zh-CN" altLang="en-US" sz="2800" b="1" dirty="0" smtClean="0">
                <a:solidFill>
                  <a:srgbClr val="003399"/>
                </a:solidFill>
                <a:latin typeface="微软雅黑" panose="020B0503020204020204" pitchFamily="34" charset="-122"/>
                <a:ea typeface="微软雅黑" panose="020B0503020204020204" pitchFamily="34" charset="-122"/>
              </a:rPr>
              <a:t>二、服务国家战略，融入发展大局</a:t>
            </a:r>
          </a:p>
        </p:txBody>
      </p:sp>
      <p:grpSp>
        <p:nvGrpSpPr>
          <p:cNvPr id="2" name="组合 17"/>
          <p:cNvGrpSpPr/>
          <p:nvPr/>
        </p:nvGrpSpPr>
        <p:grpSpPr>
          <a:xfrm>
            <a:off x="-21265" y="-196513"/>
            <a:ext cx="1105786" cy="1281034"/>
            <a:chOff x="-21265" y="-196513"/>
            <a:chExt cx="1105786" cy="1281034"/>
          </a:xfrm>
        </p:grpSpPr>
        <p:sp>
          <p:nvSpPr>
            <p:cNvPr id="16" name="任意多边形 15"/>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24" name="矩形 23"/>
          <p:cNvSpPr/>
          <p:nvPr/>
        </p:nvSpPr>
        <p:spPr>
          <a:xfrm>
            <a:off x="676393" y="1341108"/>
            <a:ext cx="4160113" cy="400110"/>
          </a:xfrm>
          <a:prstGeom prst="rect">
            <a:avLst/>
          </a:prstGeom>
          <a:solidFill>
            <a:schemeClr val="accent2">
              <a:lumMod val="60000"/>
              <a:lumOff val="40000"/>
            </a:schemeClr>
          </a:solidFill>
        </p:spPr>
        <p:txBody>
          <a:bodyPr wrap="none">
            <a:spAutoFit/>
          </a:bodyPr>
          <a:lstStyle/>
          <a:p>
            <a:pPr marL="457200" indent="-457200"/>
            <a:r>
              <a:rPr lang="zh-CN" altLang="en-US" sz="2000" b="1" dirty="0" smtClean="0">
                <a:solidFill>
                  <a:srgbClr val="C00000"/>
                </a:solidFill>
                <a:latin typeface="微软雅黑" pitchFamily="34" charset="-122"/>
                <a:ea typeface="微软雅黑" pitchFamily="34" charset="-122"/>
              </a:rPr>
              <a:t>     加快推进上海国际航运中心建设</a:t>
            </a:r>
            <a:endParaRPr lang="zh-CN" altLang="en-US" sz="2000" b="1" dirty="0">
              <a:solidFill>
                <a:srgbClr val="C00000"/>
              </a:solidFill>
              <a:latin typeface="微软雅黑" pitchFamily="34" charset="-122"/>
              <a:ea typeface="微软雅黑" pitchFamily="34" charset="-122"/>
            </a:endParaRPr>
          </a:p>
        </p:txBody>
      </p:sp>
      <p:sp>
        <p:nvSpPr>
          <p:cNvPr id="25" name="椭圆 24"/>
          <p:cNvSpPr/>
          <p:nvPr/>
        </p:nvSpPr>
        <p:spPr>
          <a:xfrm>
            <a:off x="511359" y="1157174"/>
            <a:ext cx="435935" cy="43593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Arial Black" pitchFamily="34" charset="0"/>
              </a:rPr>
              <a:t>4</a:t>
            </a:r>
            <a:endParaRPr lang="zh-CN" altLang="en-US" b="1" dirty="0">
              <a:latin typeface="Arial Black" pitchFamily="34" charset="0"/>
            </a:endParaRPr>
          </a:p>
        </p:txBody>
      </p:sp>
      <p:pic>
        <p:nvPicPr>
          <p:cNvPr id="26" name="图片 25" descr="timg (6).jpg"/>
          <p:cNvPicPr>
            <a:picLocks noChangeAspect="1"/>
          </p:cNvPicPr>
          <p:nvPr/>
        </p:nvPicPr>
        <p:blipFill>
          <a:blip r:embed="rId3" cstate="print"/>
          <a:stretch>
            <a:fillRect/>
          </a:stretch>
        </p:blipFill>
        <p:spPr>
          <a:xfrm>
            <a:off x="4276789" y="4406376"/>
            <a:ext cx="4513105" cy="1940635"/>
          </a:xfrm>
          <a:prstGeom prst="rect">
            <a:avLst/>
          </a:prstGeom>
        </p:spPr>
      </p:pic>
      <p:sp>
        <p:nvSpPr>
          <p:cNvPr id="27" name="矩形 26"/>
          <p:cNvSpPr/>
          <p:nvPr/>
        </p:nvSpPr>
        <p:spPr>
          <a:xfrm>
            <a:off x="828721" y="2002777"/>
            <a:ext cx="4572000" cy="1569660"/>
          </a:xfrm>
          <a:prstGeom prst="rect">
            <a:avLst/>
          </a:prstGeom>
        </p:spPr>
        <p:txBody>
          <a:bodyPr>
            <a:spAutoFit/>
          </a:bodyPr>
          <a:lstStyle/>
          <a:p>
            <a:pPr marL="342900" indent="-342900">
              <a:lnSpc>
                <a:spcPct val="150000"/>
              </a:lnSpc>
              <a:buFont typeface="Arial" panose="020B0604020202020204" pitchFamily="34" charset="0"/>
              <a:buChar char="•"/>
            </a:pPr>
            <a:r>
              <a:rPr lang="zh-CN" altLang="zh-CN" sz="1600" b="1" smtClean="0"/>
              <a:t>积极落实与中远海运集团</a:t>
            </a:r>
            <a:r>
              <a:rPr lang="zh-CN" altLang="en-US" sz="1600" b="1" smtClean="0"/>
              <a:t>合作</a:t>
            </a:r>
            <a:endParaRPr lang="en-US" altLang="zh-CN" sz="1600" b="1" smtClean="0"/>
          </a:p>
          <a:p>
            <a:pPr marL="342900" indent="-342900">
              <a:lnSpc>
                <a:spcPct val="150000"/>
              </a:lnSpc>
              <a:buFont typeface="Arial" panose="020B0604020202020204" pitchFamily="34" charset="0"/>
              <a:buChar char="•"/>
            </a:pPr>
            <a:r>
              <a:rPr lang="zh-CN" altLang="zh-CN" sz="1600" b="1" smtClean="0"/>
              <a:t>加快推进以色列海法项目建设</a:t>
            </a:r>
            <a:endParaRPr lang="en-US" altLang="zh-CN" sz="1600" b="1" smtClean="0"/>
          </a:p>
          <a:p>
            <a:pPr marL="342900" indent="-342900">
              <a:lnSpc>
                <a:spcPct val="150000"/>
              </a:lnSpc>
              <a:buFont typeface="Arial" panose="020B0604020202020204" pitchFamily="34" charset="0"/>
              <a:buChar char="•"/>
            </a:pPr>
            <a:r>
              <a:rPr lang="zh-CN" altLang="zh-CN" sz="1600" b="1" smtClean="0"/>
              <a:t>进一步加大海外投资</a:t>
            </a:r>
            <a:endParaRPr lang="en-US" altLang="zh-CN" sz="1600" b="1" smtClean="0"/>
          </a:p>
          <a:p>
            <a:pPr marL="342900" indent="-342900">
              <a:lnSpc>
                <a:spcPct val="150000"/>
              </a:lnSpc>
              <a:buFont typeface="Arial" panose="020B0604020202020204" pitchFamily="34" charset="0"/>
              <a:buChar char="•"/>
            </a:pPr>
            <a:r>
              <a:rPr lang="zh-CN" altLang="zh-CN" sz="1600" b="1" smtClean="0"/>
              <a:t>完善海上丝绸之路港航合作机制</a:t>
            </a:r>
            <a:endParaRPr lang="en-US" altLang="zh-CN" sz="1600" b="1" dirty="0" smtClean="0">
              <a:latin typeface="微软雅黑" pitchFamily="34" charset="-122"/>
              <a:ea typeface="微软雅黑" pitchFamily="34" charset="-122"/>
            </a:endParaRPr>
          </a:p>
        </p:txBody>
      </p:sp>
      <p:pic>
        <p:nvPicPr>
          <p:cNvPr id="28" name="图片 27" descr="timg (5).jpg"/>
          <p:cNvPicPr>
            <a:picLocks noChangeAspect="1"/>
          </p:cNvPicPr>
          <p:nvPr/>
        </p:nvPicPr>
        <p:blipFill>
          <a:blip r:embed="rId4" cstate="print"/>
          <a:stretch>
            <a:fillRect/>
          </a:stretch>
        </p:blipFill>
        <p:spPr>
          <a:xfrm>
            <a:off x="1021977" y="4250113"/>
            <a:ext cx="3022338" cy="1912660"/>
          </a:xfrm>
          <a:prstGeom prst="rect">
            <a:avLst/>
          </a:prstGeom>
        </p:spPr>
      </p:pic>
    </p:spTree>
    <p:extLst>
      <p:ext uri="{BB962C8B-B14F-4D97-AF65-F5344CB8AC3E}">
        <p14:creationId xmlns:p14="http://schemas.microsoft.com/office/powerpoint/2010/main" val="25662869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linds(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animEffect transition="in" filter="blinds(horizontal)">
                                      <p:cBhvr>
                                        <p:cTn id="17" dur="500"/>
                                        <p:tgtEl>
                                          <p:spTgt spid="2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7">
                                            <p:txEl>
                                              <p:pRg st="1" end="1"/>
                                            </p:txEl>
                                          </p:spTgt>
                                        </p:tgtEl>
                                        <p:attrNameLst>
                                          <p:attrName>style.visibility</p:attrName>
                                        </p:attrNameLst>
                                      </p:cBhvr>
                                      <p:to>
                                        <p:strVal val="visible"/>
                                      </p:to>
                                    </p:set>
                                    <p:animEffect transition="in" filter="blinds(horizontal)">
                                      <p:cBhvr>
                                        <p:cTn id="22" dur="500"/>
                                        <p:tgtEl>
                                          <p:spTgt spid="2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7">
                                            <p:txEl>
                                              <p:pRg st="2" end="2"/>
                                            </p:txEl>
                                          </p:spTgt>
                                        </p:tgtEl>
                                        <p:attrNameLst>
                                          <p:attrName>style.visibility</p:attrName>
                                        </p:attrNameLst>
                                      </p:cBhvr>
                                      <p:to>
                                        <p:strVal val="visible"/>
                                      </p:to>
                                    </p:set>
                                    <p:animEffect transition="in" filter="blinds(horizontal)">
                                      <p:cBhvr>
                                        <p:cTn id="27" dur="500"/>
                                        <p:tgtEl>
                                          <p:spTgt spid="2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7">
                                            <p:txEl>
                                              <p:pRg st="3" end="3"/>
                                            </p:txEl>
                                          </p:spTgt>
                                        </p:tgtEl>
                                        <p:attrNameLst>
                                          <p:attrName>style.visibility</p:attrName>
                                        </p:attrNameLst>
                                      </p:cBhvr>
                                      <p:to>
                                        <p:strVal val="visible"/>
                                      </p:to>
                                    </p:set>
                                    <p:animEffect transition="in" filter="blinds(horizontal)">
                                      <p:cBhvr>
                                        <p:cTn id="32"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xmlns="" id="{05EF8056-F650-423F-A512-F2D41002D73F}"/>
              </a:ext>
            </a:extLst>
          </p:cNvPr>
          <p:cNvSpPr txBox="1"/>
          <p:nvPr/>
        </p:nvSpPr>
        <p:spPr>
          <a:xfrm>
            <a:off x="1585952" y="364738"/>
            <a:ext cx="5791200" cy="523220"/>
          </a:xfrm>
          <a:prstGeom prst="rect">
            <a:avLst/>
          </a:prstGeom>
          <a:noFill/>
        </p:spPr>
        <p:txBody>
          <a:bodyPr wrap="square" rtlCol="0">
            <a:spAutoFit/>
          </a:bodyPr>
          <a:lstStyle/>
          <a:p>
            <a:r>
              <a:rPr lang="zh-CN" altLang="en-US" sz="2800" b="1" dirty="0" smtClean="0">
                <a:solidFill>
                  <a:srgbClr val="003399"/>
                </a:solidFill>
                <a:latin typeface="微软雅黑" panose="020B0503020204020204" pitchFamily="34" charset="-122"/>
                <a:ea typeface="微软雅黑" panose="020B0503020204020204" pitchFamily="34" charset="-122"/>
              </a:rPr>
              <a:t>三、深化改革创新，释放发展潜力</a:t>
            </a:r>
          </a:p>
        </p:txBody>
      </p:sp>
      <p:sp>
        <p:nvSpPr>
          <p:cNvPr id="4" name="文本框 3">
            <a:extLst>
              <a:ext uri="{FF2B5EF4-FFF2-40B4-BE49-F238E27FC236}">
                <a16:creationId xmlns:a16="http://schemas.microsoft.com/office/drawing/2014/main" xmlns="" id="{6ED0D1C8-B882-4C32-9BEB-89B79FAEEAF0}"/>
              </a:ext>
            </a:extLst>
          </p:cNvPr>
          <p:cNvSpPr txBox="1"/>
          <p:nvPr/>
        </p:nvSpPr>
        <p:spPr>
          <a:xfrm>
            <a:off x="644783" y="1252532"/>
            <a:ext cx="2949021" cy="1015663"/>
          </a:xfrm>
          <a:prstGeom prst="rect">
            <a:avLst/>
          </a:prstGeom>
          <a:solidFill>
            <a:srgbClr val="FF9999"/>
          </a:solidFill>
        </p:spPr>
        <p:txBody>
          <a:bodyPr wrap="square" rtlCol="0" anchor="ctr">
            <a:spAutoFit/>
          </a:bodyPr>
          <a:lstStyle/>
          <a:p>
            <a:pPr marL="457200" indent="-457200" algn="ctr">
              <a:lnSpc>
                <a:spcPct val="150000"/>
              </a:lnSpc>
            </a:pPr>
            <a:r>
              <a:rPr lang="zh-CN" altLang="en-US" sz="2000" b="1" dirty="0" smtClean="0">
                <a:solidFill>
                  <a:srgbClr val="FF0000"/>
                </a:solidFill>
                <a:latin typeface="微软雅黑" pitchFamily="34" charset="-122"/>
                <a:ea typeface="微软雅黑" pitchFamily="34" charset="-122"/>
              </a:rPr>
              <a:t>深化体制机制</a:t>
            </a:r>
            <a:endParaRPr lang="en-US" altLang="zh-CN" sz="2000" b="1" dirty="0" smtClean="0">
              <a:solidFill>
                <a:srgbClr val="FF0000"/>
              </a:solidFill>
              <a:latin typeface="微软雅黑" pitchFamily="34" charset="-122"/>
              <a:ea typeface="微软雅黑" pitchFamily="34" charset="-122"/>
            </a:endParaRPr>
          </a:p>
          <a:p>
            <a:pPr marL="457200" indent="-457200" algn="ctr">
              <a:lnSpc>
                <a:spcPct val="150000"/>
              </a:lnSpc>
            </a:pPr>
            <a:r>
              <a:rPr lang="zh-CN" altLang="en-US" sz="2000" b="1" dirty="0" smtClean="0">
                <a:solidFill>
                  <a:srgbClr val="FF0000"/>
                </a:solidFill>
                <a:latin typeface="微软雅黑" pitchFamily="34" charset="-122"/>
                <a:ea typeface="微软雅黑" pitchFamily="34" charset="-122"/>
              </a:rPr>
              <a:t>改革</a:t>
            </a:r>
            <a:endParaRPr lang="en-US" altLang="zh-CN" sz="2000" b="1" dirty="0">
              <a:solidFill>
                <a:srgbClr val="FF0000"/>
              </a:solidFill>
              <a:latin typeface="微软雅黑" pitchFamily="34" charset="-122"/>
              <a:ea typeface="微软雅黑" pitchFamily="34" charset="-122"/>
            </a:endParaRPr>
          </a:p>
        </p:txBody>
      </p:sp>
      <p:sp>
        <p:nvSpPr>
          <p:cNvPr id="7" name="矩形 6"/>
          <p:cNvSpPr/>
          <p:nvPr/>
        </p:nvSpPr>
        <p:spPr>
          <a:xfrm>
            <a:off x="3849055" y="973295"/>
            <a:ext cx="4773957" cy="1569660"/>
          </a:xfrm>
          <a:prstGeom prst="rect">
            <a:avLst/>
          </a:prstGeom>
        </p:spPr>
        <p:txBody>
          <a:bodyPr wrap="square">
            <a:spAutoFit/>
          </a:bodyPr>
          <a:lstStyle/>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落实集团</a:t>
            </a:r>
            <a:r>
              <a:rPr lang="en-US" altLang="zh-CN" sz="1600" b="1" dirty="0" smtClean="0">
                <a:latin typeface="微软雅黑" pitchFamily="34" charset="-122"/>
                <a:ea typeface="微软雅黑" pitchFamily="34" charset="-122"/>
              </a:rPr>
              <a:t>《</a:t>
            </a:r>
            <a:r>
              <a:rPr lang="zh-CN" altLang="en-US" sz="1600" b="1" dirty="0" smtClean="0">
                <a:latin typeface="微软雅黑" pitchFamily="34" charset="-122"/>
                <a:ea typeface="微软雅黑" pitchFamily="34" charset="-122"/>
              </a:rPr>
              <a:t>关于积极稳妥推进实施长效激励工作的整体方案</a:t>
            </a:r>
            <a:r>
              <a:rPr lang="en-US" altLang="zh-CN" sz="1600" b="1" dirty="0" smtClean="0">
                <a:latin typeface="微软雅黑" pitchFamily="34" charset="-122"/>
                <a:ea typeface="微软雅黑" pitchFamily="34" charset="-122"/>
              </a:rPr>
              <a:t>》</a:t>
            </a:r>
          </a:p>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探索实施混合所有制改革</a:t>
            </a:r>
            <a:endParaRPr lang="en-US" altLang="zh-CN" sz="1600" b="1" dirty="0"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推进装卸业务承包制改革</a:t>
            </a:r>
            <a:endParaRPr lang="en-US" altLang="zh-CN" sz="1600" b="1" dirty="0" smtClean="0">
              <a:latin typeface="微软雅黑" pitchFamily="34" charset="-122"/>
              <a:ea typeface="微软雅黑" pitchFamily="34" charset="-122"/>
            </a:endParaRPr>
          </a:p>
        </p:txBody>
      </p:sp>
      <p:grpSp>
        <p:nvGrpSpPr>
          <p:cNvPr id="2" name="组合 17"/>
          <p:cNvGrpSpPr/>
          <p:nvPr/>
        </p:nvGrpSpPr>
        <p:grpSpPr>
          <a:xfrm>
            <a:off x="-21265" y="-196513"/>
            <a:ext cx="1105786" cy="1281034"/>
            <a:chOff x="-21265" y="-196513"/>
            <a:chExt cx="1105786" cy="1281034"/>
          </a:xfrm>
        </p:grpSpPr>
        <p:sp>
          <p:nvSpPr>
            <p:cNvPr id="16" name="任意多边形 15"/>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19" name="椭圆 18"/>
          <p:cNvSpPr/>
          <p:nvPr/>
        </p:nvSpPr>
        <p:spPr>
          <a:xfrm>
            <a:off x="425301" y="1531077"/>
            <a:ext cx="435935" cy="435935"/>
          </a:xfrm>
          <a:prstGeom prst="ellipse">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Arial Black" pitchFamily="34" charset="0"/>
              </a:rPr>
              <a:t>1</a:t>
            </a:r>
            <a:endParaRPr lang="zh-CN" altLang="en-US" b="1" dirty="0">
              <a:latin typeface="Arial Black" pitchFamily="34" charset="0"/>
            </a:endParaRPr>
          </a:p>
        </p:txBody>
      </p:sp>
    </p:spTree>
    <p:extLst>
      <p:ext uri="{BB962C8B-B14F-4D97-AF65-F5344CB8AC3E}">
        <p14:creationId xmlns:p14="http://schemas.microsoft.com/office/powerpoint/2010/main" val="25662869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linds(horizont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linds(horizontal)">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blinds(horizontal)">
                                      <p:cBhvr>
                                        <p:cTn id="2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xmlns="" id="{05EF8056-F650-423F-A512-F2D41002D73F}"/>
              </a:ext>
            </a:extLst>
          </p:cNvPr>
          <p:cNvSpPr txBox="1"/>
          <p:nvPr/>
        </p:nvSpPr>
        <p:spPr>
          <a:xfrm>
            <a:off x="1585952" y="364738"/>
            <a:ext cx="5791200" cy="523220"/>
          </a:xfrm>
          <a:prstGeom prst="rect">
            <a:avLst/>
          </a:prstGeom>
          <a:noFill/>
        </p:spPr>
        <p:txBody>
          <a:bodyPr wrap="square" rtlCol="0">
            <a:spAutoFit/>
          </a:bodyPr>
          <a:lstStyle/>
          <a:p>
            <a:r>
              <a:rPr lang="zh-CN" altLang="en-US" sz="2800" b="1" dirty="0" smtClean="0">
                <a:solidFill>
                  <a:srgbClr val="003399"/>
                </a:solidFill>
                <a:latin typeface="微软雅黑" panose="020B0503020204020204" pitchFamily="34" charset="-122"/>
                <a:ea typeface="微软雅黑" panose="020B0503020204020204" pitchFamily="34" charset="-122"/>
              </a:rPr>
              <a:t>三、深化改革创新，释放发展潜力</a:t>
            </a:r>
          </a:p>
        </p:txBody>
      </p:sp>
      <p:sp>
        <p:nvSpPr>
          <p:cNvPr id="4" name="文本框 3">
            <a:extLst>
              <a:ext uri="{FF2B5EF4-FFF2-40B4-BE49-F238E27FC236}">
                <a16:creationId xmlns:a16="http://schemas.microsoft.com/office/drawing/2014/main" xmlns="" id="{6ED0D1C8-B882-4C32-9BEB-89B79FAEEAF0}"/>
              </a:ext>
            </a:extLst>
          </p:cNvPr>
          <p:cNvSpPr txBox="1"/>
          <p:nvPr/>
        </p:nvSpPr>
        <p:spPr>
          <a:xfrm>
            <a:off x="644783" y="1252532"/>
            <a:ext cx="2949021" cy="1015663"/>
          </a:xfrm>
          <a:prstGeom prst="rect">
            <a:avLst/>
          </a:prstGeom>
          <a:solidFill>
            <a:srgbClr val="FF9999"/>
          </a:solidFill>
        </p:spPr>
        <p:txBody>
          <a:bodyPr wrap="square" rtlCol="0" anchor="ctr">
            <a:spAutoFit/>
          </a:bodyPr>
          <a:lstStyle/>
          <a:p>
            <a:pPr marL="457200" indent="-457200" algn="ctr">
              <a:lnSpc>
                <a:spcPct val="150000"/>
              </a:lnSpc>
            </a:pPr>
            <a:r>
              <a:rPr lang="zh-CN" altLang="en-US" sz="2000" b="1" dirty="0" smtClean="0">
                <a:solidFill>
                  <a:srgbClr val="FF0000"/>
                </a:solidFill>
                <a:latin typeface="微软雅黑" pitchFamily="34" charset="-122"/>
                <a:ea typeface="微软雅黑" pitchFamily="34" charset="-122"/>
              </a:rPr>
              <a:t>深化体制机制</a:t>
            </a:r>
            <a:endParaRPr lang="en-US" altLang="zh-CN" sz="2000" b="1" dirty="0" smtClean="0">
              <a:solidFill>
                <a:srgbClr val="FF0000"/>
              </a:solidFill>
              <a:latin typeface="微软雅黑" pitchFamily="34" charset="-122"/>
              <a:ea typeface="微软雅黑" pitchFamily="34" charset="-122"/>
            </a:endParaRPr>
          </a:p>
          <a:p>
            <a:pPr marL="457200" indent="-457200" algn="ctr">
              <a:lnSpc>
                <a:spcPct val="150000"/>
              </a:lnSpc>
            </a:pPr>
            <a:r>
              <a:rPr lang="zh-CN" altLang="en-US" sz="2000" b="1" dirty="0" smtClean="0">
                <a:solidFill>
                  <a:srgbClr val="FF0000"/>
                </a:solidFill>
                <a:latin typeface="微软雅黑" pitchFamily="34" charset="-122"/>
                <a:ea typeface="微软雅黑" pitchFamily="34" charset="-122"/>
              </a:rPr>
              <a:t>改革</a:t>
            </a:r>
            <a:endParaRPr lang="en-US" altLang="zh-CN" sz="2000" b="1" dirty="0">
              <a:solidFill>
                <a:srgbClr val="FF0000"/>
              </a:solidFill>
              <a:latin typeface="微软雅黑" pitchFamily="34" charset="-122"/>
              <a:ea typeface="微软雅黑" pitchFamily="34" charset="-122"/>
            </a:endParaRPr>
          </a:p>
        </p:txBody>
      </p:sp>
      <p:sp>
        <p:nvSpPr>
          <p:cNvPr id="5" name="文本框 3">
            <a:extLst>
              <a:ext uri="{FF2B5EF4-FFF2-40B4-BE49-F238E27FC236}">
                <a16:creationId xmlns:a16="http://schemas.microsoft.com/office/drawing/2014/main" xmlns="" id="{6ED0D1C8-B882-4C32-9BEB-89B79FAEEAF0}"/>
              </a:ext>
            </a:extLst>
          </p:cNvPr>
          <p:cNvSpPr txBox="1"/>
          <p:nvPr/>
        </p:nvSpPr>
        <p:spPr>
          <a:xfrm>
            <a:off x="3841379" y="2750247"/>
            <a:ext cx="3387760" cy="2677656"/>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内贸能力提升</a:t>
            </a:r>
            <a:endParaRPr lang="en-US" altLang="zh-CN" sz="1600" b="1" dirty="0" smtClean="0">
              <a:latin typeface="微软雅黑" pitchFamily="34" charset="-122"/>
              <a:ea typeface="微软雅黑" pitchFamily="34" charset="-122"/>
            </a:endParaRPr>
          </a:p>
          <a:p>
            <a:pPr marL="342900" indent="-342900">
              <a:lnSpc>
                <a:spcPct val="150000"/>
              </a:lnSpc>
            </a:pPr>
            <a:r>
              <a:rPr lang="zh-CN" altLang="en-US" sz="1600" b="1" smtClean="0">
                <a:solidFill>
                  <a:srgbClr val="C00000"/>
                </a:solidFill>
                <a:latin typeface="微软雅黑" pitchFamily="34" charset="-122"/>
                <a:ea typeface="微软雅黑" pitchFamily="34" charset="-122"/>
              </a:rPr>
              <a:t>“应用尽用、业务匹配、兼顾长远”</a:t>
            </a:r>
            <a:endParaRPr lang="en-US" altLang="zh-CN" sz="1600" b="1"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件</a:t>
            </a:r>
            <a:r>
              <a:rPr lang="zh-CN" altLang="en-US" sz="1600" b="1" dirty="0" smtClean="0">
                <a:latin typeface="微软雅黑" pitchFamily="34" charset="-122"/>
                <a:ea typeface="微软雅黑" pitchFamily="34" charset="-122"/>
              </a:rPr>
              <a:t>杂化资源</a:t>
            </a:r>
            <a:r>
              <a:rPr lang="zh-CN" altLang="en-US" sz="1600" b="1" smtClean="0">
                <a:latin typeface="微软雅黑" pitchFamily="34" charset="-122"/>
                <a:ea typeface="微软雅黑" pitchFamily="34" charset="-122"/>
              </a:rPr>
              <a:t>整合</a:t>
            </a:r>
            <a:endParaRPr lang="en-US" altLang="zh-CN" sz="1600" b="1"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煤炭码头改造为件杂货码头</a:t>
            </a:r>
            <a:endParaRPr lang="en-US" altLang="zh-CN" sz="1600" b="1" dirty="0"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同盛集团整合</a:t>
            </a:r>
            <a:endParaRPr lang="en-US" altLang="zh-CN" sz="1600" b="1"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小洋山岛疏运体系研究</a:t>
            </a:r>
            <a:endParaRPr lang="en-US" altLang="zh-CN" sz="1600" b="1"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芦潮集并试点</a:t>
            </a:r>
            <a:endParaRPr lang="en-US" altLang="zh-CN" sz="1600" b="1" dirty="0" smtClean="0">
              <a:latin typeface="微软雅黑" pitchFamily="34" charset="-122"/>
              <a:ea typeface="微软雅黑" pitchFamily="34" charset="-122"/>
            </a:endParaRPr>
          </a:p>
        </p:txBody>
      </p:sp>
      <p:sp>
        <p:nvSpPr>
          <p:cNvPr id="7" name="矩形 6"/>
          <p:cNvSpPr/>
          <p:nvPr/>
        </p:nvSpPr>
        <p:spPr>
          <a:xfrm>
            <a:off x="3849055" y="973295"/>
            <a:ext cx="4773957" cy="1569660"/>
          </a:xfrm>
          <a:prstGeom prst="rect">
            <a:avLst/>
          </a:prstGeom>
        </p:spPr>
        <p:txBody>
          <a:bodyPr wrap="square">
            <a:spAutoFit/>
          </a:bodyPr>
          <a:lstStyle/>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落实集团</a:t>
            </a:r>
            <a:r>
              <a:rPr lang="en-US" altLang="zh-CN" sz="1600" b="1" dirty="0" smtClean="0">
                <a:latin typeface="微软雅黑" pitchFamily="34" charset="-122"/>
                <a:ea typeface="微软雅黑" pitchFamily="34" charset="-122"/>
              </a:rPr>
              <a:t>《</a:t>
            </a:r>
            <a:r>
              <a:rPr lang="zh-CN" altLang="en-US" sz="1600" b="1" dirty="0" smtClean="0">
                <a:latin typeface="微软雅黑" pitchFamily="34" charset="-122"/>
                <a:ea typeface="微软雅黑" pitchFamily="34" charset="-122"/>
              </a:rPr>
              <a:t>关于积极稳妥推进实施长效激励工作的整体方案</a:t>
            </a:r>
            <a:r>
              <a:rPr lang="en-US" altLang="zh-CN" sz="1600" b="1" dirty="0" smtClean="0">
                <a:latin typeface="微软雅黑" pitchFamily="34" charset="-122"/>
                <a:ea typeface="微软雅黑" pitchFamily="34" charset="-122"/>
              </a:rPr>
              <a:t>》</a:t>
            </a:r>
          </a:p>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探索实施混合所有制改革</a:t>
            </a:r>
            <a:endParaRPr lang="en-US" altLang="zh-CN" sz="1600" b="1" dirty="0"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推进装卸业务承包制改革</a:t>
            </a:r>
            <a:endParaRPr lang="en-US" altLang="zh-CN" sz="1600" b="1" dirty="0" smtClean="0">
              <a:latin typeface="微软雅黑" pitchFamily="34" charset="-122"/>
              <a:ea typeface="微软雅黑" pitchFamily="34" charset="-122"/>
            </a:endParaRPr>
          </a:p>
        </p:txBody>
      </p:sp>
      <p:sp>
        <p:nvSpPr>
          <p:cNvPr id="9" name="文本框 3">
            <a:extLst>
              <a:ext uri="{FF2B5EF4-FFF2-40B4-BE49-F238E27FC236}">
                <a16:creationId xmlns:a16="http://schemas.microsoft.com/office/drawing/2014/main" xmlns="" id="{6ED0D1C8-B882-4C32-9BEB-89B79FAEEAF0}"/>
              </a:ext>
            </a:extLst>
          </p:cNvPr>
          <p:cNvSpPr txBox="1"/>
          <p:nvPr/>
        </p:nvSpPr>
        <p:spPr>
          <a:xfrm>
            <a:off x="669596" y="2910046"/>
            <a:ext cx="2924209" cy="1015663"/>
          </a:xfrm>
          <a:prstGeom prst="rect">
            <a:avLst/>
          </a:prstGeom>
          <a:solidFill>
            <a:schemeClr val="accent6">
              <a:lumMod val="60000"/>
              <a:lumOff val="40000"/>
            </a:schemeClr>
          </a:solidFill>
        </p:spPr>
        <p:txBody>
          <a:bodyPr wrap="square" rtlCol="0" anchor="ctr">
            <a:spAutoFit/>
          </a:bodyPr>
          <a:lstStyle/>
          <a:p>
            <a:pPr algn="ctr">
              <a:lnSpc>
                <a:spcPct val="150000"/>
              </a:lnSpc>
            </a:pPr>
            <a:r>
              <a:rPr lang="zh-CN" altLang="en-US" sz="2000" b="1" dirty="0" smtClean="0">
                <a:solidFill>
                  <a:schemeClr val="accent6">
                    <a:lumMod val="50000"/>
                  </a:schemeClr>
                </a:solidFill>
                <a:latin typeface="微软雅黑" pitchFamily="34" charset="-122"/>
                <a:ea typeface="微软雅黑" pitchFamily="34" charset="-122"/>
              </a:rPr>
              <a:t>加快推进结构调</a:t>
            </a:r>
            <a:endParaRPr lang="en-US" altLang="zh-CN" sz="2000" b="1" dirty="0" smtClean="0">
              <a:solidFill>
                <a:schemeClr val="accent6">
                  <a:lumMod val="50000"/>
                </a:schemeClr>
              </a:solidFill>
              <a:latin typeface="微软雅黑" pitchFamily="34" charset="-122"/>
              <a:ea typeface="微软雅黑" pitchFamily="34" charset="-122"/>
            </a:endParaRPr>
          </a:p>
          <a:p>
            <a:pPr algn="ctr">
              <a:lnSpc>
                <a:spcPct val="150000"/>
              </a:lnSpc>
            </a:pPr>
            <a:r>
              <a:rPr lang="zh-CN" altLang="en-US" sz="2000" b="1" dirty="0" smtClean="0">
                <a:solidFill>
                  <a:schemeClr val="accent6">
                    <a:lumMod val="50000"/>
                  </a:schemeClr>
                </a:solidFill>
                <a:latin typeface="微软雅黑" pitchFamily="34" charset="-122"/>
                <a:ea typeface="微软雅黑" pitchFamily="34" charset="-122"/>
              </a:rPr>
              <a:t>资源整合</a:t>
            </a:r>
          </a:p>
        </p:txBody>
      </p:sp>
      <p:cxnSp>
        <p:nvCxnSpPr>
          <p:cNvPr id="13" name="直接连接符 12"/>
          <p:cNvCxnSpPr/>
          <p:nvPr/>
        </p:nvCxnSpPr>
        <p:spPr>
          <a:xfrm>
            <a:off x="637954" y="2626228"/>
            <a:ext cx="8048846"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grpSp>
        <p:nvGrpSpPr>
          <p:cNvPr id="2" name="组合 17"/>
          <p:cNvGrpSpPr/>
          <p:nvPr/>
        </p:nvGrpSpPr>
        <p:grpSpPr>
          <a:xfrm>
            <a:off x="-21265" y="-196513"/>
            <a:ext cx="1105786" cy="1281034"/>
            <a:chOff x="-21265" y="-196513"/>
            <a:chExt cx="1105786" cy="1281034"/>
          </a:xfrm>
        </p:grpSpPr>
        <p:sp>
          <p:nvSpPr>
            <p:cNvPr id="16" name="任意多边形 15"/>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19" name="椭圆 18"/>
          <p:cNvSpPr/>
          <p:nvPr/>
        </p:nvSpPr>
        <p:spPr>
          <a:xfrm>
            <a:off x="425301" y="1531077"/>
            <a:ext cx="435935" cy="435935"/>
          </a:xfrm>
          <a:prstGeom prst="ellipse">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Arial Black" pitchFamily="34" charset="0"/>
              </a:rPr>
              <a:t>1</a:t>
            </a:r>
            <a:endParaRPr lang="zh-CN" altLang="en-US" b="1" dirty="0">
              <a:latin typeface="Arial Black" pitchFamily="34" charset="0"/>
            </a:endParaRPr>
          </a:p>
        </p:txBody>
      </p:sp>
      <p:sp>
        <p:nvSpPr>
          <p:cNvPr id="20" name="椭圆 19"/>
          <p:cNvSpPr/>
          <p:nvPr/>
        </p:nvSpPr>
        <p:spPr>
          <a:xfrm>
            <a:off x="439477" y="3214564"/>
            <a:ext cx="435935" cy="43593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Arial Black" pitchFamily="34" charset="0"/>
              </a:rPr>
              <a:t>2</a:t>
            </a:r>
            <a:endParaRPr lang="zh-CN" altLang="en-US" b="1" dirty="0">
              <a:latin typeface="Arial Black" pitchFamily="34" charset="0"/>
            </a:endParaRPr>
          </a:p>
        </p:txBody>
      </p:sp>
    </p:spTree>
    <p:extLst>
      <p:ext uri="{BB962C8B-B14F-4D97-AF65-F5344CB8AC3E}">
        <p14:creationId xmlns:p14="http://schemas.microsoft.com/office/powerpoint/2010/main" val="25662869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linds(horizontal)">
                                      <p:cBhvr>
                                        <p:cTn id="17" dur="500"/>
                                        <p:tgtEl>
                                          <p:spTgt spid="5">
                                            <p:txEl>
                                              <p:pRg st="0" end="0"/>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blinds(horizontal)">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blinds(horizontal)">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blinds(horizontal)">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blinds(horizontal)">
                                      <p:cBhvr>
                                        <p:cTn id="35" dur="500"/>
                                        <p:tgtEl>
                                          <p:spTgt spid="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blinds(horizontal)">
                                      <p:cBhvr>
                                        <p:cTn id="40" dur="500"/>
                                        <p:tgtEl>
                                          <p:spTgt spid="5">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5">
                                            <p:txEl>
                                              <p:pRg st="4" end="4"/>
                                            </p:txEl>
                                          </p:spTgt>
                                        </p:tgtEl>
                                        <p:attrNameLst>
                                          <p:attrName>style.visibility</p:attrName>
                                        </p:attrNameLst>
                                      </p:cBhvr>
                                      <p:to>
                                        <p:strVal val="visible"/>
                                      </p:to>
                                    </p:set>
                                    <p:animEffect transition="in" filter="blinds(horizontal)">
                                      <p:cBhvr>
                                        <p:cTn id="45" dur="500"/>
                                        <p:tgtEl>
                                          <p:spTgt spid="5">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5">
                                            <p:txEl>
                                              <p:pRg st="5" end="5"/>
                                            </p:txEl>
                                          </p:spTgt>
                                        </p:tgtEl>
                                        <p:attrNameLst>
                                          <p:attrName>style.visibility</p:attrName>
                                        </p:attrNameLst>
                                      </p:cBhvr>
                                      <p:to>
                                        <p:strVal val="visible"/>
                                      </p:to>
                                    </p:set>
                                    <p:animEffect transition="in" filter="blinds(horizontal)">
                                      <p:cBhvr>
                                        <p:cTn id="50" dur="500"/>
                                        <p:tgtEl>
                                          <p:spTgt spid="5">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nodeType="clickEffect">
                                  <p:stCondLst>
                                    <p:cond delay="0"/>
                                  </p:stCondLst>
                                  <p:childTnLst>
                                    <p:set>
                                      <p:cBhvr>
                                        <p:cTn id="54" dur="1" fill="hold">
                                          <p:stCondLst>
                                            <p:cond delay="0"/>
                                          </p:stCondLst>
                                        </p:cTn>
                                        <p:tgtEl>
                                          <p:spTgt spid="5">
                                            <p:txEl>
                                              <p:pRg st="6" end="6"/>
                                            </p:txEl>
                                          </p:spTgt>
                                        </p:tgtEl>
                                        <p:attrNameLst>
                                          <p:attrName>style.visibility</p:attrName>
                                        </p:attrNameLst>
                                      </p:cBhvr>
                                      <p:to>
                                        <p:strVal val="visible"/>
                                      </p:to>
                                    </p:set>
                                    <p:animEffect transition="in" filter="blinds(horizontal)">
                                      <p:cBhvr>
                                        <p:cTn id="55"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xmlns="" id="{05EF8056-F650-423F-A512-F2D41002D73F}"/>
              </a:ext>
            </a:extLst>
          </p:cNvPr>
          <p:cNvSpPr txBox="1"/>
          <p:nvPr/>
        </p:nvSpPr>
        <p:spPr>
          <a:xfrm>
            <a:off x="1585952" y="364738"/>
            <a:ext cx="5791200" cy="523220"/>
          </a:xfrm>
          <a:prstGeom prst="rect">
            <a:avLst/>
          </a:prstGeom>
          <a:noFill/>
        </p:spPr>
        <p:txBody>
          <a:bodyPr wrap="square" rtlCol="0">
            <a:spAutoFit/>
          </a:bodyPr>
          <a:lstStyle/>
          <a:p>
            <a:r>
              <a:rPr lang="zh-CN" altLang="en-US" sz="2800" b="1" dirty="0" smtClean="0">
                <a:solidFill>
                  <a:srgbClr val="003399"/>
                </a:solidFill>
                <a:latin typeface="微软雅黑" panose="020B0503020204020204" pitchFamily="34" charset="-122"/>
                <a:ea typeface="微软雅黑" panose="020B0503020204020204" pitchFamily="34" charset="-122"/>
              </a:rPr>
              <a:t>三、深化改革创新，释放发展潜力</a:t>
            </a:r>
          </a:p>
        </p:txBody>
      </p:sp>
      <p:sp>
        <p:nvSpPr>
          <p:cNvPr id="8" name="矩形 7"/>
          <p:cNvSpPr/>
          <p:nvPr/>
        </p:nvSpPr>
        <p:spPr>
          <a:xfrm>
            <a:off x="3752557" y="1228227"/>
            <a:ext cx="4572000" cy="1938992"/>
          </a:xfrm>
          <a:prstGeom prst="rect">
            <a:avLst/>
          </a:prstGeom>
        </p:spPr>
        <p:txBody>
          <a:bodyPr>
            <a:spAutoFit/>
          </a:bodyPr>
          <a:lstStyle/>
          <a:p>
            <a:pPr marL="34290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提货单电子化</a:t>
            </a:r>
            <a:endParaRPr lang="en-US" altLang="zh-CN" sz="1600" b="1"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长</a:t>
            </a:r>
            <a:r>
              <a:rPr lang="zh-CN" altLang="en-US" sz="1600" b="1" dirty="0" smtClean="0">
                <a:latin typeface="微软雅黑" pitchFamily="34" charset="-122"/>
                <a:ea typeface="微软雅黑" pitchFamily="34" charset="-122"/>
              </a:rPr>
              <a:t>江支线平台</a:t>
            </a:r>
            <a:endParaRPr lang="en-US" altLang="zh-CN" sz="1600" b="1" dirty="0"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集卡预约</a:t>
            </a:r>
            <a:endParaRPr lang="en-US" altLang="zh-CN" sz="1600" b="1"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受理中心</a:t>
            </a:r>
            <a:endParaRPr lang="en-US" altLang="zh-CN" sz="1600" b="1"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endParaRPr lang="en-US" altLang="zh-CN" sz="1600" b="1" dirty="0" smtClean="0">
              <a:latin typeface="微软雅黑" pitchFamily="34" charset="-122"/>
              <a:ea typeface="微软雅黑" pitchFamily="34" charset="-122"/>
            </a:endParaRPr>
          </a:p>
        </p:txBody>
      </p:sp>
      <p:sp>
        <p:nvSpPr>
          <p:cNvPr id="10" name="文本框 3">
            <a:extLst>
              <a:ext uri="{FF2B5EF4-FFF2-40B4-BE49-F238E27FC236}">
                <a16:creationId xmlns:a16="http://schemas.microsoft.com/office/drawing/2014/main" xmlns="" id="{6ED0D1C8-B882-4C32-9BEB-89B79FAEEAF0}"/>
              </a:ext>
            </a:extLst>
          </p:cNvPr>
          <p:cNvSpPr txBox="1"/>
          <p:nvPr/>
        </p:nvSpPr>
        <p:spPr>
          <a:xfrm>
            <a:off x="608845" y="1408753"/>
            <a:ext cx="2931296" cy="553998"/>
          </a:xfrm>
          <a:prstGeom prst="rect">
            <a:avLst/>
          </a:prstGeom>
          <a:solidFill>
            <a:schemeClr val="accent5">
              <a:lumMod val="60000"/>
              <a:lumOff val="40000"/>
            </a:schemeClr>
          </a:solidFill>
        </p:spPr>
        <p:txBody>
          <a:bodyPr wrap="square" rtlCol="0" anchor="ctr">
            <a:spAutoFit/>
          </a:bodyPr>
          <a:lstStyle/>
          <a:p>
            <a:pPr marL="457200" indent="-457200" algn="ctr">
              <a:lnSpc>
                <a:spcPct val="150000"/>
              </a:lnSpc>
            </a:pPr>
            <a:r>
              <a:rPr lang="zh-CN" altLang="en-US" sz="2000" b="1" dirty="0" smtClean="0">
                <a:solidFill>
                  <a:srgbClr val="002060"/>
                </a:solidFill>
                <a:latin typeface="微软雅黑" pitchFamily="34" charset="-122"/>
                <a:ea typeface="微软雅黑" pitchFamily="34" charset="-122"/>
              </a:rPr>
              <a:t>大力推进平台战略</a:t>
            </a:r>
          </a:p>
        </p:txBody>
      </p:sp>
      <p:grpSp>
        <p:nvGrpSpPr>
          <p:cNvPr id="2" name="组合 17"/>
          <p:cNvGrpSpPr/>
          <p:nvPr/>
        </p:nvGrpSpPr>
        <p:grpSpPr>
          <a:xfrm>
            <a:off x="-21265" y="-196513"/>
            <a:ext cx="1105786" cy="1281034"/>
            <a:chOff x="-21265" y="-196513"/>
            <a:chExt cx="1105786" cy="1281034"/>
          </a:xfrm>
        </p:grpSpPr>
        <p:sp>
          <p:nvSpPr>
            <p:cNvPr id="16" name="任意多边形 15"/>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21" name="椭圆 20"/>
          <p:cNvSpPr/>
          <p:nvPr/>
        </p:nvSpPr>
        <p:spPr>
          <a:xfrm>
            <a:off x="410998" y="1274716"/>
            <a:ext cx="435935" cy="435935"/>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Arial Black" pitchFamily="34" charset="0"/>
              </a:rPr>
              <a:t>3</a:t>
            </a:r>
            <a:endParaRPr lang="zh-CN" altLang="en-US" b="1" dirty="0">
              <a:latin typeface="Arial Black" pitchFamily="34" charset="0"/>
            </a:endParaRPr>
          </a:p>
        </p:txBody>
      </p:sp>
    </p:spTree>
    <p:extLst>
      <p:ext uri="{BB962C8B-B14F-4D97-AF65-F5344CB8AC3E}">
        <p14:creationId xmlns:p14="http://schemas.microsoft.com/office/powerpoint/2010/main" val="25662869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linds(horizont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blinds(horizontal)">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blinds(horizontal)">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blinds(horizontal)">
                                      <p:cBhvr>
                                        <p:cTn id="3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9144000" cy="1052623"/>
          </a:xfrm>
          <a:prstGeom prst="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620480" y="277628"/>
            <a:ext cx="6951134" cy="584775"/>
          </a:xfrm>
          <a:prstGeom prst="rect">
            <a:avLst/>
          </a:prstGeom>
          <a:noFill/>
        </p:spPr>
        <p:txBody>
          <a:bodyPr wrap="square" rtlCol="0">
            <a:spAutoFit/>
          </a:bodyPr>
          <a:lstStyle/>
          <a:p>
            <a:r>
              <a:rPr lang="zh-CN" altLang="en-US" sz="3200" b="1" dirty="0">
                <a:solidFill>
                  <a:schemeClr val="accent5">
                    <a:lumMod val="40000"/>
                    <a:lumOff val="60000"/>
                  </a:schemeClr>
                </a:solidFill>
                <a:latin typeface="微软雅黑" panose="020B0503020204020204" pitchFamily="34" charset="-122"/>
                <a:ea typeface="微软雅黑" panose="020B0503020204020204" pitchFamily="34" charset="-122"/>
              </a:rPr>
              <a:t>第一部分 </a:t>
            </a:r>
            <a:r>
              <a:rPr lang="zh-CN" altLang="en-US" sz="3200" b="1" dirty="0" smtClean="0">
                <a:solidFill>
                  <a:schemeClr val="accent5">
                    <a:lumMod val="40000"/>
                    <a:lumOff val="60000"/>
                  </a:schemeClr>
                </a:solidFill>
                <a:latin typeface="微软雅黑" panose="020B0503020204020204" pitchFamily="34" charset="-122"/>
                <a:ea typeface="微软雅黑" panose="020B0503020204020204" pitchFamily="34" charset="-122"/>
              </a:rPr>
              <a:t>  </a:t>
            </a:r>
            <a:r>
              <a:rPr lang="en-US" altLang="zh-CN" sz="3200" b="1" dirty="0" smtClean="0">
                <a:solidFill>
                  <a:schemeClr val="accent5">
                    <a:lumMod val="40000"/>
                    <a:lumOff val="60000"/>
                  </a:schemeClr>
                </a:solidFill>
                <a:latin typeface="微软雅黑" panose="020B0503020204020204" pitchFamily="34" charset="-122"/>
                <a:ea typeface="微软雅黑" panose="020B0503020204020204" pitchFamily="34" charset="-122"/>
              </a:rPr>
              <a:t>2018</a:t>
            </a:r>
            <a:r>
              <a:rPr lang="zh-CN" altLang="en-US" sz="3200" b="1" dirty="0">
                <a:solidFill>
                  <a:schemeClr val="accent5">
                    <a:lumMod val="40000"/>
                    <a:lumOff val="60000"/>
                  </a:schemeClr>
                </a:solidFill>
                <a:latin typeface="微软雅黑" panose="020B0503020204020204" pitchFamily="34" charset="-122"/>
                <a:ea typeface="微软雅黑" panose="020B0503020204020204" pitchFamily="34" charset="-122"/>
              </a:rPr>
              <a:t>年工作回顾</a:t>
            </a:r>
          </a:p>
        </p:txBody>
      </p:sp>
      <p:grpSp>
        <p:nvGrpSpPr>
          <p:cNvPr id="2" name="组合 10"/>
          <p:cNvGrpSpPr/>
          <p:nvPr/>
        </p:nvGrpSpPr>
        <p:grpSpPr>
          <a:xfrm>
            <a:off x="-21265" y="-196513"/>
            <a:ext cx="1105786" cy="1281034"/>
            <a:chOff x="-21265" y="-196513"/>
            <a:chExt cx="1105786" cy="1281034"/>
          </a:xfrm>
        </p:grpSpPr>
        <p:sp>
          <p:nvSpPr>
            <p:cNvPr id="12" name="任意多边形 11"/>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p:nvSpPr>
          <p:spPr>
            <a:xfrm rot="18893568" flipH="1">
              <a:off x="-49971" y="106325"/>
              <a:ext cx="975007" cy="369332"/>
            </a:xfrm>
            <a:prstGeom prst="rect">
              <a:avLst/>
            </a:prstGeom>
            <a:noFill/>
            <a:ln>
              <a:noFill/>
            </a:ln>
          </p:spPr>
          <p:txBody>
            <a:bodyPr wrap="square" rtlCol="0">
              <a:spAutoFit/>
            </a:bodyPr>
            <a:lstStyle/>
            <a:p>
              <a:r>
                <a:rPr lang="en-US" altLang="zh-CN" dirty="0" smtClean="0">
                  <a:solidFill>
                    <a:schemeClr val="bg1"/>
                  </a:solidFill>
                  <a:latin typeface="Arial Black" panose="020B0A04020102020204" pitchFamily="34" charset="0"/>
                </a:rPr>
                <a:t>SIPG</a:t>
              </a:r>
            </a:p>
          </p:txBody>
        </p:sp>
      </p:grpSp>
      <p:graphicFrame>
        <p:nvGraphicFramePr>
          <p:cNvPr id="16" name="表格 15"/>
          <p:cNvGraphicFramePr>
            <a:graphicFrameLocks noGrp="1"/>
          </p:cNvGraphicFramePr>
          <p:nvPr/>
        </p:nvGraphicFramePr>
        <p:xfrm>
          <a:off x="1333501" y="1247773"/>
          <a:ext cx="6296024" cy="5267327"/>
        </p:xfrm>
        <a:graphic>
          <a:graphicData uri="http://schemas.openxmlformats.org/drawingml/2006/table">
            <a:tbl>
              <a:tblPr/>
              <a:tblGrid>
                <a:gridCol w="2981118"/>
                <a:gridCol w="1024369"/>
                <a:gridCol w="1080219"/>
                <a:gridCol w="1210318"/>
              </a:tblGrid>
              <a:tr h="405179">
                <a:tc>
                  <a:txBody>
                    <a:bodyPr/>
                    <a:lstStyle/>
                    <a:p>
                      <a:pPr algn="ctr">
                        <a:lnSpc>
                          <a:spcPts val="3000"/>
                        </a:lnSpc>
                        <a:spcAft>
                          <a:spcPts val="0"/>
                        </a:spcAft>
                      </a:pPr>
                      <a:r>
                        <a:rPr lang="zh-CN" sz="1100" b="1" kern="100">
                          <a:latin typeface="Calibri"/>
                          <a:ea typeface="仿宋_GB2312"/>
                          <a:cs typeface="Times New Roman"/>
                        </a:rPr>
                        <a:t>经营指标</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2017</a:t>
                      </a:r>
                      <a:r>
                        <a:rPr lang="zh-CN" sz="1100" b="1" kern="100">
                          <a:latin typeface="Calibri"/>
                          <a:ea typeface="仿宋_GB2312"/>
                          <a:cs typeface="Times New Roman"/>
                        </a:rPr>
                        <a:t>年</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2018</a:t>
                      </a:r>
                      <a:r>
                        <a:rPr lang="zh-CN" sz="1100" b="1" kern="100">
                          <a:latin typeface="Calibri"/>
                          <a:ea typeface="仿宋_GB2312"/>
                          <a:cs typeface="Times New Roman"/>
                        </a:rPr>
                        <a:t>年</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zh-CN" sz="1100" b="1" kern="100">
                          <a:latin typeface="Calibri"/>
                          <a:ea typeface="仿宋_GB2312"/>
                          <a:cs typeface="Times New Roman"/>
                        </a:rPr>
                        <a:t>同比增长</a:t>
                      </a:r>
                      <a:endParaRPr lang="zh-CN" sz="900" b="1" kern="100">
                        <a:latin typeface="Calibri"/>
                        <a:ea typeface="宋体"/>
                        <a:cs typeface="Times New Roman"/>
                      </a:endParaRPr>
                    </a:p>
                  </a:txBody>
                  <a:tcPr marL="56271" marR="562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179">
                <a:tc>
                  <a:txBody>
                    <a:bodyPr/>
                    <a:lstStyle/>
                    <a:p>
                      <a:pPr algn="ctr">
                        <a:lnSpc>
                          <a:spcPts val="3000"/>
                        </a:lnSpc>
                        <a:spcAft>
                          <a:spcPts val="0"/>
                        </a:spcAft>
                      </a:pPr>
                      <a:r>
                        <a:rPr lang="zh-CN" sz="1100" b="1" kern="100">
                          <a:latin typeface="Calibri"/>
                          <a:ea typeface="仿宋_GB2312"/>
                          <a:cs typeface="Times New Roman"/>
                        </a:rPr>
                        <a:t>货物吞吐量（亿吨）</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5.61 </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5.61</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0.1%</a:t>
                      </a:r>
                      <a:endParaRPr lang="zh-CN" sz="900" b="1" kern="100">
                        <a:latin typeface="Calibri"/>
                        <a:ea typeface="宋体"/>
                        <a:cs typeface="Times New Roman"/>
                      </a:endParaRPr>
                    </a:p>
                  </a:txBody>
                  <a:tcPr marL="56271" marR="562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179">
                <a:tc>
                  <a:txBody>
                    <a:bodyPr/>
                    <a:lstStyle/>
                    <a:p>
                      <a:pPr algn="ctr">
                        <a:lnSpc>
                          <a:spcPts val="3000"/>
                        </a:lnSpc>
                        <a:spcAft>
                          <a:spcPts val="0"/>
                        </a:spcAft>
                      </a:pPr>
                      <a:r>
                        <a:rPr lang="zh-CN" sz="1100" b="1" kern="100">
                          <a:latin typeface="Calibri"/>
                          <a:ea typeface="仿宋_GB2312"/>
                          <a:cs typeface="Times New Roman"/>
                        </a:rPr>
                        <a:t>散杂货吞吐量（亿吨）</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1.64 </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1.5</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altLang="zh-CN" sz="1100" b="1" kern="100" smtClean="0">
                          <a:latin typeface="仿宋_GB2312"/>
                          <a:ea typeface="宋体"/>
                          <a:cs typeface="Times New Roman"/>
                        </a:rPr>
                        <a:t>-</a:t>
                      </a:r>
                      <a:r>
                        <a:rPr lang="en-US" sz="1100" b="1" kern="100" smtClean="0">
                          <a:latin typeface="仿宋_GB2312"/>
                          <a:ea typeface="宋体"/>
                          <a:cs typeface="Times New Roman"/>
                        </a:rPr>
                        <a:t>8.4</a:t>
                      </a:r>
                      <a:r>
                        <a:rPr lang="en-US" sz="1100" b="1" kern="100">
                          <a:latin typeface="仿宋_GB2312"/>
                          <a:ea typeface="宋体"/>
                          <a:cs typeface="Times New Roman"/>
                        </a:rPr>
                        <a:t>%</a:t>
                      </a:r>
                      <a:endParaRPr lang="zh-CN" sz="900" b="1" kern="100">
                        <a:latin typeface="Calibri"/>
                        <a:ea typeface="宋体"/>
                        <a:cs typeface="Times New Roman"/>
                      </a:endParaRPr>
                    </a:p>
                  </a:txBody>
                  <a:tcPr marL="56271" marR="562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179">
                <a:tc>
                  <a:txBody>
                    <a:bodyPr/>
                    <a:lstStyle/>
                    <a:p>
                      <a:pPr algn="ctr">
                        <a:lnSpc>
                          <a:spcPts val="3000"/>
                        </a:lnSpc>
                        <a:spcAft>
                          <a:spcPts val="0"/>
                        </a:spcAft>
                      </a:pPr>
                      <a:r>
                        <a:rPr lang="zh-CN" sz="1100" b="1" kern="100">
                          <a:latin typeface="Calibri"/>
                          <a:ea typeface="仿宋_GB2312"/>
                          <a:cs typeface="Times New Roman"/>
                        </a:rPr>
                        <a:t>集装箱吞吐量（万标准箱）</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4023.3</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4201</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4.4%</a:t>
                      </a:r>
                      <a:endParaRPr lang="zh-CN" sz="900" b="1" kern="100">
                        <a:latin typeface="Calibri"/>
                        <a:ea typeface="宋体"/>
                        <a:cs typeface="Times New Roman"/>
                      </a:endParaRPr>
                    </a:p>
                  </a:txBody>
                  <a:tcPr marL="56271" marR="562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179">
                <a:tc>
                  <a:txBody>
                    <a:bodyPr/>
                    <a:lstStyle/>
                    <a:p>
                      <a:pPr algn="ctr">
                        <a:lnSpc>
                          <a:spcPts val="3000"/>
                        </a:lnSpc>
                        <a:spcAft>
                          <a:spcPts val="0"/>
                        </a:spcAft>
                      </a:pPr>
                      <a:r>
                        <a:rPr lang="zh-CN" sz="1100" b="1" kern="100">
                          <a:latin typeface="Calibri"/>
                          <a:ea typeface="仿宋_GB2312"/>
                          <a:cs typeface="Times New Roman"/>
                        </a:rPr>
                        <a:t>内贸集装箱吞吐量（万标准箱）</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481.7</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509.2</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5.7%</a:t>
                      </a:r>
                      <a:endParaRPr lang="zh-CN" sz="900" b="1" kern="100">
                        <a:latin typeface="Calibri"/>
                        <a:ea typeface="宋体"/>
                        <a:cs typeface="Times New Roman"/>
                      </a:endParaRPr>
                    </a:p>
                  </a:txBody>
                  <a:tcPr marL="56271" marR="562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179">
                <a:tc>
                  <a:txBody>
                    <a:bodyPr/>
                    <a:lstStyle/>
                    <a:p>
                      <a:pPr algn="ctr">
                        <a:lnSpc>
                          <a:spcPts val="3000"/>
                        </a:lnSpc>
                        <a:spcAft>
                          <a:spcPts val="0"/>
                        </a:spcAft>
                      </a:pPr>
                      <a:r>
                        <a:rPr lang="zh-CN" sz="1100" b="1" kern="100">
                          <a:latin typeface="Calibri"/>
                          <a:ea typeface="仿宋_GB2312"/>
                          <a:cs typeface="Times New Roman"/>
                        </a:rPr>
                        <a:t>水水中转吞吐量（万标准箱）</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1878.8</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1967.6</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4.7%</a:t>
                      </a:r>
                      <a:endParaRPr lang="zh-CN" sz="900" b="1" kern="100">
                        <a:latin typeface="Calibri"/>
                        <a:ea typeface="宋体"/>
                        <a:cs typeface="Times New Roman"/>
                      </a:endParaRPr>
                    </a:p>
                  </a:txBody>
                  <a:tcPr marL="56271" marR="562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179">
                <a:tc>
                  <a:txBody>
                    <a:bodyPr/>
                    <a:lstStyle/>
                    <a:p>
                      <a:pPr algn="ctr">
                        <a:lnSpc>
                          <a:spcPts val="3000"/>
                        </a:lnSpc>
                        <a:spcAft>
                          <a:spcPts val="0"/>
                        </a:spcAft>
                      </a:pPr>
                      <a:r>
                        <a:rPr lang="zh-CN" sz="1100" b="1" kern="100">
                          <a:latin typeface="Calibri"/>
                          <a:ea typeface="仿宋_GB2312"/>
                          <a:cs typeface="Times New Roman"/>
                        </a:rPr>
                        <a:t>水水中转比例</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46.7%</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46.8%</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0.21%</a:t>
                      </a:r>
                      <a:endParaRPr lang="zh-CN" sz="900" b="1" kern="100">
                        <a:latin typeface="Calibri"/>
                        <a:ea typeface="宋体"/>
                        <a:cs typeface="Times New Roman"/>
                      </a:endParaRPr>
                    </a:p>
                  </a:txBody>
                  <a:tcPr marL="56271" marR="562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179">
                <a:tc>
                  <a:txBody>
                    <a:bodyPr/>
                    <a:lstStyle/>
                    <a:p>
                      <a:pPr algn="ctr">
                        <a:lnSpc>
                          <a:spcPts val="3000"/>
                        </a:lnSpc>
                        <a:spcAft>
                          <a:spcPts val="0"/>
                        </a:spcAft>
                      </a:pPr>
                      <a:r>
                        <a:rPr lang="zh-CN" sz="1100" b="1" kern="100">
                          <a:latin typeface="Calibri"/>
                          <a:ea typeface="仿宋_GB2312"/>
                          <a:cs typeface="Times New Roman"/>
                        </a:rPr>
                        <a:t>国际中转（万标准箱）</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308.7</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368.2</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19.3%</a:t>
                      </a:r>
                      <a:endParaRPr lang="zh-CN" sz="900" b="1" kern="100">
                        <a:latin typeface="Calibri"/>
                        <a:ea typeface="宋体"/>
                        <a:cs typeface="Times New Roman"/>
                      </a:endParaRPr>
                    </a:p>
                  </a:txBody>
                  <a:tcPr marL="56271" marR="562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179">
                <a:tc>
                  <a:txBody>
                    <a:bodyPr/>
                    <a:lstStyle/>
                    <a:p>
                      <a:pPr algn="ctr">
                        <a:lnSpc>
                          <a:spcPts val="3000"/>
                        </a:lnSpc>
                        <a:spcAft>
                          <a:spcPts val="0"/>
                        </a:spcAft>
                      </a:pPr>
                      <a:r>
                        <a:rPr lang="zh-CN" sz="1100" b="1" kern="100">
                          <a:latin typeface="Calibri"/>
                          <a:ea typeface="仿宋_GB2312"/>
                          <a:cs typeface="Times New Roman"/>
                        </a:rPr>
                        <a:t>长江中转（万标准箱）</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1058.8</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1087.4</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2.7%</a:t>
                      </a:r>
                      <a:endParaRPr lang="zh-CN" sz="900" b="1" kern="100">
                        <a:latin typeface="Calibri"/>
                        <a:ea typeface="宋体"/>
                        <a:cs typeface="Times New Roman"/>
                      </a:endParaRPr>
                    </a:p>
                  </a:txBody>
                  <a:tcPr marL="56271" marR="562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179">
                <a:tc>
                  <a:txBody>
                    <a:bodyPr/>
                    <a:lstStyle/>
                    <a:p>
                      <a:pPr algn="ctr">
                        <a:lnSpc>
                          <a:spcPts val="3000"/>
                        </a:lnSpc>
                        <a:spcAft>
                          <a:spcPts val="0"/>
                        </a:spcAft>
                      </a:pPr>
                      <a:r>
                        <a:rPr lang="zh-CN" sz="1100" b="1" kern="100">
                          <a:latin typeface="Calibri"/>
                          <a:ea typeface="仿宋_GB2312"/>
                          <a:cs typeface="Times New Roman"/>
                        </a:rPr>
                        <a:t>沿海中转（万标准箱）</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189</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169.6</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-10.3%</a:t>
                      </a:r>
                      <a:endParaRPr lang="zh-CN" sz="900" b="1" kern="100">
                        <a:latin typeface="Calibri"/>
                        <a:ea typeface="宋体"/>
                        <a:cs typeface="Times New Roman"/>
                      </a:endParaRPr>
                    </a:p>
                  </a:txBody>
                  <a:tcPr marL="56271" marR="562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179">
                <a:tc>
                  <a:txBody>
                    <a:bodyPr/>
                    <a:lstStyle/>
                    <a:p>
                      <a:pPr algn="ctr">
                        <a:lnSpc>
                          <a:spcPts val="3000"/>
                        </a:lnSpc>
                        <a:spcAft>
                          <a:spcPts val="0"/>
                        </a:spcAft>
                      </a:pPr>
                      <a:r>
                        <a:rPr lang="zh-CN" sz="1100" b="1" kern="100">
                          <a:latin typeface="Calibri"/>
                          <a:ea typeface="仿宋_GB2312"/>
                          <a:cs typeface="Times New Roman"/>
                        </a:rPr>
                        <a:t>洋山港区集装箱吞吐量（万标准箱）</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1655.2</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1842.5</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11.3%</a:t>
                      </a:r>
                      <a:endParaRPr lang="zh-CN" sz="900" b="1" kern="100">
                        <a:latin typeface="Calibri"/>
                        <a:ea typeface="宋体"/>
                        <a:cs typeface="Times New Roman"/>
                      </a:endParaRPr>
                    </a:p>
                  </a:txBody>
                  <a:tcPr marL="56271" marR="562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179">
                <a:tc>
                  <a:txBody>
                    <a:bodyPr/>
                    <a:lstStyle/>
                    <a:p>
                      <a:pPr algn="ctr">
                        <a:lnSpc>
                          <a:spcPts val="3000"/>
                        </a:lnSpc>
                        <a:spcAft>
                          <a:spcPts val="0"/>
                        </a:spcAft>
                      </a:pPr>
                      <a:r>
                        <a:rPr lang="zh-CN" sz="1100" b="1" kern="100">
                          <a:latin typeface="Calibri"/>
                          <a:ea typeface="仿宋_GB2312"/>
                          <a:cs typeface="Times New Roman"/>
                        </a:rPr>
                        <a:t>营业收入（亿元）</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373.3</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381.5</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1.9%</a:t>
                      </a:r>
                      <a:endParaRPr lang="zh-CN" sz="900" b="1" kern="100">
                        <a:latin typeface="Calibri"/>
                        <a:ea typeface="宋体"/>
                        <a:cs typeface="Times New Roman"/>
                      </a:endParaRPr>
                    </a:p>
                  </a:txBody>
                  <a:tcPr marL="56271" marR="562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179">
                <a:tc>
                  <a:txBody>
                    <a:bodyPr/>
                    <a:lstStyle/>
                    <a:p>
                      <a:pPr algn="ctr">
                        <a:lnSpc>
                          <a:spcPts val="3000"/>
                        </a:lnSpc>
                        <a:spcAft>
                          <a:spcPts val="0"/>
                        </a:spcAft>
                      </a:pPr>
                      <a:r>
                        <a:rPr lang="zh-CN" sz="1100" b="1" kern="100">
                          <a:latin typeface="Calibri"/>
                          <a:ea typeface="仿宋_GB2312"/>
                          <a:cs typeface="Times New Roman"/>
                        </a:rPr>
                        <a:t>归属母公司的净利润（亿元）</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115.3</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102.8</a:t>
                      </a:r>
                      <a:endParaRPr lang="zh-CN" sz="900" b="1" kern="100">
                        <a:latin typeface="Calibri"/>
                        <a:ea typeface="宋体"/>
                        <a:cs typeface="Times New Roman"/>
                      </a:endParaRPr>
                    </a:p>
                  </a:txBody>
                  <a:tcPr marL="56271" marR="562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000"/>
                        </a:lnSpc>
                        <a:spcAft>
                          <a:spcPts val="0"/>
                        </a:spcAft>
                      </a:pPr>
                      <a:r>
                        <a:rPr lang="en-US" sz="1100" b="1" kern="100">
                          <a:latin typeface="仿宋_GB2312"/>
                          <a:ea typeface="宋体"/>
                          <a:cs typeface="Times New Roman"/>
                        </a:rPr>
                        <a:t>-10.8%</a:t>
                      </a:r>
                      <a:endParaRPr lang="zh-CN" sz="900" b="1" kern="100">
                        <a:latin typeface="Calibri"/>
                        <a:ea typeface="宋体"/>
                        <a:cs typeface="Times New Roman"/>
                      </a:endParaRPr>
                    </a:p>
                  </a:txBody>
                  <a:tcPr marL="56271" marR="562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759165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xmlns="" id="{05EF8056-F650-423F-A512-F2D41002D73F}"/>
              </a:ext>
            </a:extLst>
          </p:cNvPr>
          <p:cNvSpPr txBox="1"/>
          <p:nvPr/>
        </p:nvSpPr>
        <p:spPr>
          <a:xfrm>
            <a:off x="1585952" y="364738"/>
            <a:ext cx="5791200" cy="523220"/>
          </a:xfrm>
          <a:prstGeom prst="rect">
            <a:avLst/>
          </a:prstGeom>
          <a:noFill/>
        </p:spPr>
        <p:txBody>
          <a:bodyPr wrap="square" rtlCol="0">
            <a:spAutoFit/>
          </a:bodyPr>
          <a:lstStyle/>
          <a:p>
            <a:r>
              <a:rPr lang="zh-CN" altLang="en-US" sz="2800" b="1" dirty="0" smtClean="0">
                <a:solidFill>
                  <a:srgbClr val="003399"/>
                </a:solidFill>
                <a:latin typeface="微软雅黑" panose="020B0503020204020204" pitchFamily="34" charset="-122"/>
                <a:ea typeface="微软雅黑" panose="020B0503020204020204" pitchFamily="34" charset="-122"/>
              </a:rPr>
              <a:t>三、深化改革创新，释放发展潜力</a:t>
            </a:r>
          </a:p>
        </p:txBody>
      </p:sp>
      <p:sp>
        <p:nvSpPr>
          <p:cNvPr id="8" name="矩形 7"/>
          <p:cNvSpPr/>
          <p:nvPr/>
        </p:nvSpPr>
        <p:spPr>
          <a:xfrm>
            <a:off x="3752557" y="1228227"/>
            <a:ext cx="4572000" cy="1938992"/>
          </a:xfrm>
          <a:prstGeom prst="rect">
            <a:avLst/>
          </a:prstGeom>
        </p:spPr>
        <p:txBody>
          <a:bodyPr>
            <a:spAutoFit/>
          </a:bodyPr>
          <a:lstStyle/>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长江支线平台</a:t>
            </a:r>
            <a:endParaRPr lang="en-US" altLang="zh-CN" sz="1600" b="1" dirty="0"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提货单电</a:t>
            </a:r>
            <a:r>
              <a:rPr lang="zh-CN" altLang="en-US" sz="1600" b="1" smtClean="0">
                <a:latin typeface="微软雅黑" pitchFamily="34" charset="-122"/>
                <a:ea typeface="微软雅黑" pitchFamily="34" charset="-122"/>
              </a:rPr>
              <a:t>子化</a:t>
            </a:r>
            <a:endParaRPr lang="en-US" altLang="zh-CN" sz="1600" b="1"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集卡预约</a:t>
            </a:r>
            <a:endParaRPr lang="en-US" altLang="zh-CN" sz="1600" b="1"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受理中心</a:t>
            </a:r>
            <a:endParaRPr lang="en-US" altLang="zh-CN" sz="1600" b="1"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endParaRPr lang="en-US" altLang="zh-CN" sz="1600" b="1" dirty="0" smtClean="0">
              <a:latin typeface="微软雅黑" pitchFamily="34" charset="-122"/>
              <a:ea typeface="微软雅黑" pitchFamily="34" charset="-122"/>
            </a:endParaRPr>
          </a:p>
        </p:txBody>
      </p:sp>
      <p:sp>
        <p:nvSpPr>
          <p:cNvPr id="10" name="文本框 3">
            <a:extLst>
              <a:ext uri="{FF2B5EF4-FFF2-40B4-BE49-F238E27FC236}">
                <a16:creationId xmlns:a16="http://schemas.microsoft.com/office/drawing/2014/main" xmlns="" id="{6ED0D1C8-B882-4C32-9BEB-89B79FAEEAF0}"/>
              </a:ext>
            </a:extLst>
          </p:cNvPr>
          <p:cNvSpPr txBox="1"/>
          <p:nvPr/>
        </p:nvSpPr>
        <p:spPr>
          <a:xfrm>
            <a:off x="608845" y="1408753"/>
            <a:ext cx="2931296" cy="553998"/>
          </a:xfrm>
          <a:prstGeom prst="rect">
            <a:avLst/>
          </a:prstGeom>
          <a:solidFill>
            <a:schemeClr val="accent5">
              <a:lumMod val="60000"/>
              <a:lumOff val="40000"/>
            </a:schemeClr>
          </a:solidFill>
        </p:spPr>
        <p:txBody>
          <a:bodyPr wrap="square" rtlCol="0" anchor="ctr">
            <a:spAutoFit/>
          </a:bodyPr>
          <a:lstStyle/>
          <a:p>
            <a:pPr marL="457200" indent="-457200" algn="ctr">
              <a:lnSpc>
                <a:spcPct val="150000"/>
              </a:lnSpc>
            </a:pPr>
            <a:r>
              <a:rPr lang="zh-CN" altLang="en-US" sz="2000" b="1" dirty="0" smtClean="0">
                <a:solidFill>
                  <a:srgbClr val="002060"/>
                </a:solidFill>
                <a:latin typeface="微软雅黑" pitchFamily="34" charset="-122"/>
                <a:ea typeface="微软雅黑" pitchFamily="34" charset="-122"/>
              </a:rPr>
              <a:t>大力推进平台战略</a:t>
            </a:r>
          </a:p>
        </p:txBody>
      </p:sp>
      <p:cxnSp>
        <p:nvCxnSpPr>
          <p:cNvPr id="14" name="直接连接符 13"/>
          <p:cNvCxnSpPr/>
          <p:nvPr/>
        </p:nvCxnSpPr>
        <p:spPr>
          <a:xfrm>
            <a:off x="663763" y="2837413"/>
            <a:ext cx="8048846"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grpSp>
        <p:nvGrpSpPr>
          <p:cNvPr id="2" name="组合 17"/>
          <p:cNvGrpSpPr/>
          <p:nvPr/>
        </p:nvGrpSpPr>
        <p:grpSpPr>
          <a:xfrm>
            <a:off x="-21265" y="-196513"/>
            <a:ext cx="1105786" cy="1281034"/>
            <a:chOff x="-21265" y="-196513"/>
            <a:chExt cx="1105786" cy="1281034"/>
          </a:xfrm>
        </p:grpSpPr>
        <p:sp>
          <p:nvSpPr>
            <p:cNvPr id="16" name="任意多边形 15"/>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21" name="椭圆 20"/>
          <p:cNvSpPr/>
          <p:nvPr/>
        </p:nvSpPr>
        <p:spPr>
          <a:xfrm>
            <a:off x="410998" y="1274716"/>
            <a:ext cx="435935" cy="435935"/>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Arial Black" pitchFamily="34" charset="0"/>
              </a:rPr>
              <a:t>3</a:t>
            </a:r>
            <a:endParaRPr lang="zh-CN" altLang="en-US" b="1" dirty="0">
              <a:latin typeface="Arial Black" pitchFamily="34" charset="0"/>
            </a:endParaRPr>
          </a:p>
        </p:txBody>
      </p:sp>
      <p:sp>
        <p:nvSpPr>
          <p:cNvPr id="22" name="矩形 21"/>
          <p:cNvSpPr/>
          <p:nvPr/>
        </p:nvSpPr>
        <p:spPr>
          <a:xfrm>
            <a:off x="525786" y="3234454"/>
            <a:ext cx="4044838" cy="400110"/>
          </a:xfrm>
          <a:prstGeom prst="rect">
            <a:avLst/>
          </a:prstGeom>
          <a:solidFill>
            <a:schemeClr val="accent2">
              <a:lumMod val="60000"/>
              <a:lumOff val="40000"/>
            </a:schemeClr>
          </a:solidFill>
        </p:spPr>
        <p:txBody>
          <a:bodyPr wrap="square">
            <a:spAutoFit/>
          </a:bodyPr>
          <a:lstStyle/>
          <a:p>
            <a:pPr marL="457200" indent="-457200" algn="ctr"/>
            <a:r>
              <a:rPr lang="zh-CN" altLang="en-US" sz="2000" b="1" dirty="0" smtClean="0">
                <a:solidFill>
                  <a:srgbClr val="C00000"/>
                </a:solidFill>
                <a:latin typeface="微软雅黑" pitchFamily="34" charset="-122"/>
                <a:ea typeface="微软雅黑" pitchFamily="34" charset="-122"/>
              </a:rPr>
              <a:t>积极推进相关多元产业发展</a:t>
            </a:r>
          </a:p>
        </p:txBody>
      </p:sp>
      <p:sp>
        <p:nvSpPr>
          <p:cNvPr id="23" name="椭圆 22"/>
          <p:cNvSpPr/>
          <p:nvPr/>
        </p:nvSpPr>
        <p:spPr>
          <a:xfrm>
            <a:off x="403784" y="3104308"/>
            <a:ext cx="435935" cy="43593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Arial Black" pitchFamily="34" charset="0"/>
              </a:rPr>
              <a:t>4</a:t>
            </a:r>
            <a:endParaRPr lang="zh-CN" altLang="en-US" b="1" dirty="0">
              <a:latin typeface="Arial Black" pitchFamily="34" charset="0"/>
            </a:endParaRPr>
          </a:p>
        </p:txBody>
      </p:sp>
      <p:sp>
        <p:nvSpPr>
          <p:cNvPr id="13" name="矩形 12"/>
          <p:cNvSpPr/>
          <p:nvPr/>
        </p:nvSpPr>
        <p:spPr>
          <a:xfrm>
            <a:off x="3754350" y="3790340"/>
            <a:ext cx="4572000" cy="1569660"/>
          </a:xfrm>
          <a:prstGeom prst="rect">
            <a:avLst/>
          </a:prstGeom>
        </p:spPr>
        <p:txBody>
          <a:bodyPr>
            <a:spAutoFit/>
          </a:bodyPr>
          <a:lstStyle/>
          <a:p>
            <a:pPr marL="342900" indent="-342900">
              <a:lnSpc>
                <a:spcPct val="150000"/>
              </a:lnSpc>
              <a:buFont typeface="Arial" panose="020B0604020202020204" pitchFamily="34" charset="0"/>
              <a:buChar char="•"/>
            </a:pPr>
            <a:r>
              <a:rPr lang="zh-CN" altLang="zh-CN" sz="1600" b="1" smtClean="0"/>
              <a:t>推进集团港口物流产业实现更大发展</a:t>
            </a:r>
            <a:endParaRPr lang="en-US" altLang="zh-CN" sz="1600" b="1" smtClean="0"/>
          </a:p>
          <a:p>
            <a:pPr marL="342900" indent="-342900">
              <a:lnSpc>
                <a:spcPct val="150000"/>
              </a:lnSpc>
              <a:buFont typeface="Arial" panose="020B0604020202020204" pitchFamily="34" charset="0"/>
              <a:buChar char="•"/>
            </a:pPr>
            <a:r>
              <a:rPr lang="zh-CN" altLang="zh-CN" sz="1600" b="1" smtClean="0"/>
              <a:t>研究加大对金融等产业的股权投资力度</a:t>
            </a:r>
            <a:endParaRPr lang="en-US" altLang="zh-CN" sz="1600" b="1" smtClean="0"/>
          </a:p>
          <a:p>
            <a:pPr marL="342900" indent="-342900">
              <a:lnSpc>
                <a:spcPct val="150000"/>
              </a:lnSpc>
              <a:buFont typeface="Arial" panose="020B0604020202020204" pitchFamily="34" charset="0"/>
              <a:buChar char="•"/>
            </a:pPr>
            <a:r>
              <a:rPr lang="zh-CN" altLang="zh-CN" sz="1600" b="1" smtClean="0"/>
              <a:t>推进水上旅游及衍生业务发展</a:t>
            </a:r>
            <a:endParaRPr lang="en-US" altLang="zh-CN" sz="1600" b="1" smtClean="0"/>
          </a:p>
          <a:p>
            <a:pPr marL="342900" indent="-342900">
              <a:lnSpc>
                <a:spcPct val="150000"/>
              </a:lnSpc>
              <a:buFont typeface="Arial" panose="020B0604020202020204" pitchFamily="34" charset="0"/>
              <a:buChar char="•"/>
            </a:pPr>
            <a:r>
              <a:rPr lang="zh-CN" altLang="zh-CN" sz="1600" b="1" smtClean="0"/>
              <a:t>研究供应链金融业务发展</a:t>
            </a:r>
            <a:endParaRPr lang="en-US" altLang="zh-CN" sz="1600" b="1" dirty="0" smtClean="0">
              <a:latin typeface="微软雅黑" pitchFamily="34" charset="-122"/>
              <a:ea typeface="微软雅黑" pitchFamily="34" charset="-122"/>
            </a:endParaRPr>
          </a:p>
        </p:txBody>
      </p:sp>
    </p:spTree>
    <p:extLst>
      <p:ext uri="{BB962C8B-B14F-4D97-AF65-F5344CB8AC3E}">
        <p14:creationId xmlns:p14="http://schemas.microsoft.com/office/powerpoint/2010/main" val="25662869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linds(horizont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linds(horizontal)">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blinds(horizontal)">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blinds(horizontal)">
                                      <p:cBhvr>
                                        <p:cTn id="27" dur="500"/>
                                        <p:tgtEl>
                                          <p:spTgt spid="1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3">
                                            <p:txEl>
                                              <p:pRg st="3" end="3"/>
                                            </p:txEl>
                                          </p:spTgt>
                                        </p:tgtEl>
                                        <p:attrNameLst>
                                          <p:attrName>style.visibility</p:attrName>
                                        </p:attrNameLst>
                                      </p:cBhvr>
                                      <p:to>
                                        <p:strVal val="visible"/>
                                      </p:to>
                                    </p:set>
                                    <p:animEffect transition="in" filter="blinds(horizontal)">
                                      <p:cBhvr>
                                        <p:cTn id="3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xmlns="" id="{05EF8056-F650-423F-A512-F2D41002D73F}"/>
              </a:ext>
            </a:extLst>
          </p:cNvPr>
          <p:cNvSpPr txBox="1"/>
          <p:nvPr/>
        </p:nvSpPr>
        <p:spPr>
          <a:xfrm>
            <a:off x="1543296" y="321707"/>
            <a:ext cx="5791200" cy="523220"/>
          </a:xfrm>
          <a:prstGeom prst="rect">
            <a:avLst/>
          </a:prstGeom>
          <a:noFill/>
        </p:spPr>
        <p:txBody>
          <a:bodyPr wrap="square" rtlCol="0">
            <a:spAutoFit/>
          </a:bodyPr>
          <a:lstStyle/>
          <a:p>
            <a:r>
              <a:rPr lang="zh-CN" altLang="en-US" sz="2800" b="1" dirty="0" smtClean="0">
                <a:solidFill>
                  <a:srgbClr val="003399"/>
                </a:solidFill>
                <a:latin typeface="微软雅黑" panose="020B0503020204020204" pitchFamily="34" charset="-122"/>
                <a:ea typeface="微软雅黑" panose="020B0503020204020204" pitchFamily="34" charset="-122"/>
              </a:rPr>
              <a:t>四、推进科技兴港，打造发展引擎</a:t>
            </a:r>
          </a:p>
        </p:txBody>
      </p:sp>
      <p:sp>
        <p:nvSpPr>
          <p:cNvPr id="4" name="文本框 3">
            <a:extLst>
              <a:ext uri="{FF2B5EF4-FFF2-40B4-BE49-F238E27FC236}">
                <a16:creationId xmlns:a16="http://schemas.microsoft.com/office/drawing/2014/main" xmlns="" id="{6ED0D1C8-B882-4C32-9BEB-89B79FAEEAF0}"/>
              </a:ext>
            </a:extLst>
          </p:cNvPr>
          <p:cNvSpPr txBox="1"/>
          <p:nvPr/>
        </p:nvSpPr>
        <p:spPr>
          <a:xfrm>
            <a:off x="644783" y="1141490"/>
            <a:ext cx="2949021" cy="961289"/>
          </a:xfrm>
          <a:prstGeom prst="rect">
            <a:avLst/>
          </a:prstGeom>
          <a:solidFill>
            <a:srgbClr val="FF9999"/>
          </a:solidFill>
        </p:spPr>
        <p:txBody>
          <a:bodyPr wrap="square" rtlCol="0" anchor="ctr">
            <a:spAutoFit/>
          </a:bodyPr>
          <a:lstStyle/>
          <a:p>
            <a:pPr marL="457200" indent="-457200" algn="ctr">
              <a:lnSpc>
                <a:spcPct val="150000"/>
              </a:lnSpc>
            </a:pPr>
            <a:r>
              <a:rPr lang="zh-CN" altLang="en-US" sz="2000" b="1" dirty="0" smtClean="0">
                <a:solidFill>
                  <a:srgbClr val="FF0000"/>
                </a:solidFill>
                <a:latin typeface="微软雅黑" pitchFamily="34" charset="-122"/>
                <a:ea typeface="微软雅黑" pitchFamily="34" charset="-122"/>
              </a:rPr>
              <a:t>制定新一轮</a:t>
            </a:r>
            <a:endParaRPr lang="en-US" altLang="zh-CN" sz="2000" b="1" dirty="0" smtClean="0">
              <a:solidFill>
                <a:srgbClr val="FF0000"/>
              </a:solidFill>
              <a:latin typeface="微软雅黑" pitchFamily="34" charset="-122"/>
              <a:ea typeface="微软雅黑" pitchFamily="34" charset="-122"/>
            </a:endParaRPr>
          </a:p>
          <a:p>
            <a:pPr marL="457200" indent="-457200" algn="ctr">
              <a:lnSpc>
                <a:spcPct val="150000"/>
              </a:lnSpc>
            </a:pPr>
            <a:r>
              <a:rPr lang="zh-CN" altLang="en-US" sz="2000" b="1" dirty="0" smtClean="0">
                <a:solidFill>
                  <a:srgbClr val="FF0000"/>
                </a:solidFill>
                <a:latin typeface="微软雅黑" pitchFamily="34" charset="-122"/>
                <a:ea typeface="微软雅黑" pitchFamily="34" charset="-122"/>
              </a:rPr>
              <a:t>科技发展规划</a:t>
            </a:r>
          </a:p>
        </p:txBody>
      </p:sp>
      <p:sp>
        <p:nvSpPr>
          <p:cNvPr id="7" name="矩形 6"/>
          <p:cNvSpPr/>
          <p:nvPr/>
        </p:nvSpPr>
        <p:spPr>
          <a:xfrm>
            <a:off x="3849055" y="1058359"/>
            <a:ext cx="4773957" cy="1200329"/>
          </a:xfrm>
          <a:prstGeom prst="rect">
            <a:avLst/>
          </a:prstGeom>
        </p:spPr>
        <p:txBody>
          <a:bodyPr wrap="square">
            <a:spAutoFit/>
          </a:bodyPr>
          <a:lstStyle/>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围绕把集团打造成全球港口行业科技引领者的目标，聚焦“四个港口”建设，研究制定新一轮科技发展规划</a:t>
            </a:r>
            <a:endParaRPr lang="en-US" altLang="zh-CN" sz="1600" b="1" dirty="0" smtClean="0">
              <a:latin typeface="微软雅黑" pitchFamily="34" charset="-122"/>
              <a:ea typeface="微软雅黑" pitchFamily="34" charset="-122"/>
            </a:endParaRPr>
          </a:p>
        </p:txBody>
      </p:sp>
      <p:cxnSp>
        <p:nvCxnSpPr>
          <p:cNvPr id="13" name="直接连接符 12"/>
          <p:cNvCxnSpPr/>
          <p:nvPr/>
        </p:nvCxnSpPr>
        <p:spPr>
          <a:xfrm>
            <a:off x="637954" y="2339137"/>
            <a:ext cx="8048846"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grpSp>
        <p:nvGrpSpPr>
          <p:cNvPr id="2" name="组合 17"/>
          <p:cNvGrpSpPr/>
          <p:nvPr/>
        </p:nvGrpSpPr>
        <p:grpSpPr>
          <a:xfrm>
            <a:off x="-21265" y="-196513"/>
            <a:ext cx="1105786" cy="1281034"/>
            <a:chOff x="-21265" y="-196513"/>
            <a:chExt cx="1105786" cy="1281034"/>
          </a:xfrm>
        </p:grpSpPr>
        <p:sp>
          <p:nvSpPr>
            <p:cNvPr id="16" name="任意多边形 15"/>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19" name="椭圆 18"/>
          <p:cNvSpPr/>
          <p:nvPr/>
        </p:nvSpPr>
        <p:spPr>
          <a:xfrm>
            <a:off x="425301" y="1392848"/>
            <a:ext cx="435935" cy="435935"/>
          </a:xfrm>
          <a:prstGeom prst="ellipse">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Arial Black" pitchFamily="34" charset="0"/>
              </a:rPr>
              <a:t>1</a:t>
            </a:r>
            <a:endParaRPr lang="zh-CN" altLang="en-US" b="1" dirty="0">
              <a:latin typeface="Arial Black" pitchFamily="34" charset="0"/>
            </a:endParaRPr>
          </a:p>
        </p:txBody>
      </p:sp>
    </p:spTree>
    <p:extLst>
      <p:ext uri="{BB962C8B-B14F-4D97-AF65-F5344CB8AC3E}">
        <p14:creationId xmlns:p14="http://schemas.microsoft.com/office/powerpoint/2010/main" val="25662869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1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xmlns="" id="{05EF8056-F650-423F-A512-F2D41002D73F}"/>
              </a:ext>
            </a:extLst>
          </p:cNvPr>
          <p:cNvSpPr txBox="1"/>
          <p:nvPr/>
        </p:nvSpPr>
        <p:spPr>
          <a:xfrm>
            <a:off x="1543296" y="321707"/>
            <a:ext cx="5791200" cy="523220"/>
          </a:xfrm>
          <a:prstGeom prst="rect">
            <a:avLst/>
          </a:prstGeom>
          <a:noFill/>
        </p:spPr>
        <p:txBody>
          <a:bodyPr wrap="square" rtlCol="0">
            <a:spAutoFit/>
          </a:bodyPr>
          <a:lstStyle/>
          <a:p>
            <a:r>
              <a:rPr lang="zh-CN" altLang="en-US" sz="2800" b="1" dirty="0" smtClean="0">
                <a:solidFill>
                  <a:srgbClr val="003399"/>
                </a:solidFill>
                <a:latin typeface="微软雅黑" panose="020B0503020204020204" pitchFamily="34" charset="-122"/>
                <a:ea typeface="微软雅黑" panose="020B0503020204020204" pitchFamily="34" charset="-122"/>
              </a:rPr>
              <a:t>四、推进科技兴港，打造发展引擎</a:t>
            </a:r>
          </a:p>
        </p:txBody>
      </p:sp>
      <p:sp>
        <p:nvSpPr>
          <p:cNvPr id="4" name="文本框 3">
            <a:extLst>
              <a:ext uri="{FF2B5EF4-FFF2-40B4-BE49-F238E27FC236}">
                <a16:creationId xmlns:a16="http://schemas.microsoft.com/office/drawing/2014/main" xmlns="" id="{6ED0D1C8-B882-4C32-9BEB-89B79FAEEAF0}"/>
              </a:ext>
            </a:extLst>
          </p:cNvPr>
          <p:cNvSpPr txBox="1"/>
          <p:nvPr/>
        </p:nvSpPr>
        <p:spPr>
          <a:xfrm>
            <a:off x="644783" y="1141490"/>
            <a:ext cx="2949021" cy="961289"/>
          </a:xfrm>
          <a:prstGeom prst="rect">
            <a:avLst/>
          </a:prstGeom>
          <a:solidFill>
            <a:srgbClr val="FF9999"/>
          </a:solidFill>
        </p:spPr>
        <p:txBody>
          <a:bodyPr wrap="square" rtlCol="0" anchor="ctr">
            <a:spAutoFit/>
          </a:bodyPr>
          <a:lstStyle/>
          <a:p>
            <a:pPr marL="457200" indent="-457200" algn="ctr">
              <a:lnSpc>
                <a:spcPct val="150000"/>
              </a:lnSpc>
            </a:pPr>
            <a:r>
              <a:rPr lang="zh-CN" altLang="en-US" sz="2000" b="1" dirty="0" smtClean="0">
                <a:solidFill>
                  <a:srgbClr val="FF0000"/>
                </a:solidFill>
                <a:latin typeface="微软雅黑" pitchFamily="34" charset="-122"/>
                <a:ea typeface="微软雅黑" pitchFamily="34" charset="-122"/>
              </a:rPr>
              <a:t>制定新一轮</a:t>
            </a:r>
            <a:endParaRPr lang="en-US" altLang="zh-CN" sz="2000" b="1" dirty="0" smtClean="0">
              <a:solidFill>
                <a:srgbClr val="FF0000"/>
              </a:solidFill>
              <a:latin typeface="微软雅黑" pitchFamily="34" charset="-122"/>
              <a:ea typeface="微软雅黑" pitchFamily="34" charset="-122"/>
            </a:endParaRPr>
          </a:p>
          <a:p>
            <a:pPr marL="457200" indent="-457200" algn="ctr">
              <a:lnSpc>
                <a:spcPct val="150000"/>
              </a:lnSpc>
            </a:pPr>
            <a:r>
              <a:rPr lang="zh-CN" altLang="en-US" sz="2000" b="1" dirty="0" smtClean="0">
                <a:solidFill>
                  <a:srgbClr val="FF0000"/>
                </a:solidFill>
                <a:latin typeface="微软雅黑" pitchFamily="34" charset="-122"/>
                <a:ea typeface="微软雅黑" pitchFamily="34" charset="-122"/>
              </a:rPr>
              <a:t>科技发展规划</a:t>
            </a:r>
          </a:p>
        </p:txBody>
      </p:sp>
      <p:sp>
        <p:nvSpPr>
          <p:cNvPr id="5" name="文本框 3">
            <a:extLst>
              <a:ext uri="{FF2B5EF4-FFF2-40B4-BE49-F238E27FC236}">
                <a16:creationId xmlns:a16="http://schemas.microsoft.com/office/drawing/2014/main" xmlns="" id="{6ED0D1C8-B882-4C32-9BEB-89B79FAEEAF0}"/>
              </a:ext>
            </a:extLst>
          </p:cNvPr>
          <p:cNvSpPr txBox="1"/>
          <p:nvPr/>
        </p:nvSpPr>
        <p:spPr>
          <a:xfrm>
            <a:off x="3841379" y="2505688"/>
            <a:ext cx="4452016" cy="156966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持续提升洋山四期效率和能级</a:t>
            </a:r>
            <a:endParaRPr lang="en-US" altLang="zh-CN" sz="1600" b="1" dirty="0"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大力推进传统码头的自动化改造</a:t>
            </a:r>
            <a:endParaRPr lang="en-US" altLang="zh-CN" sz="1600" b="1" dirty="0"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无人集卡技术试点</a:t>
            </a:r>
            <a:endParaRPr lang="en-US" altLang="zh-CN" sz="1600" b="1" dirty="0"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全面推行智能理货</a:t>
            </a:r>
            <a:endParaRPr lang="en-US" altLang="zh-CN" sz="1600" b="1" dirty="0" smtClean="0">
              <a:latin typeface="微软雅黑" pitchFamily="34" charset="-122"/>
              <a:ea typeface="微软雅黑" pitchFamily="34" charset="-122"/>
            </a:endParaRPr>
          </a:p>
        </p:txBody>
      </p:sp>
      <p:sp>
        <p:nvSpPr>
          <p:cNvPr id="7" name="矩形 6"/>
          <p:cNvSpPr/>
          <p:nvPr/>
        </p:nvSpPr>
        <p:spPr>
          <a:xfrm>
            <a:off x="3849055" y="1058359"/>
            <a:ext cx="4773957" cy="1200329"/>
          </a:xfrm>
          <a:prstGeom prst="rect">
            <a:avLst/>
          </a:prstGeom>
        </p:spPr>
        <p:txBody>
          <a:bodyPr wrap="square">
            <a:spAutoFit/>
          </a:bodyPr>
          <a:lstStyle/>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围绕把集团打造成全球港口行业科技引领者的目标，聚焦“四个港口”建设，研究制定新一轮科技发展规划</a:t>
            </a:r>
            <a:endParaRPr lang="en-US" altLang="zh-CN" sz="1600" b="1" dirty="0" smtClean="0">
              <a:latin typeface="微软雅黑" pitchFamily="34" charset="-122"/>
              <a:ea typeface="微软雅黑" pitchFamily="34" charset="-122"/>
            </a:endParaRPr>
          </a:p>
        </p:txBody>
      </p:sp>
      <p:sp>
        <p:nvSpPr>
          <p:cNvPr id="9" name="文本框 3">
            <a:extLst>
              <a:ext uri="{FF2B5EF4-FFF2-40B4-BE49-F238E27FC236}">
                <a16:creationId xmlns:a16="http://schemas.microsoft.com/office/drawing/2014/main" xmlns="" id="{6ED0D1C8-B882-4C32-9BEB-89B79FAEEAF0}"/>
              </a:ext>
            </a:extLst>
          </p:cNvPr>
          <p:cNvSpPr txBox="1"/>
          <p:nvPr/>
        </p:nvSpPr>
        <p:spPr>
          <a:xfrm>
            <a:off x="669596" y="2692674"/>
            <a:ext cx="2924209" cy="961289"/>
          </a:xfrm>
          <a:prstGeom prst="rect">
            <a:avLst/>
          </a:prstGeom>
          <a:solidFill>
            <a:schemeClr val="accent6">
              <a:lumMod val="60000"/>
              <a:lumOff val="40000"/>
            </a:schemeClr>
          </a:solidFill>
        </p:spPr>
        <p:txBody>
          <a:bodyPr wrap="square" rtlCol="0" anchor="ctr">
            <a:spAutoFit/>
          </a:bodyPr>
          <a:lstStyle/>
          <a:p>
            <a:pPr indent="-457200" algn="ctr">
              <a:lnSpc>
                <a:spcPct val="150000"/>
              </a:lnSpc>
            </a:pPr>
            <a:r>
              <a:rPr lang="zh-CN" altLang="en-US" sz="2000" b="1" dirty="0" smtClean="0">
                <a:solidFill>
                  <a:schemeClr val="accent6">
                    <a:lumMod val="50000"/>
                  </a:schemeClr>
                </a:solidFill>
                <a:latin typeface="微软雅黑" pitchFamily="34" charset="-122"/>
                <a:ea typeface="微软雅黑" pitchFamily="34" charset="-122"/>
              </a:rPr>
              <a:t>加快</a:t>
            </a:r>
            <a:endParaRPr lang="en-US" altLang="zh-CN" sz="2000" b="1" dirty="0" smtClean="0">
              <a:solidFill>
                <a:schemeClr val="accent6">
                  <a:lumMod val="50000"/>
                </a:schemeClr>
              </a:solidFill>
              <a:latin typeface="微软雅黑" pitchFamily="34" charset="-122"/>
              <a:ea typeface="微软雅黑" pitchFamily="34" charset="-122"/>
            </a:endParaRPr>
          </a:p>
          <a:p>
            <a:pPr indent="-457200" algn="ctr">
              <a:lnSpc>
                <a:spcPct val="150000"/>
              </a:lnSpc>
            </a:pPr>
            <a:r>
              <a:rPr lang="zh-CN" altLang="en-US" sz="2000" b="1" dirty="0" smtClean="0">
                <a:solidFill>
                  <a:schemeClr val="accent6">
                    <a:lumMod val="50000"/>
                  </a:schemeClr>
                </a:solidFill>
                <a:latin typeface="微软雅黑" pitchFamily="34" charset="-122"/>
                <a:ea typeface="微软雅黑" pitchFamily="34" charset="-122"/>
              </a:rPr>
              <a:t>智慧港口建设</a:t>
            </a:r>
          </a:p>
        </p:txBody>
      </p:sp>
      <p:cxnSp>
        <p:nvCxnSpPr>
          <p:cNvPr id="13" name="直接连接符 12"/>
          <p:cNvCxnSpPr/>
          <p:nvPr/>
        </p:nvCxnSpPr>
        <p:spPr>
          <a:xfrm>
            <a:off x="637954" y="2339137"/>
            <a:ext cx="8048846"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grpSp>
        <p:nvGrpSpPr>
          <p:cNvPr id="2" name="组合 17"/>
          <p:cNvGrpSpPr/>
          <p:nvPr/>
        </p:nvGrpSpPr>
        <p:grpSpPr>
          <a:xfrm>
            <a:off x="-21265" y="-196513"/>
            <a:ext cx="1105786" cy="1281034"/>
            <a:chOff x="-21265" y="-196513"/>
            <a:chExt cx="1105786" cy="1281034"/>
          </a:xfrm>
        </p:grpSpPr>
        <p:sp>
          <p:nvSpPr>
            <p:cNvPr id="16" name="任意多边形 15"/>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19" name="椭圆 18"/>
          <p:cNvSpPr/>
          <p:nvPr/>
        </p:nvSpPr>
        <p:spPr>
          <a:xfrm>
            <a:off x="425301" y="1392848"/>
            <a:ext cx="435935" cy="435935"/>
          </a:xfrm>
          <a:prstGeom prst="ellipse">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Arial Black" pitchFamily="34" charset="0"/>
              </a:rPr>
              <a:t>1</a:t>
            </a:r>
            <a:endParaRPr lang="zh-CN" altLang="en-US" b="1" dirty="0">
              <a:latin typeface="Arial Black" pitchFamily="34" charset="0"/>
            </a:endParaRPr>
          </a:p>
        </p:txBody>
      </p:sp>
      <p:sp>
        <p:nvSpPr>
          <p:cNvPr id="20" name="椭圆 19"/>
          <p:cNvSpPr/>
          <p:nvPr/>
        </p:nvSpPr>
        <p:spPr>
          <a:xfrm>
            <a:off x="439477" y="2970005"/>
            <a:ext cx="435935" cy="43593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Arial Black" pitchFamily="34" charset="0"/>
              </a:rPr>
              <a:t>2</a:t>
            </a:r>
            <a:endParaRPr lang="zh-CN" altLang="en-US" b="1" dirty="0">
              <a:latin typeface="Arial Black" pitchFamily="34" charset="0"/>
            </a:endParaRPr>
          </a:p>
        </p:txBody>
      </p:sp>
    </p:spTree>
    <p:extLst>
      <p:ext uri="{BB962C8B-B14F-4D97-AF65-F5344CB8AC3E}">
        <p14:creationId xmlns:p14="http://schemas.microsoft.com/office/powerpoint/2010/main" val="25662869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linds(horizont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blinds(horizontal)">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blinds(horizontal)">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blinds(horizontal)">
                                      <p:cBhvr>
                                        <p:cTn id="3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xmlns="" id="{05EF8056-F650-423F-A512-F2D41002D73F}"/>
              </a:ext>
            </a:extLst>
          </p:cNvPr>
          <p:cNvSpPr txBox="1"/>
          <p:nvPr/>
        </p:nvSpPr>
        <p:spPr>
          <a:xfrm>
            <a:off x="1543296" y="321707"/>
            <a:ext cx="5791200" cy="523220"/>
          </a:xfrm>
          <a:prstGeom prst="rect">
            <a:avLst/>
          </a:prstGeom>
          <a:noFill/>
        </p:spPr>
        <p:txBody>
          <a:bodyPr wrap="square" rtlCol="0">
            <a:spAutoFit/>
          </a:bodyPr>
          <a:lstStyle/>
          <a:p>
            <a:r>
              <a:rPr lang="zh-CN" altLang="en-US" sz="2800" b="1" dirty="0" smtClean="0">
                <a:solidFill>
                  <a:srgbClr val="003399"/>
                </a:solidFill>
                <a:latin typeface="微软雅黑" panose="020B0503020204020204" pitchFamily="34" charset="-122"/>
                <a:ea typeface="微软雅黑" panose="020B0503020204020204" pitchFamily="34" charset="-122"/>
              </a:rPr>
              <a:t>四、推进科技兴港，打造发展引擎</a:t>
            </a:r>
          </a:p>
        </p:txBody>
      </p:sp>
      <p:sp>
        <p:nvSpPr>
          <p:cNvPr id="4" name="文本框 3">
            <a:extLst>
              <a:ext uri="{FF2B5EF4-FFF2-40B4-BE49-F238E27FC236}">
                <a16:creationId xmlns:a16="http://schemas.microsoft.com/office/drawing/2014/main" xmlns="" id="{6ED0D1C8-B882-4C32-9BEB-89B79FAEEAF0}"/>
              </a:ext>
            </a:extLst>
          </p:cNvPr>
          <p:cNvSpPr txBox="1"/>
          <p:nvPr/>
        </p:nvSpPr>
        <p:spPr>
          <a:xfrm>
            <a:off x="644783" y="1141490"/>
            <a:ext cx="2949021" cy="961289"/>
          </a:xfrm>
          <a:prstGeom prst="rect">
            <a:avLst/>
          </a:prstGeom>
          <a:solidFill>
            <a:srgbClr val="FF9999"/>
          </a:solidFill>
        </p:spPr>
        <p:txBody>
          <a:bodyPr wrap="square" rtlCol="0" anchor="ctr">
            <a:spAutoFit/>
          </a:bodyPr>
          <a:lstStyle/>
          <a:p>
            <a:pPr marL="457200" indent="-457200" algn="ctr">
              <a:lnSpc>
                <a:spcPct val="150000"/>
              </a:lnSpc>
            </a:pPr>
            <a:r>
              <a:rPr lang="zh-CN" altLang="en-US" sz="2000" b="1" dirty="0" smtClean="0">
                <a:solidFill>
                  <a:srgbClr val="FF0000"/>
                </a:solidFill>
                <a:latin typeface="微软雅黑" pitchFamily="34" charset="-122"/>
                <a:ea typeface="微软雅黑" pitchFamily="34" charset="-122"/>
              </a:rPr>
              <a:t>制定新一轮</a:t>
            </a:r>
            <a:endParaRPr lang="en-US" altLang="zh-CN" sz="2000" b="1" dirty="0" smtClean="0">
              <a:solidFill>
                <a:srgbClr val="FF0000"/>
              </a:solidFill>
              <a:latin typeface="微软雅黑" pitchFamily="34" charset="-122"/>
              <a:ea typeface="微软雅黑" pitchFamily="34" charset="-122"/>
            </a:endParaRPr>
          </a:p>
          <a:p>
            <a:pPr marL="457200" indent="-457200" algn="ctr">
              <a:lnSpc>
                <a:spcPct val="150000"/>
              </a:lnSpc>
            </a:pPr>
            <a:r>
              <a:rPr lang="zh-CN" altLang="en-US" sz="2000" b="1" dirty="0" smtClean="0">
                <a:solidFill>
                  <a:srgbClr val="FF0000"/>
                </a:solidFill>
                <a:latin typeface="微软雅黑" pitchFamily="34" charset="-122"/>
                <a:ea typeface="微软雅黑" pitchFamily="34" charset="-122"/>
              </a:rPr>
              <a:t>科技发展规划</a:t>
            </a:r>
          </a:p>
        </p:txBody>
      </p:sp>
      <p:sp>
        <p:nvSpPr>
          <p:cNvPr id="5" name="文本框 3">
            <a:extLst>
              <a:ext uri="{FF2B5EF4-FFF2-40B4-BE49-F238E27FC236}">
                <a16:creationId xmlns:a16="http://schemas.microsoft.com/office/drawing/2014/main" xmlns="" id="{6ED0D1C8-B882-4C32-9BEB-89B79FAEEAF0}"/>
              </a:ext>
            </a:extLst>
          </p:cNvPr>
          <p:cNvSpPr txBox="1"/>
          <p:nvPr/>
        </p:nvSpPr>
        <p:spPr>
          <a:xfrm>
            <a:off x="3841379" y="2505688"/>
            <a:ext cx="4452016" cy="156966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持续提升洋山四期效率和能级</a:t>
            </a:r>
            <a:endParaRPr lang="en-US" altLang="zh-CN" sz="1600" b="1" dirty="0"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大力推进传统码头的自动化改造</a:t>
            </a:r>
            <a:endParaRPr lang="en-US" altLang="zh-CN" sz="1600" b="1" dirty="0"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无人集卡技术试点</a:t>
            </a:r>
            <a:endParaRPr lang="en-US" altLang="zh-CN" sz="1600" b="1" dirty="0"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全面推行智能理货</a:t>
            </a:r>
            <a:endParaRPr lang="en-US" altLang="zh-CN" sz="1600" b="1" dirty="0" smtClean="0">
              <a:latin typeface="微软雅黑" pitchFamily="34" charset="-122"/>
              <a:ea typeface="微软雅黑" pitchFamily="34" charset="-122"/>
            </a:endParaRPr>
          </a:p>
        </p:txBody>
      </p:sp>
      <p:sp>
        <p:nvSpPr>
          <p:cNvPr id="7" name="矩形 6"/>
          <p:cNvSpPr/>
          <p:nvPr/>
        </p:nvSpPr>
        <p:spPr>
          <a:xfrm>
            <a:off x="3849055" y="1058359"/>
            <a:ext cx="4773957" cy="1200329"/>
          </a:xfrm>
          <a:prstGeom prst="rect">
            <a:avLst/>
          </a:prstGeom>
        </p:spPr>
        <p:txBody>
          <a:bodyPr wrap="square">
            <a:spAutoFit/>
          </a:bodyPr>
          <a:lstStyle/>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围绕把集团打造成全球港口行业科技引领者的目标，聚焦“四个港口”建设，研究制定新一轮科技发展规划</a:t>
            </a:r>
            <a:endParaRPr lang="en-US" altLang="zh-CN" sz="1600" b="1" dirty="0" smtClean="0">
              <a:latin typeface="微软雅黑" pitchFamily="34" charset="-122"/>
              <a:ea typeface="微软雅黑" pitchFamily="34" charset="-122"/>
            </a:endParaRPr>
          </a:p>
        </p:txBody>
      </p:sp>
      <p:sp>
        <p:nvSpPr>
          <p:cNvPr id="9" name="文本框 3">
            <a:extLst>
              <a:ext uri="{FF2B5EF4-FFF2-40B4-BE49-F238E27FC236}">
                <a16:creationId xmlns:a16="http://schemas.microsoft.com/office/drawing/2014/main" xmlns="" id="{6ED0D1C8-B882-4C32-9BEB-89B79FAEEAF0}"/>
              </a:ext>
            </a:extLst>
          </p:cNvPr>
          <p:cNvSpPr txBox="1"/>
          <p:nvPr/>
        </p:nvSpPr>
        <p:spPr>
          <a:xfrm>
            <a:off x="669596" y="2692674"/>
            <a:ext cx="2924209" cy="961289"/>
          </a:xfrm>
          <a:prstGeom prst="rect">
            <a:avLst/>
          </a:prstGeom>
          <a:solidFill>
            <a:schemeClr val="accent6">
              <a:lumMod val="60000"/>
              <a:lumOff val="40000"/>
            </a:schemeClr>
          </a:solidFill>
        </p:spPr>
        <p:txBody>
          <a:bodyPr wrap="square" rtlCol="0" anchor="ctr">
            <a:spAutoFit/>
          </a:bodyPr>
          <a:lstStyle/>
          <a:p>
            <a:pPr indent="-457200" algn="ctr">
              <a:lnSpc>
                <a:spcPct val="150000"/>
              </a:lnSpc>
            </a:pPr>
            <a:r>
              <a:rPr lang="zh-CN" altLang="en-US" sz="2000" b="1" dirty="0" smtClean="0">
                <a:solidFill>
                  <a:schemeClr val="accent6">
                    <a:lumMod val="50000"/>
                  </a:schemeClr>
                </a:solidFill>
                <a:latin typeface="微软雅黑" pitchFamily="34" charset="-122"/>
                <a:ea typeface="微软雅黑" pitchFamily="34" charset="-122"/>
              </a:rPr>
              <a:t>加快</a:t>
            </a:r>
            <a:endParaRPr lang="en-US" altLang="zh-CN" sz="2000" b="1" dirty="0" smtClean="0">
              <a:solidFill>
                <a:schemeClr val="accent6">
                  <a:lumMod val="50000"/>
                </a:schemeClr>
              </a:solidFill>
              <a:latin typeface="微软雅黑" pitchFamily="34" charset="-122"/>
              <a:ea typeface="微软雅黑" pitchFamily="34" charset="-122"/>
            </a:endParaRPr>
          </a:p>
          <a:p>
            <a:pPr indent="-457200" algn="ctr">
              <a:lnSpc>
                <a:spcPct val="150000"/>
              </a:lnSpc>
            </a:pPr>
            <a:r>
              <a:rPr lang="zh-CN" altLang="en-US" sz="2000" b="1" dirty="0" smtClean="0">
                <a:solidFill>
                  <a:schemeClr val="accent6">
                    <a:lumMod val="50000"/>
                  </a:schemeClr>
                </a:solidFill>
                <a:latin typeface="微软雅黑" pitchFamily="34" charset="-122"/>
                <a:ea typeface="微软雅黑" pitchFamily="34" charset="-122"/>
              </a:rPr>
              <a:t>智慧港口建设</a:t>
            </a:r>
          </a:p>
        </p:txBody>
      </p:sp>
      <p:cxnSp>
        <p:nvCxnSpPr>
          <p:cNvPr id="13" name="直接连接符 12"/>
          <p:cNvCxnSpPr/>
          <p:nvPr/>
        </p:nvCxnSpPr>
        <p:spPr>
          <a:xfrm>
            <a:off x="637954" y="2339137"/>
            <a:ext cx="8048846"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577702" y="4118321"/>
            <a:ext cx="8048846"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grpSp>
        <p:nvGrpSpPr>
          <p:cNvPr id="2" name="组合 17"/>
          <p:cNvGrpSpPr/>
          <p:nvPr/>
        </p:nvGrpSpPr>
        <p:grpSpPr>
          <a:xfrm>
            <a:off x="-21265" y="-196513"/>
            <a:ext cx="1105786" cy="1281034"/>
            <a:chOff x="-21265" y="-196513"/>
            <a:chExt cx="1105786" cy="1281034"/>
          </a:xfrm>
        </p:grpSpPr>
        <p:sp>
          <p:nvSpPr>
            <p:cNvPr id="16" name="任意多边形 15"/>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19" name="椭圆 18"/>
          <p:cNvSpPr/>
          <p:nvPr/>
        </p:nvSpPr>
        <p:spPr>
          <a:xfrm>
            <a:off x="425301" y="1392848"/>
            <a:ext cx="435935" cy="435935"/>
          </a:xfrm>
          <a:prstGeom prst="ellipse">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Arial Black" pitchFamily="34" charset="0"/>
              </a:rPr>
              <a:t>1</a:t>
            </a:r>
            <a:endParaRPr lang="zh-CN" altLang="en-US" b="1" dirty="0">
              <a:latin typeface="Arial Black" pitchFamily="34" charset="0"/>
            </a:endParaRPr>
          </a:p>
        </p:txBody>
      </p:sp>
      <p:sp>
        <p:nvSpPr>
          <p:cNvPr id="20" name="椭圆 19"/>
          <p:cNvSpPr/>
          <p:nvPr/>
        </p:nvSpPr>
        <p:spPr>
          <a:xfrm>
            <a:off x="439477" y="2970005"/>
            <a:ext cx="435935" cy="43593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Arial Black" pitchFamily="34" charset="0"/>
              </a:rPr>
              <a:t>2</a:t>
            </a:r>
            <a:endParaRPr lang="zh-CN" altLang="en-US" b="1" dirty="0">
              <a:latin typeface="Arial Black" pitchFamily="34" charset="0"/>
            </a:endParaRPr>
          </a:p>
        </p:txBody>
      </p:sp>
      <p:sp>
        <p:nvSpPr>
          <p:cNvPr id="22" name="矩形 21"/>
          <p:cNvSpPr/>
          <p:nvPr/>
        </p:nvSpPr>
        <p:spPr>
          <a:xfrm>
            <a:off x="644120" y="4381956"/>
            <a:ext cx="2939052" cy="961289"/>
          </a:xfrm>
          <a:prstGeom prst="rect">
            <a:avLst/>
          </a:prstGeom>
          <a:solidFill>
            <a:schemeClr val="accent2">
              <a:lumMod val="60000"/>
              <a:lumOff val="40000"/>
            </a:schemeClr>
          </a:solidFill>
        </p:spPr>
        <p:txBody>
          <a:bodyPr wrap="square">
            <a:spAutoFit/>
          </a:bodyPr>
          <a:lstStyle/>
          <a:p>
            <a:pPr marL="457200" indent="-457200" algn="ctr">
              <a:lnSpc>
                <a:spcPct val="150000"/>
              </a:lnSpc>
            </a:pPr>
            <a:r>
              <a:rPr lang="zh-CN" altLang="en-US" sz="2000" b="1" dirty="0" smtClean="0">
                <a:solidFill>
                  <a:srgbClr val="C00000"/>
                </a:solidFill>
                <a:latin typeface="微软雅黑" pitchFamily="34" charset="-122"/>
                <a:ea typeface="微软雅黑" pitchFamily="34" charset="-122"/>
              </a:rPr>
              <a:t>着力增强</a:t>
            </a:r>
            <a:endParaRPr lang="en-US" altLang="zh-CN" sz="2000" b="1" dirty="0" smtClean="0">
              <a:solidFill>
                <a:srgbClr val="C00000"/>
              </a:solidFill>
              <a:latin typeface="微软雅黑" pitchFamily="34" charset="-122"/>
              <a:ea typeface="微软雅黑" pitchFamily="34" charset="-122"/>
            </a:endParaRPr>
          </a:p>
          <a:p>
            <a:pPr marL="457200" indent="-457200" algn="ctr">
              <a:lnSpc>
                <a:spcPct val="150000"/>
              </a:lnSpc>
            </a:pPr>
            <a:r>
              <a:rPr lang="zh-CN" altLang="en-US" sz="2000" b="1" dirty="0" smtClean="0">
                <a:solidFill>
                  <a:srgbClr val="C00000"/>
                </a:solidFill>
                <a:latin typeface="微软雅黑" pitchFamily="34" charset="-122"/>
                <a:ea typeface="微软雅黑" pitchFamily="34" charset="-122"/>
              </a:rPr>
              <a:t>科技发展能力</a:t>
            </a:r>
            <a:endParaRPr lang="en-US" altLang="zh-CN" sz="2000" b="1" dirty="0" smtClean="0">
              <a:solidFill>
                <a:srgbClr val="C00000"/>
              </a:solidFill>
              <a:latin typeface="微软雅黑" pitchFamily="34" charset="-122"/>
              <a:ea typeface="微软雅黑" pitchFamily="34" charset="-122"/>
            </a:endParaRPr>
          </a:p>
        </p:txBody>
      </p:sp>
      <p:sp>
        <p:nvSpPr>
          <p:cNvPr id="23" name="椭圆 22"/>
          <p:cNvSpPr/>
          <p:nvPr/>
        </p:nvSpPr>
        <p:spPr>
          <a:xfrm>
            <a:off x="425299" y="4625087"/>
            <a:ext cx="435935" cy="43593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Arial Black" pitchFamily="34" charset="0"/>
              </a:rPr>
              <a:t>3</a:t>
            </a:r>
            <a:endParaRPr lang="zh-CN" altLang="en-US" b="1" dirty="0">
              <a:latin typeface="Arial Black" pitchFamily="34" charset="0"/>
            </a:endParaRPr>
          </a:p>
        </p:txBody>
      </p:sp>
      <p:sp>
        <p:nvSpPr>
          <p:cNvPr id="26" name="矩形 25"/>
          <p:cNvSpPr/>
          <p:nvPr/>
        </p:nvSpPr>
        <p:spPr>
          <a:xfrm>
            <a:off x="3870251" y="4338924"/>
            <a:ext cx="4572000" cy="1200329"/>
          </a:xfrm>
          <a:prstGeom prst="rect">
            <a:avLst/>
          </a:prstGeom>
        </p:spPr>
        <p:txBody>
          <a:bodyPr>
            <a:spAutoFit/>
          </a:bodyPr>
          <a:lstStyle/>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加强技术中心建设</a:t>
            </a:r>
            <a:endParaRPr lang="en-US" altLang="zh-CN" sz="1600" b="1" dirty="0"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夯实科技人才队伍</a:t>
            </a:r>
            <a:endParaRPr lang="en-US" altLang="zh-CN" sz="1600" b="1" dirty="0"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dirty="0" smtClean="0">
                <a:latin typeface="微软雅黑" pitchFamily="34" charset="-122"/>
                <a:ea typeface="微软雅黑" pitchFamily="34" charset="-122"/>
              </a:rPr>
              <a:t>推进重大技术攻关和科技成果推广</a:t>
            </a:r>
          </a:p>
        </p:txBody>
      </p:sp>
    </p:spTree>
    <p:extLst>
      <p:ext uri="{BB962C8B-B14F-4D97-AF65-F5344CB8AC3E}">
        <p14:creationId xmlns:p14="http://schemas.microsoft.com/office/powerpoint/2010/main" val="25662869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linds(horizont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6">
                                            <p:txEl>
                                              <p:pRg st="0" end="0"/>
                                            </p:txEl>
                                          </p:spTgt>
                                        </p:tgtEl>
                                        <p:attrNameLst>
                                          <p:attrName>style.visibility</p:attrName>
                                        </p:attrNameLst>
                                      </p:cBhvr>
                                      <p:to>
                                        <p:strVal val="visible"/>
                                      </p:to>
                                    </p:set>
                                    <p:animEffect transition="in" filter="blinds(horizontal)">
                                      <p:cBhvr>
                                        <p:cTn id="17" dur="500"/>
                                        <p:tgtEl>
                                          <p:spTgt spid="2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6">
                                            <p:txEl>
                                              <p:pRg st="1" end="1"/>
                                            </p:txEl>
                                          </p:spTgt>
                                        </p:tgtEl>
                                        <p:attrNameLst>
                                          <p:attrName>style.visibility</p:attrName>
                                        </p:attrNameLst>
                                      </p:cBhvr>
                                      <p:to>
                                        <p:strVal val="visible"/>
                                      </p:to>
                                    </p:set>
                                    <p:animEffect transition="in" filter="blinds(horizontal)">
                                      <p:cBhvr>
                                        <p:cTn id="22" dur="500"/>
                                        <p:tgtEl>
                                          <p:spTgt spid="2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6">
                                            <p:txEl>
                                              <p:pRg st="2" end="2"/>
                                            </p:txEl>
                                          </p:spTgt>
                                        </p:tgtEl>
                                        <p:attrNameLst>
                                          <p:attrName>style.visibility</p:attrName>
                                        </p:attrNameLst>
                                      </p:cBhvr>
                                      <p:to>
                                        <p:strVal val="visible"/>
                                      </p:to>
                                    </p:set>
                                    <p:animEffect transition="in" filter="blinds(horizontal)">
                                      <p:cBhvr>
                                        <p:cTn id="27"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xmlns="" id="{05EF8056-F650-423F-A512-F2D41002D73F}"/>
              </a:ext>
            </a:extLst>
          </p:cNvPr>
          <p:cNvSpPr txBox="1"/>
          <p:nvPr/>
        </p:nvSpPr>
        <p:spPr>
          <a:xfrm>
            <a:off x="1543296" y="321707"/>
            <a:ext cx="5791200" cy="523220"/>
          </a:xfrm>
          <a:prstGeom prst="rect">
            <a:avLst/>
          </a:prstGeom>
          <a:noFill/>
        </p:spPr>
        <p:txBody>
          <a:bodyPr wrap="square" rtlCol="0">
            <a:spAutoFit/>
          </a:bodyPr>
          <a:lstStyle/>
          <a:p>
            <a:r>
              <a:rPr lang="zh-CN" altLang="en-US" sz="2800" b="1" dirty="0" smtClean="0">
                <a:solidFill>
                  <a:srgbClr val="003399"/>
                </a:solidFill>
                <a:latin typeface="微软雅黑" panose="020B0503020204020204" pitchFamily="34" charset="-122"/>
                <a:ea typeface="微软雅黑" panose="020B0503020204020204" pitchFamily="34" charset="-122"/>
              </a:rPr>
              <a:t>四、推进科技兴港，打造发展引擎</a:t>
            </a:r>
          </a:p>
        </p:txBody>
      </p:sp>
      <p:sp>
        <p:nvSpPr>
          <p:cNvPr id="10" name="文本框 3">
            <a:extLst>
              <a:ext uri="{FF2B5EF4-FFF2-40B4-BE49-F238E27FC236}">
                <a16:creationId xmlns:a16="http://schemas.microsoft.com/office/drawing/2014/main" xmlns="" id="{6ED0D1C8-B882-4C32-9BEB-89B79FAEEAF0}"/>
              </a:ext>
            </a:extLst>
          </p:cNvPr>
          <p:cNvSpPr txBox="1"/>
          <p:nvPr/>
        </p:nvSpPr>
        <p:spPr>
          <a:xfrm>
            <a:off x="909935" y="1450950"/>
            <a:ext cx="2931296" cy="496290"/>
          </a:xfrm>
          <a:prstGeom prst="rect">
            <a:avLst/>
          </a:prstGeom>
          <a:solidFill>
            <a:schemeClr val="accent5">
              <a:lumMod val="60000"/>
              <a:lumOff val="40000"/>
            </a:schemeClr>
          </a:solidFill>
        </p:spPr>
        <p:txBody>
          <a:bodyPr wrap="square" rtlCol="0" anchor="ctr">
            <a:spAutoFit/>
          </a:bodyPr>
          <a:lstStyle/>
          <a:p>
            <a:pPr marL="457200" indent="-457200" algn="ctr">
              <a:lnSpc>
                <a:spcPct val="150000"/>
              </a:lnSpc>
            </a:pPr>
            <a:r>
              <a:rPr lang="zh-CN" altLang="en-US" sz="2000" b="1" dirty="0" smtClean="0">
                <a:solidFill>
                  <a:srgbClr val="002060"/>
                </a:solidFill>
                <a:latin typeface="微软雅黑" pitchFamily="34" charset="-122"/>
                <a:ea typeface="微软雅黑" pitchFamily="34" charset="-122"/>
              </a:rPr>
              <a:t>加快绿色港口建设</a:t>
            </a:r>
          </a:p>
        </p:txBody>
      </p:sp>
      <p:grpSp>
        <p:nvGrpSpPr>
          <p:cNvPr id="2" name="组合 17"/>
          <p:cNvGrpSpPr/>
          <p:nvPr/>
        </p:nvGrpSpPr>
        <p:grpSpPr>
          <a:xfrm>
            <a:off x="-21265" y="-196513"/>
            <a:ext cx="1105786" cy="1281034"/>
            <a:chOff x="-21265" y="-196513"/>
            <a:chExt cx="1105786" cy="1281034"/>
          </a:xfrm>
        </p:grpSpPr>
        <p:sp>
          <p:nvSpPr>
            <p:cNvPr id="16" name="任意多边形 15"/>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21" name="椭圆 20"/>
          <p:cNvSpPr/>
          <p:nvPr/>
        </p:nvSpPr>
        <p:spPr>
          <a:xfrm>
            <a:off x="626027" y="1374119"/>
            <a:ext cx="435935" cy="435935"/>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Arial Black" pitchFamily="34" charset="0"/>
              </a:rPr>
              <a:t>4</a:t>
            </a:r>
            <a:endParaRPr lang="zh-CN" altLang="en-US" b="1" dirty="0">
              <a:latin typeface="Arial Black" pitchFamily="34" charset="0"/>
            </a:endParaRPr>
          </a:p>
        </p:txBody>
      </p:sp>
      <p:sp>
        <p:nvSpPr>
          <p:cNvPr id="24" name="矩形 23"/>
          <p:cNvSpPr/>
          <p:nvPr/>
        </p:nvSpPr>
        <p:spPr>
          <a:xfrm>
            <a:off x="3590551" y="2251940"/>
            <a:ext cx="4572000" cy="1200329"/>
          </a:xfrm>
          <a:prstGeom prst="rect">
            <a:avLst/>
          </a:prstGeom>
        </p:spPr>
        <p:txBody>
          <a:bodyPr>
            <a:spAutoFit/>
          </a:bodyPr>
          <a:lstStyle/>
          <a:p>
            <a:pPr marL="34290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做好作家重大科技项目的验收</a:t>
            </a:r>
            <a:endParaRPr lang="en-US" altLang="zh-CN" sz="1600" b="1"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实施</a:t>
            </a:r>
            <a:r>
              <a:rPr lang="en-US" altLang="zh-CN" sz="1600" b="1" smtClean="0">
                <a:latin typeface="微软雅黑" pitchFamily="34" charset="-122"/>
                <a:ea typeface="微软雅黑" pitchFamily="34" charset="-122"/>
              </a:rPr>
              <a:t>2019</a:t>
            </a:r>
            <a:r>
              <a:rPr lang="zh-CN" altLang="en-US" sz="1600" b="1" smtClean="0">
                <a:latin typeface="微软雅黑" pitchFamily="34" charset="-122"/>
                <a:ea typeface="微软雅黑" pitchFamily="34" charset="-122"/>
              </a:rPr>
              <a:t>年度节能减排计划</a:t>
            </a:r>
            <a:endParaRPr lang="en-US" altLang="zh-CN" sz="1600" b="1" dirty="0"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着力提升清洁能源使用率</a:t>
            </a:r>
            <a:endParaRPr lang="zh-CN" altLang="en-US" sz="1600" b="1" dirty="0" smtClean="0">
              <a:latin typeface="微软雅黑" pitchFamily="34" charset="-122"/>
              <a:ea typeface="微软雅黑" pitchFamily="34" charset="-122"/>
            </a:endParaRPr>
          </a:p>
        </p:txBody>
      </p:sp>
      <p:pic>
        <p:nvPicPr>
          <p:cNvPr id="25" name="图片 24" descr="6859c4f2fcb487379e4b2121639e897b.jpeg"/>
          <p:cNvPicPr>
            <a:picLocks noChangeAspect="1"/>
          </p:cNvPicPr>
          <p:nvPr/>
        </p:nvPicPr>
        <p:blipFill>
          <a:blip r:embed="rId3" cstate="print"/>
          <a:stretch>
            <a:fillRect/>
          </a:stretch>
        </p:blipFill>
        <p:spPr>
          <a:xfrm>
            <a:off x="634701" y="3905260"/>
            <a:ext cx="3080497" cy="1736118"/>
          </a:xfrm>
          <a:prstGeom prst="rect">
            <a:avLst/>
          </a:prstGeom>
        </p:spPr>
      </p:pic>
      <p:pic>
        <p:nvPicPr>
          <p:cNvPr id="28" name="图片 27" descr="05a2c2a57274cd6efb4344dbfddda337.jpeg"/>
          <p:cNvPicPr>
            <a:picLocks noChangeAspect="1"/>
          </p:cNvPicPr>
          <p:nvPr/>
        </p:nvPicPr>
        <p:blipFill>
          <a:blip r:embed="rId4" cstate="print"/>
          <a:stretch>
            <a:fillRect/>
          </a:stretch>
        </p:blipFill>
        <p:spPr>
          <a:xfrm>
            <a:off x="4281544" y="3883511"/>
            <a:ext cx="3939092" cy="2215739"/>
          </a:xfrm>
          <a:prstGeom prst="rect">
            <a:avLst/>
          </a:prstGeom>
        </p:spPr>
      </p:pic>
    </p:spTree>
    <p:extLst>
      <p:ext uri="{BB962C8B-B14F-4D97-AF65-F5344CB8AC3E}">
        <p14:creationId xmlns:p14="http://schemas.microsoft.com/office/powerpoint/2010/main" val="25662869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animEffect transition="in" filter="blinds(horizontal)">
                                      <p:cBhvr>
                                        <p:cTn id="17" dur="500"/>
                                        <p:tgtEl>
                                          <p:spTgt spid="2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4">
                                            <p:txEl>
                                              <p:pRg st="1" end="1"/>
                                            </p:txEl>
                                          </p:spTgt>
                                        </p:tgtEl>
                                        <p:attrNameLst>
                                          <p:attrName>style.visibility</p:attrName>
                                        </p:attrNameLst>
                                      </p:cBhvr>
                                      <p:to>
                                        <p:strVal val="visible"/>
                                      </p:to>
                                    </p:set>
                                    <p:animEffect transition="in" filter="blinds(horizontal)">
                                      <p:cBhvr>
                                        <p:cTn id="22" dur="500"/>
                                        <p:tgtEl>
                                          <p:spTgt spid="2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4">
                                            <p:txEl>
                                              <p:pRg st="2" end="2"/>
                                            </p:txEl>
                                          </p:spTgt>
                                        </p:tgtEl>
                                        <p:attrNameLst>
                                          <p:attrName>style.visibility</p:attrName>
                                        </p:attrNameLst>
                                      </p:cBhvr>
                                      <p:to>
                                        <p:strVal val="visible"/>
                                      </p:to>
                                    </p:set>
                                    <p:animEffect transition="in" filter="blinds(horizontal)">
                                      <p:cBhvr>
                                        <p:cTn id="27"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xmlns="" id="{05EF8056-F650-423F-A512-F2D41002D73F}"/>
              </a:ext>
            </a:extLst>
          </p:cNvPr>
          <p:cNvSpPr txBox="1"/>
          <p:nvPr/>
        </p:nvSpPr>
        <p:spPr>
          <a:xfrm>
            <a:off x="1543295" y="557028"/>
            <a:ext cx="5791200" cy="523220"/>
          </a:xfrm>
          <a:prstGeom prst="rect">
            <a:avLst/>
          </a:prstGeom>
          <a:noFill/>
        </p:spPr>
        <p:txBody>
          <a:bodyPr wrap="square" rtlCol="0">
            <a:spAutoFit/>
          </a:bodyPr>
          <a:lstStyle/>
          <a:p>
            <a:r>
              <a:rPr lang="zh-CN" altLang="en-US" sz="2800" b="1" dirty="0" smtClean="0">
                <a:solidFill>
                  <a:srgbClr val="003399"/>
                </a:solidFill>
                <a:latin typeface="微软雅黑" panose="020B0503020204020204" pitchFamily="34" charset="-122"/>
                <a:ea typeface="微软雅黑" panose="020B0503020204020204" pitchFamily="34" charset="-122"/>
              </a:rPr>
              <a:t>五、强化企业管理，提高发展质量</a:t>
            </a:r>
          </a:p>
        </p:txBody>
      </p:sp>
      <p:sp>
        <p:nvSpPr>
          <p:cNvPr id="4" name="文本框 3">
            <a:extLst>
              <a:ext uri="{FF2B5EF4-FFF2-40B4-BE49-F238E27FC236}">
                <a16:creationId xmlns:a16="http://schemas.microsoft.com/office/drawing/2014/main" xmlns="" id="{6ED0D1C8-B882-4C32-9BEB-89B79FAEEAF0}"/>
              </a:ext>
            </a:extLst>
          </p:cNvPr>
          <p:cNvSpPr txBox="1"/>
          <p:nvPr/>
        </p:nvSpPr>
        <p:spPr>
          <a:xfrm>
            <a:off x="1422153" y="1758080"/>
            <a:ext cx="2045259" cy="961289"/>
          </a:xfrm>
          <a:prstGeom prst="rect">
            <a:avLst/>
          </a:prstGeom>
          <a:solidFill>
            <a:srgbClr val="FF9999"/>
          </a:solidFill>
        </p:spPr>
        <p:txBody>
          <a:bodyPr wrap="square" rtlCol="0" anchor="ctr">
            <a:spAutoFit/>
          </a:bodyPr>
          <a:lstStyle/>
          <a:p>
            <a:pPr marL="457200" indent="-457200" algn="ctr">
              <a:lnSpc>
                <a:spcPct val="150000"/>
              </a:lnSpc>
            </a:pPr>
            <a:r>
              <a:rPr lang="zh-CN" altLang="en-US" sz="2000" b="1" dirty="0" smtClean="0">
                <a:solidFill>
                  <a:srgbClr val="FF0000"/>
                </a:solidFill>
                <a:latin typeface="微软雅黑" pitchFamily="34" charset="-122"/>
                <a:ea typeface="微软雅黑" pitchFamily="34" charset="-122"/>
              </a:rPr>
              <a:t>加快推进</a:t>
            </a:r>
            <a:endParaRPr lang="en-US" altLang="zh-CN" sz="2000" b="1" dirty="0" smtClean="0">
              <a:solidFill>
                <a:srgbClr val="FF0000"/>
              </a:solidFill>
              <a:latin typeface="微软雅黑" pitchFamily="34" charset="-122"/>
              <a:ea typeface="微软雅黑" pitchFamily="34" charset="-122"/>
            </a:endParaRPr>
          </a:p>
          <a:p>
            <a:pPr marL="457200" indent="-457200" algn="ctr">
              <a:lnSpc>
                <a:spcPct val="150000"/>
              </a:lnSpc>
            </a:pPr>
            <a:r>
              <a:rPr lang="zh-CN" altLang="en-US" sz="2000" b="1" dirty="0" smtClean="0">
                <a:solidFill>
                  <a:srgbClr val="FF0000"/>
                </a:solidFill>
                <a:latin typeface="微软雅黑" pitchFamily="34" charset="-122"/>
                <a:ea typeface="微软雅黑" pitchFamily="34" charset="-122"/>
              </a:rPr>
              <a:t>“三化”建设</a:t>
            </a:r>
          </a:p>
        </p:txBody>
      </p:sp>
      <p:sp>
        <p:nvSpPr>
          <p:cNvPr id="7" name="矩形 6"/>
          <p:cNvSpPr/>
          <p:nvPr/>
        </p:nvSpPr>
        <p:spPr>
          <a:xfrm>
            <a:off x="3571016" y="1516949"/>
            <a:ext cx="5013586" cy="1569660"/>
          </a:xfrm>
          <a:prstGeom prst="rect">
            <a:avLst/>
          </a:prstGeom>
        </p:spPr>
        <p:txBody>
          <a:bodyPr wrap="square">
            <a:spAutoFit/>
          </a:bodyPr>
          <a:lstStyle/>
          <a:p>
            <a:pPr marL="34290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数据中心建设</a:t>
            </a:r>
            <a:endParaRPr lang="en-US" altLang="zh-CN" sz="1600" b="1" smtClean="0">
              <a:latin typeface="微软雅黑" pitchFamily="34" charset="-122"/>
              <a:ea typeface="微软雅黑" pitchFamily="34" charset="-122"/>
            </a:endParaRPr>
          </a:p>
          <a:p>
            <a:pPr marL="342900" lvl="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完善集团信息化管理制度，</a:t>
            </a:r>
            <a:r>
              <a:rPr lang="zh-CN" altLang="en-US" sz="1600" b="1" smtClean="0">
                <a:solidFill>
                  <a:prstClr val="black"/>
                </a:solidFill>
                <a:latin typeface="微软雅黑" pitchFamily="34" charset="-122"/>
                <a:ea typeface="微软雅黑" pitchFamily="34" charset="-122"/>
              </a:rPr>
              <a:t>加强网络安全管理</a:t>
            </a:r>
            <a:endParaRPr lang="en-US" altLang="zh-CN" sz="1600" b="1" smtClean="0">
              <a:solidFill>
                <a:prstClr val="black"/>
              </a:solidFill>
              <a:latin typeface="微软雅黑" pitchFamily="34" charset="-122"/>
              <a:ea typeface="微软雅黑" pitchFamily="34" charset="-122"/>
            </a:endParaRPr>
          </a:p>
          <a:p>
            <a:pPr marL="342900" lvl="0" indent="-342900">
              <a:lnSpc>
                <a:spcPct val="150000"/>
              </a:lnSpc>
              <a:buFont typeface="Arial" panose="020B0604020202020204" pitchFamily="34" charset="0"/>
              <a:buChar char="•"/>
            </a:pPr>
            <a:r>
              <a:rPr lang="zh-CN" altLang="en-US" sz="1600" b="1" smtClean="0">
                <a:solidFill>
                  <a:prstClr val="black"/>
                </a:solidFill>
                <a:latin typeface="微软雅黑" pitchFamily="34" charset="-122"/>
                <a:ea typeface="微软雅黑" pitchFamily="34" charset="-122"/>
              </a:rPr>
              <a:t>完善系统运维机制</a:t>
            </a:r>
            <a:endParaRPr lang="en-US" altLang="zh-CN" sz="1600" b="1"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全</a:t>
            </a:r>
            <a:r>
              <a:rPr lang="zh-CN" altLang="en-US" sz="1600" b="1" dirty="0" smtClean="0">
                <a:latin typeface="微软雅黑" pitchFamily="34" charset="-122"/>
                <a:ea typeface="微软雅黑" pitchFamily="34" charset="-122"/>
              </a:rPr>
              <a:t>面推行集团对标</a:t>
            </a:r>
            <a:r>
              <a:rPr lang="zh-CN" altLang="en-US" sz="1600" b="1" smtClean="0">
                <a:latin typeface="微软雅黑" pitchFamily="34" charset="-122"/>
                <a:ea typeface="微软雅黑" pitchFamily="34" charset="-122"/>
              </a:rPr>
              <a:t>管理</a:t>
            </a:r>
            <a:endParaRPr lang="en-US" altLang="zh-CN" sz="1600" b="1" dirty="0" smtClean="0">
              <a:latin typeface="微软雅黑" pitchFamily="34" charset="-122"/>
              <a:ea typeface="微软雅黑" pitchFamily="34" charset="-122"/>
            </a:endParaRPr>
          </a:p>
        </p:txBody>
      </p:sp>
      <p:grpSp>
        <p:nvGrpSpPr>
          <p:cNvPr id="2" name="组合 17"/>
          <p:cNvGrpSpPr/>
          <p:nvPr/>
        </p:nvGrpSpPr>
        <p:grpSpPr>
          <a:xfrm>
            <a:off x="-21265" y="-196513"/>
            <a:ext cx="1105786" cy="1281034"/>
            <a:chOff x="-21265" y="-196513"/>
            <a:chExt cx="1105786" cy="1281034"/>
          </a:xfrm>
        </p:grpSpPr>
        <p:sp>
          <p:nvSpPr>
            <p:cNvPr id="16" name="任意多边形 15"/>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19" name="椭圆 18"/>
          <p:cNvSpPr/>
          <p:nvPr/>
        </p:nvSpPr>
        <p:spPr>
          <a:xfrm>
            <a:off x="1105851" y="1955649"/>
            <a:ext cx="435935" cy="435935"/>
          </a:xfrm>
          <a:prstGeom prst="ellipse">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Arial Black" pitchFamily="34" charset="0"/>
              </a:rPr>
              <a:t>1</a:t>
            </a:r>
            <a:endParaRPr lang="zh-CN" altLang="en-US" b="1" dirty="0" smtClean="0">
              <a:latin typeface="Arial Black" pitchFamily="34" charset="0"/>
            </a:endParaRPr>
          </a:p>
        </p:txBody>
      </p:sp>
    </p:spTree>
    <p:extLst>
      <p:ext uri="{BB962C8B-B14F-4D97-AF65-F5344CB8AC3E}">
        <p14:creationId xmlns:p14="http://schemas.microsoft.com/office/powerpoint/2010/main" val="25662869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xmlns="" id="{05EF8056-F650-423F-A512-F2D41002D73F}"/>
              </a:ext>
            </a:extLst>
          </p:cNvPr>
          <p:cNvSpPr txBox="1"/>
          <p:nvPr/>
        </p:nvSpPr>
        <p:spPr>
          <a:xfrm>
            <a:off x="1543295" y="557028"/>
            <a:ext cx="5791200" cy="523220"/>
          </a:xfrm>
          <a:prstGeom prst="rect">
            <a:avLst/>
          </a:prstGeom>
          <a:noFill/>
        </p:spPr>
        <p:txBody>
          <a:bodyPr wrap="square" rtlCol="0">
            <a:spAutoFit/>
          </a:bodyPr>
          <a:lstStyle/>
          <a:p>
            <a:r>
              <a:rPr lang="zh-CN" altLang="en-US" sz="2800" b="1" dirty="0" smtClean="0">
                <a:solidFill>
                  <a:srgbClr val="003399"/>
                </a:solidFill>
                <a:latin typeface="微软雅黑" panose="020B0503020204020204" pitchFamily="34" charset="-122"/>
                <a:ea typeface="微软雅黑" panose="020B0503020204020204" pitchFamily="34" charset="-122"/>
              </a:rPr>
              <a:t>五、强化企业管理，提高发展质量</a:t>
            </a:r>
          </a:p>
        </p:txBody>
      </p:sp>
      <p:sp>
        <p:nvSpPr>
          <p:cNvPr id="4" name="文本框 3">
            <a:extLst>
              <a:ext uri="{FF2B5EF4-FFF2-40B4-BE49-F238E27FC236}">
                <a16:creationId xmlns:a16="http://schemas.microsoft.com/office/drawing/2014/main" xmlns="" id="{6ED0D1C8-B882-4C32-9BEB-89B79FAEEAF0}"/>
              </a:ext>
            </a:extLst>
          </p:cNvPr>
          <p:cNvSpPr txBox="1"/>
          <p:nvPr/>
        </p:nvSpPr>
        <p:spPr>
          <a:xfrm>
            <a:off x="1422153" y="1758080"/>
            <a:ext cx="2045259" cy="961289"/>
          </a:xfrm>
          <a:prstGeom prst="rect">
            <a:avLst/>
          </a:prstGeom>
          <a:solidFill>
            <a:srgbClr val="FF9999"/>
          </a:solidFill>
        </p:spPr>
        <p:txBody>
          <a:bodyPr wrap="square" rtlCol="0" anchor="ctr">
            <a:spAutoFit/>
          </a:bodyPr>
          <a:lstStyle/>
          <a:p>
            <a:pPr marL="457200" indent="-457200" algn="ctr">
              <a:lnSpc>
                <a:spcPct val="150000"/>
              </a:lnSpc>
            </a:pPr>
            <a:r>
              <a:rPr lang="zh-CN" altLang="en-US" sz="2000" b="1" dirty="0" smtClean="0">
                <a:solidFill>
                  <a:srgbClr val="FF0000"/>
                </a:solidFill>
                <a:latin typeface="微软雅黑" pitchFamily="34" charset="-122"/>
                <a:ea typeface="微软雅黑" pitchFamily="34" charset="-122"/>
              </a:rPr>
              <a:t>加快推进</a:t>
            </a:r>
            <a:endParaRPr lang="en-US" altLang="zh-CN" sz="2000" b="1" dirty="0" smtClean="0">
              <a:solidFill>
                <a:srgbClr val="FF0000"/>
              </a:solidFill>
              <a:latin typeface="微软雅黑" pitchFamily="34" charset="-122"/>
              <a:ea typeface="微软雅黑" pitchFamily="34" charset="-122"/>
            </a:endParaRPr>
          </a:p>
          <a:p>
            <a:pPr marL="457200" indent="-457200" algn="ctr">
              <a:lnSpc>
                <a:spcPct val="150000"/>
              </a:lnSpc>
            </a:pPr>
            <a:r>
              <a:rPr lang="zh-CN" altLang="en-US" sz="2000" b="1" dirty="0" smtClean="0">
                <a:solidFill>
                  <a:srgbClr val="FF0000"/>
                </a:solidFill>
                <a:latin typeface="微软雅黑" pitchFamily="34" charset="-122"/>
                <a:ea typeface="微软雅黑" pitchFamily="34" charset="-122"/>
              </a:rPr>
              <a:t>“三化”建设</a:t>
            </a:r>
          </a:p>
        </p:txBody>
      </p:sp>
      <p:sp>
        <p:nvSpPr>
          <p:cNvPr id="7" name="矩形 6"/>
          <p:cNvSpPr/>
          <p:nvPr/>
        </p:nvSpPr>
        <p:spPr>
          <a:xfrm>
            <a:off x="3571016" y="1516949"/>
            <a:ext cx="5013586" cy="1569660"/>
          </a:xfrm>
          <a:prstGeom prst="rect">
            <a:avLst/>
          </a:prstGeom>
        </p:spPr>
        <p:txBody>
          <a:bodyPr wrap="square">
            <a:spAutoFit/>
          </a:bodyPr>
          <a:lstStyle/>
          <a:p>
            <a:pPr marL="34290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数据中心建设</a:t>
            </a:r>
            <a:endParaRPr lang="en-US" altLang="zh-CN" sz="1600" b="1" smtClean="0">
              <a:latin typeface="微软雅黑" pitchFamily="34" charset="-122"/>
              <a:ea typeface="微软雅黑" pitchFamily="34" charset="-122"/>
            </a:endParaRPr>
          </a:p>
          <a:p>
            <a:pPr marL="342900" lvl="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完善集团信息化管理制度，</a:t>
            </a:r>
            <a:r>
              <a:rPr lang="zh-CN" altLang="en-US" sz="1600" b="1" smtClean="0">
                <a:solidFill>
                  <a:prstClr val="black"/>
                </a:solidFill>
                <a:latin typeface="微软雅黑" pitchFamily="34" charset="-122"/>
                <a:ea typeface="微软雅黑" pitchFamily="34" charset="-122"/>
              </a:rPr>
              <a:t>加强网络安全管理</a:t>
            </a:r>
            <a:endParaRPr lang="en-US" altLang="zh-CN" sz="1600" b="1" smtClean="0">
              <a:solidFill>
                <a:prstClr val="black"/>
              </a:solidFill>
              <a:latin typeface="微软雅黑" pitchFamily="34" charset="-122"/>
              <a:ea typeface="微软雅黑" pitchFamily="34" charset="-122"/>
            </a:endParaRPr>
          </a:p>
          <a:p>
            <a:pPr marL="342900" lvl="0" indent="-342900">
              <a:lnSpc>
                <a:spcPct val="150000"/>
              </a:lnSpc>
              <a:buFont typeface="Arial" panose="020B0604020202020204" pitchFamily="34" charset="0"/>
              <a:buChar char="•"/>
            </a:pPr>
            <a:r>
              <a:rPr lang="zh-CN" altLang="en-US" sz="1600" b="1" smtClean="0">
                <a:solidFill>
                  <a:prstClr val="black"/>
                </a:solidFill>
                <a:latin typeface="微软雅黑" pitchFamily="34" charset="-122"/>
                <a:ea typeface="微软雅黑" pitchFamily="34" charset="-122"/>
              </a:rPr>
              <a:t>完善系统运维机制</a:t>
            </a:r>
            <a:endParaRPr lang="en-US" altLang="zh-CN" sz="1600" b="1" smtClean="0">
              <a:latin typeface="微软雅黑" pitchFamily="34" charset="-122"/>
              <a:ea typeface="微软雅黑" pitchFamily="34" charset="-122"/>
            </a:endParaRPr>
          </a:p>
          <a:p>
            <a:pPr marL="34290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全</a:t>
            </a:r>
            <a:r>
              <a:rPr lang="zh-CN" altLang="en-US" sz="1600" b="1" dirty="0" smtClean="0">
                <a:latin typeface="微软雅黑" pitchFamily="34" charset="-122"/>
                <a:ea typeface="微软雅黑" pitchFamily="34" charset="-122"/>
              </a:rPr>
              <a:t>面推行集团对标</a:t>
            </a:r>
            <a:r>
              <a:rPr lang="zh-CN" altLang="en-US" sz="1600" b="1" smtClean="0">
                <a:latin typeface="微软雅黑" pitchFamily="34" charset="-122"/>
                <a:ea typeface="微软雅黑" pitchFamily="34" charset="-122"/>
              </a:rPr>
              <a:t>管理</a:t>
            </a:r>
            <a:endParaRPr lang="en-US" altLang="zh-CN" sz="1600" b="1" dirty="0" smtClean="0">
              <a:latin typeface="微软雅黑" pitchFamily="34" charset="-122"/>
              <a:ea typeface="微软雅黑" pitchFamily="34" charset="-122"/>
            </a:endParaRPr>
          </a:p>
        </p:txBody>
      </p:sp>
      <p:grpSp>
        <p:nvGrpSpPr>
          <p:cNvPr id="2" name="组合 17"/>
          <p:cNvGrpSpPr/>
          <p:nvPr/>
        </p:nvGrpSpPr>
        <p:grpSpPr>
          <a:xfrm>
            <a:off x="-21265" y="-196513"/>
            <a:ext cx="1105786" cy="1281034"/>
            <a:chOff x="-21265" y="-196513"/>
            <a:chExt cx="1105786" cy="1281034"/>
          </a:xfrm>
        </p:grpSpPr>
        <p:sp>
          <p:nvSpPr>
            <p:cNvPr id="16" name="任意多边形 15"/>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19" name="椭圆 18"/>
          <p:cNvSpPr/>
          <p:nvPr/>
        </p:nvSpPr>
        <p:spPr>
          <a:xfrm>
            <a:off x="1105851" y="1955649"/>
            <a:ext cx="435935" cy="435935"/>
          </a:xfrm>
          <a:prstGeom prst="ellipse">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Arial Black" pitchFamily="34" charset="0"/>
              </a:rPr>
              <a:t>1</a:t>
            </a:r>
            <a:endParaRPr lang="zh-CN" altLang="en-US" b="1" dirty="0" smtClean="0">
              <a:latin typeface="Arial Black" pitchFamily="34" charset="0"/>
            </a:endParaRPr>
          </a:p>
        </p:txBody>
      </p:sp>
      <p:sp>
        <p:nvSpPr>
          <p:cNvPr id="9" name="文本框 3">
            <a:extLst>
              <a:ext uri="{FF2B5EF4-FFF2-40B4-BE49-F238E27FC236}">
                <a16:creationId xmlns:a16="http://schemas.microsoft.com/office/drawing/2014/main" xmlns="" id="{6ED0D1C8-B882-4C32-9BEB-89B79FAEEAF0}"/>
              </a:ext>
            </a:extLst>
          </p:cNvPr>
          <p:cNvSpPr txBox="1"/>
          <p:nvPr/>
        </p:nvSpPr>
        <p:spPr>
          <a:xfrm>
            <a:off x="1424577" y="3522046"/>
            <a:ext cx="5114446" cy="553998"/>
          </a:xfrm>
          <a:prstGeom prst="rect">
            <a:avLst/>
          </a:prstGeom>
          <a:solidFill>
            <a:schemeClr val="accent6">
              <a:lumMod val="60000"/>
              <a:lumOff val="40000"/>
            </a:schemeClr>
          </a:solidFill>
        </p:spPr>
        <p:txBody>
          <a:bodyPr wrap="square" rtlCol="0" anchor="ctr">
            <a:spAutoFit/>
          </a:bodyPr>
          <a:lstStyle/>
          <a:p>
            <a:pPr indent="-457200" algn="ctr">
              <a:lnSpc>
                <a:spcPct val="150000"/>
              </a:lnSpc>
            </a:pPr>
            <a:r>
              <a:rPr lang="zh-CN" altLang="en-US" sz="2000" b="1" dirty="0" smtClean="0">
                <a:solidFill>
                  <a:schemeClr val="accent6">
                    <a:lumMod val="50000"/>
                  </a:schemeClr>
                </a:solidFill>
                <a:latin typeface="微软雅黑" pitchFamily="34" charset="-122"/>
                <a:ea typeface="微软雅黑" pitchFamily="34" charset="-122"/>
              </a:rPr>
              <a:t>进一步提升财务和审计管理水平</a:t>
            </a:r>
          </a:p>
        </p:txBody>
      </p:sp>
      <p:sp>
        <p:nvSpPr>
          <p:cNvPr id="10" name="椭圆 9"/>
          <p:cNvSpPr/>
          <p:nvPr/>
        </p:nvSpPr>
        <p:spPr>
          <a:xfrm>
            <a:off x="1120027" y="3520428"/>
            <a:ext cx="435935" cy="43593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Arial Black" pitchFamily="34" charset="0"/>
              </a:rPr>
              <a:t>2</a:t>
            </a:r>
            <a:endParaRPr lang="zh-CN" altLang="en-US" b="1" dirty="0" smtClean="0">
              <a:latin typeface="Arial Black" pitchFamily="34" charset="0"/>
            </a:endParaRPr>
          </a:p>
        </p:txBody>
      </p:sp>
      <p:sp>
        <p:nvSpPr>
          <p:cNvPr id="11" name="矩形 10"/>
          <p:cNvSpPr/>
          <p:nvPr/>
        </p:nvSpPr>
        <p:spPr>
          <a:xfrm>
            <a:off x="1873100" y="4412549"/>
            <a:ext cx="5013586" cy="1569660"/>
          </a:xfrm>
          <a:prstGeom prst="rect">
            <a:avLst/>
          </a:prstGeom>
        </p:spPr>
        <p:txBody>
          <a:bodyPr wrap="square">
            <a:spAutoFit/>
          </a:bodyPr>
          <a:lstStyle/>
          <a:p>
            <a:pPr marL="342900" lvl="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全面预算管理</a:t>
            </a:r>
            <a:endParaRPr lang="en-US" altLang="zh-CN" sz="1600" b="1" smtClean="0">
              <a:latin typeface="微软雅黑" pitchFamily="34" charset="-122"/>
              <a:ea typeface="微软雅黑" pitchFamily="34" charset="-122"/>
            </a:endParaRPr>
          </a:p>
          <a:p>
            <a:pPr marL="342900" lvl="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加强资金筹划</a:t>
            </a:r>
            <a:endParaRPr lang="en-US" altLang="zh-CN" sz="1600" b="1" smtClean="0">
              <a:latin typeface="微软雅黑" pitchFamily="34" charset="-122"/>
              <a:ea typeface="微软雅黑" pitchFamily="34" charset="-122"/>
            </a:endParaRPr>
          </a:p>
          <a:p>
            <a:pPr marL="342900" lvl="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加强税务和资产管理</a:t>
            </a:r>
            <a:endParaRPr lang="en-US" altLang="zh-CN" sz="1600" b="1" smtClean="0">
              <a:latin typeface="微软雅黑" pitchFamily="34" charset="-122"/>
              <a:ea typeface="微软雅黑" pitchFamily="34" charset="-122"/>
            </a:endParaRPr>
          </a:p>
          <a:p>
            <a:pPr marL="342900" lvl="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进一步做好审计工作</a:t>
            </a:r>
            <a:endParaRPr lang="en-US" altLang="zh-CN" sz="1600" b="1" smtClean="0">
              <a:latin typeface="微软雅黑" pitchFamily="34" charset="-122"/>
              <a:ea typeface="微软雅黑" pitchFamily="34" charset="-122"/>
            </a:endParaRPr>
          </a:p>
        </p:txBody>
      </p:sp>
    </p:spTree>
    <p:extLst>
      <p:ext uri="{BB962C8B-B14F-4D97-AF65-F5344CB8AC3E}">
        <p14:creationId xmlns:p14="http://schemas.microsoft.com/office/powerpoint/2010/main" val="25662869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linds(horizont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blinds(horizontal)">
                                      <p:cBhvr>
                                        <p:cTn id="22" dur="500"/>
                                        <p:tgtEl>
                                          <p:spTgt spid="1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blinds(horizontal)">
                                      <p:cBhvr>
                                        <p:cTn id="27" dur="500"/>
                                        <p:tgtEl>
                                          <p:spTgt spid="1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1">
                                            <p:txEl>
                                              <p:pRg st="3" end="3"/>
                                            </p:txEl>
                                          </p:spTgt>
                                        </p:tgtEl>
                                        <p:attrNameLst>
                                          <p:attrName>style.visibility</p:attrName>
                                        </p:attrNameLst>
                                      </p:cBhvr>
                                      <p:to>
                                        <p:strVal val="visible"/>
                                      </p:to>
                                    </p:set>
                                    <p:animEffect transition="in" filter="blinds(horizontal)">
                                      <p:cBhvr>
                                        <p:cTn id="32"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xmlns="" id="{05EF8056-F650-423F-A512-F2D41002D73F}"/>
              </a:ext>
            </a:extLst>
          </p:cNvPr>
          <p:cNvSpPr txBox="1"/>
          <p:nvPr/>
        </p:nvSpPr>
        <p:spPr>
          <a:xfrm>
            <a:off x="1543295" y="557028"/>
            <a:ext cx="5791200" cy="523220"/>
          </a:xfrm>
          <a:prstGeom prst="rect">
            <a:avLst/>
          </a:prstGeom>
          <a:noFill/>
        </p:spPr>
        <p:txBody>
          <a:bodyPr wrap="square" rtlCol="0">
            <a:spAutoFit/>
          </a:bodyPr>
          <a:lstStyle/>
          <a:p>
            <a:r>
              <a:rPr lang="zh-CN" altLang="en-US" sz="2800" b="1" dirty="0" smtClean="0">
                <a:solidFill>
                  <a:srgbClr val="003399"/>
                </a:solidFill>
                <a:latin typeface="微软雅黑" panose="020B0503020204020204" pitchFamily="34" charset="-122"/>
                <a:ea typeface="微软雅黑" panose="020B0503020204020204" pitchFamily="34" charset="-122"/>
              </a:rPr>
              <a:t>五、强化企业管理，提高发展质量</a:t>
            </a:r>
          </a:p>
        </p:txBody>
      </p:sp>
      <p:sp>
        <p:nvSpPr>
          <p:cNvPr id="10" name="文本框 3">
            <a:extLst>
              <a:ext uri="{FF2B5EF4-FFF2-40B4-BE49-F238E27FC236}">
                <a16:creationId xmlns:a16="http://schemas.microsoft.com/office/drawing/2014/main" xmlns="" id="{6ED0D1C8-B882-4C32-9BEB-89B79FAEEAF0}"/>
              </a:ext>
            </a:extLst>
          </p:cNvPr>
          <p:cNvSpPr txBox="1"/>
          <p:nvPr/>
        </p:nvSpPr>
        <p:spPr>
          <a:xfrm>
            <a:off x="1203333" y="1523871"/>
            <a:ext cx="5195965" cy="553998"/>
          </a:xfrm>
          <a:prstGeom prst="rect">
            <a:avLst/>
          </a:prstGeom>
          <a:solidFill>
            <a:schemeClr val="accent2">
              <a:lumMod val="60000"/>
              <a:lumOff val="40000"/>
            </a:schemeClr>
          </a:solidFill>
        </p:spPr>
        <p:txBody>
          <a:bodyPr wrap="square">
            <a:spAutoFit/>
          </a:bodyPr>
          <a:lstStyle/>
          <a:p>
            <a:pPr marL="457200" indent="-457200" algn="ctr">
              <a:lnSpc>
                <a:spcPct val="150000"/>
              </a:lnSpc>
            </a:pPr>
            <a:r>
              <a:rPr lang="zh-CN" altLang="en-US" sz="2000" b="1" dirty="0" smtClean="0">
                <a:solidFill>
                  <a:srgbClr val="C00000"/>
                </a:solidFill>
                <a:latin typeface="微软雅黑" pitchFamily="34" charset="-122"/>
                <a:ea typeface="微软雅黑" pitchFamily="34" charset="-122"/>
              </a:rPr>
              <a:t>加强人力资源管理和人才队伍建设</a:t>
            </a:r>
          </a:p>
        </p:txBody>
      </p:sp>
      <p:grpSp>
        <p:nvGrpSpPr>
          <p:cNvPr id="2" name="组合 17"/>
          <p:cNvGrpSpPr/>
          <p:nvPr/>
        </p:nvGrpSpPr>
        <p:grpSpPr>
          <a:xfrm>
            <a:off x="-21265" y="-196513"/>
            <a:ext cx="1105786" cy="1281034"/>
            <a:chOff x="-21265" y="-196513"/>
            <a:chExt cx="1105786" cy="1281034"/>
          </a:xfrm>
        </p:grpSpPr>
        <p:sp>
          <p:nvSpPr>
            <p:cNvPr id="16" name="任意多边形 15"/>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21" name="椭圆 20"/>
          <p:cNvSpPr/>
          <p:nvPr/>
        </p:nvSpPr>
        <p:spPr>
          <a:xfrm>
            <a:off x="865638" y="1588558"/>
            <a:ext cx="435935" cy="43593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Arial Black" pitchFamily="34" charset="0"/>
              </a:rPr>
              <a:t>3</a:t>
            </a:r>
            <a:endParaRPr lang="zh-CN" altLang="en-US" b="1" dirty="0" smtClean="0">
              <a:latin typeface="Arial Black" pitchFamily="34" charset="0"/>
            </a:endParaRPr>
          </a:p>
        </p:txBody>
      </p:sp>
      <p:sp>
        <p:nvSpPr>
          <p:cNvPr id="15" name="矩形 14"/>
          <p:cNvSpPr/>
          <p:nvPr/>
        </p:nvSpPr>
        <p:spPr>
          <a:xfrm>
            <a:off x="1948403" y="2228746"/>
            <a:ext cx="5013586" cy="1200329"/>
          </a:xfrm>
          <a:prstGeom prst="rect">
            <a:avLst/>
          </a:prstGeom>
        </p:spPr>
        <p:txBody>
          <a:bodyPr wrap="square">
            <a:spAutoFit/>
          </a:bodyPr>
          <a:lstStyle/>
          <a:p>
            <a:pPr marL="342900" lvl="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加强劳动用工管理</a:t>
            </a:r>
            <a:endParaRPr lang="en-US" altLang="zh-CN" sz="1600" b="1" smtClean="0">
              <a:latin typeface="微软雅黑" pitchFamily="34" charset="-122"/>
              <a:ea typeface="微软雅黑" pitchFamily="34" charset="-122"/>
            </a:endParaRPr>
          </a:p>
          <a:p>
            <a:pPr marL="342900" lvl="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抓好职工教育培训</a:t>
            </a:r>
            <a:endParaRPr lang="en-US" altLang="zh-CN" sz="1600" b="1" smtClean="0">
              <a:latin typeface="微软雅黑" pitchFamily="34" charset="-122"/>
              <a:ea typeface="微软雅黑" pitchFamily="34" charset="-122"/>
            </a:endParaRPr>
          </a:p>
          <a:p>
            <a:pPr marL="342900" lvl="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做好人才储备</a:t>
            </a:r>
            <a:endParaRPr lang="en-US" altLang="zh-CN" sz="1600" b="1" smtClean="0">
              <a:latin typeface="微软雅黑" pitchFamily="34" charset="-122"/>
              <a:ea typeface="微软雅黑" pitchFamily="34" charset="-122"/>
            </a:endParaRPr>
          </a:p>
        </p:txBody>
      </p:sp>
    </p:spTree>
    <p:extLst>
      <p:ext uri="{BB962C8B-B14F-4D97-AF65-F5344CB8AC3E}">
        <p14:creationId xmlns:p14="http://schemas.microsoft.com/office/powerpoint/2010/main" val="25662869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blinds(horizontal)">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blinds(horizontal)">
                                      <p:cBhvr>
                                        <p:cTn id="22" dur="500"/>
                                        <p:tgtEl>
                                          <p:spTgt spid="1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5">
                                            <p:txEl>
                                              <p:pRg st="2" end="2"/>
                                            </p:txEl>
                                          </p:spTgt>
                                        </p:tgtEl>
                                        <p:attrNameLst>
                                          <p:attrName>style.visibility</p:attrName>
                                        </p:attrNameLst>
                                      </p:cBhvr>
                                      <p:to>
                                        <p:strVal val="visible"/>
                                      </p:to>
                                    </p:set>
                                    <p:animEffect transition="in" filter="blinds(horizontal)">
                                      <p:cBhvr>
                                        <p:cTn id="2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xmlns="" id="{05EF8056-F650-423F-A512-F2D41002D73F}"/>
              </a:ext>
            </a:extLst>
          </p:cNvPr>
          <p:cNvSpPr txBox="1"/>
          <p:nvPr/>
        </p:nvSpPr>
        <p:spPr>
          <a:xfrm>
            <a:off x="1543295" y="557028"/>
            <a:ext cx="5791200" cy="523220"/>
          </a:xfrm>
          <a:prstGeom prst="rect">
            <a:avLst/>
          </a:prstGeom>
          <a:noFill/>
        </p:spPr>
        <p:txBody>
          <a:bodyPr wrap="square" rtlCol="0">
            <a:spAutoFit/>
          </a:bodyPr>
          <a:lstStyle/>
          <a:p>
            <a:r>
              <a:rPr lang="zh-CN" altLang="en-US" sz="2800" b="1" dirty="0" smtClean="0">
                <a:solidFill>
                  <a:srgbClr val="003399"/>
                </a:solidFill>
                <a:latin typeface="微软雅黑" panose="020B0503020204020204" pitchFamily="34" charset="-122"/>
                <a:ea typeface="微软雅黑" panose="020B0503020204020204" pitchFamily="34" charset="-122"/>
              </a:rPr>
              <a:t>五、强化企业管理，提高发展质量</a:t>
            </a:r>
          </a:p>
        </p:txBody>
      </p:sp>
      <p:sp>
        <p:nvSpPr>
          <p:cNvPr id="10" name="文本框 3">
            <a:extLst>
              <a:ext uri="{FF2B5EF4-FFF2-40B4-BE49-F238E27FC236}">
                <a16:creationId xmlns:a16="http://schemas.microsoft.com/office/drawing/2014/main" xmlns="" id="{6ED0D1C8-B882-4C32-9BEB-89B79FAEEAF0}"/>
              </a:ext>
            </a:extLst>
          </p:cNvPr>
          <p:cNvSpPr txBox="1"/>
          <p:nvPr/>
        </p:nvSpPr>
        <p:spPr>
          <a:xfrm>
            <a:off x="1203333" y="1523871"/>
            <a:ext cx="5195965" cy="553998"/>
          </a:xfrm>
          <a:prstGeom prst="rect">
            <a:avLst/>
          </a:prstGeom>
          <a:solidFill>
            <a:schemeClr val="accent2">
              <a:lumMod val="60000"/>
              <a:lumOff val="40000"/>
            </a:schemeClr>
          </a:solidFill>
        </p:spPr>
        <p:txBody>
          <a:bodyPr wrap="square">
            <a:spAutoFit/>
          </a:bodyPr>
          <a:lstStyle/>
          <a:p>
            <a:pPr marL="457200" indent="-457200" algn="ctr">
              <a:lnSpc>
                <a:spcPct val="150000"/>
              </a:lnSpc>
            </a:pPr>
            <a:r>
              <a:rPr lang="zh-CN" altLang="en-US" sz="2000" b="1" dirty="0" smtClean="0">
                <a:solidFill>
                  <a:srgbClr val="C00000"/>
                </a:solidFill>
                <a:latin typeface="微软雅黑" pitchFamily="34" charset="-122"/>
                <a:ea typeface="微软雅黑" pitchFamily="34" charset="-122"/>
              </a:rPr>
              <a:t>加强人力资源管理和人才队伍建设</a:t>
            </a:r>
          </a:p>
        </p:txBody>
      </p:sp>
      <p:grpSp>
        <p:nvGrpSpPr>
          <p:cNvPr id="2" name="组合 17"/>
          <p:cNvGrpSpPr/>
          <p:nvPr/>
        </p:nvGrpSpPr>
        <p:grpSpPr>
          <a:xfrm>
            <a:off x="-21265" y="-196513"/>
            <a:ext cx="1105786" cy="1281034"/>
            <a:chOff x="-21265" y="-196513"/>
            <a:chExt cx="1105786" cy="1281034"/>
          </a:xfrm>
        </p:grpSpPr>
        <p:sp>
          <p:nvSpPr>
            <p:cNvPr id="16" name="任意多边形 15"/>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21" name="椭圆 20"/>
          <p:cNvSpPr/>
          <p:nvPr/>
        </p:nvSpPr>
        <p:spPr>
          <a:xfrm>
            <a:off x="865638" y="1588558"/>
            <a:ext cx="435935" cy="43593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Arial Black" pitchFamily="34" charset="0"/>
              </a:rPr>
              <a:t>3</a:t>
            </a:r>
            <a:endParaRPr lang="zh-CN" altLang="en-US" b="1" dirty="0" smtClean="0">
              <a:latin typeface="Arial Black" pitchFamily="34" charset="0"/>
            </a:endParaRPr>
          </a:p>
        </p:txBody>
      </p:sp>
      <p:sp>
        <p:nvSpPr>
          <p:cNvPr id="15" name="矩形 14"/>
          <p:cNvSpPr/>
          <p:nvPr/>
        </p:nvSpPr>
        <p:spPr>
          <a:xfrm>
            <a:off x="1948403" y="2228746"/>
            <a:ext cx="5013586" cy="1200329"/>
          </a:xfrm>
          <a:prstGeom prst="rect">
            <a:avLst/>
          </a:prstGeom>
        </p:spPr>
        <p:txBody>
          <a:bodyPr wrap="square">
            <a:spAutoFit/>
          </a:bodyPr>
          <a:lstStyle/>
          <a:p>
            <a:pPr marL="342900" lvl="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加强劳动用工管理</a:t>
            </a:r>
            <a:endParaRPr lang="en-US" altLang="zh-CN" sz="1600" b="1" smtClean="0">
              <a:latin typeface="微软雅黑" pitchFamily="34" charset="-122"/>
              <a:ea typeface="微软雅黑" pitchFamily="34" charset="-122"/>
            </a:endParaRPr>
          </a:p>
          <a:p>
            <a:pPr marL="342900" lvl="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抓好职工教育培训</a:t>
            </a:r>
            <a:endParaRPr lang="en-US" altLang="zh-CN" sz="1600" b="1" smtClean="0">
              <a:latin typeface="微软雅黑" pitchFamily="34" charset="-122"/>
              <a:ea typeface="微软雅黑" pitchFamily="34" charset="-122"/>
            </a:endParaRPr>
          </a:p>
          <a:p>
            <a:pPr marL="342900" lvl="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做好人才储备</a:t>
            </a:r>
            <a:endParaRPr lang="en-US" altLang="zh-CN" sz="1600" b="1" smtClean="0">
              <a:latin typeface="微软雅黑" pitchFamily="34" charset="-122"/>
              <a:ea typeface="微软雅黑" pitchFamily="34" charset="-122"/>
            </a:endParaRPr>
          </a:p>
        </p:txBody>
      </p:sp>
      <p:sp>
        <p:nvSpPr>
          <p:cNvPr id="9" name="文本框 3">
            <a:extLst>
              <a:ext uri="{FF2B5EF4-FFF2-40B4-BE49-F238E27FC236}">
                <a16:creationId xmlns:a16="http://schemas.microsoft.com/office/drawing/2014/main" xmlns="" id="{6ED0D1C8-B882-4C32-9BEB-89B79FAEEAF0}"/>
              </a:ext>
            </a:extLst>
          </p:cNvPr>
          <p:cNvSpPr txBox="1"/>
          <p:nvPr/>
        </p:nvSpPr>
        <p:spPr>
          <a:xfrm>
            <a:off x="1235481" y="3741722"/>
            <a:ext cx="5217230" cy="553998"/>
          </a:xfrm>
          <a:prstGeom prst="rect">
            <a:avLst/>
          </a:prstGeom>
          <a:solidFill>
            <a:schemeClr val="accent5">
              <a:lumMod val="60000"/>
              <a:lumOff val="40000"/>
            </a:schemeClr>
          </a:solidFill>
        </p:spPr>
        <p:txBody>
          <a:bodyPr wrap="square" rtlCol="0" anchor="ctr">
            <a:spAutoFit/>
          </a:bodyPr>
          <a:lstStyle/>
          <a:p>
            <a:pPr marL="457200" indent="-457200" algn="ctr">
              <a:lnSpc>
                <a:spcPct val="150000"/>
              </a:lnSpc>
            </a:pPr>
            <a:r>
              <a:rPr lang="zh-CN" altLang="en-US" sz="2000" b="1" dirty="0" smtClean="0">
                <a:solidFill>
                  <a:srgbClr val="002060"/>
                </a:solidFill>
                <a:latin typeface="微软雅黑" pitchFamily="34" charset="-122"/>
                <a:ea typeface="微软雅黑" pitchFamily="34" charset="-122"/>
              </a:rPr>
              <a:t>认真做好商务地产工作</a:t>
            </a:r>
          </a:p>
        </p:txBody>
      </p:sp>
      <p:sp>
        <p:nvSpPr>
          <p:cNvPr id="11" name="椭圆 10"/>
          <p:cNvSpPr/>
          <p:nvPr/>
        </p:nvSpPr>
        <p:spPr>
          <a:xfrm>
            <a:off x="962332" y="3769047"/>
            <a:ext cx="435935" cy="435935"/>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Arial Black" pitchFamily="34" charset="0"/>
              </a:rPr>
              <a:t>4</a:t>
            </a:r>
            <a:endParaRPr lang="zh-CN" altLang="en-US" b="1" dirty="0">
              <a:latin typeface="Arial Black" pitchFamily="34" charset="0"/>
            </a:endParaRPr>
          </a:p>
        </p:txBody>
      </p:sp>
      <p:sp>
        <p:nvSpPr>
          <p:cNvPr id="12" name="矩形 11"/>
          <p:cNvSpPr/>
          <p:nvPr/>
        </p:nvSpPr>
        <p:spPr>
          <a:xfrm>
            <a:off x="2025500" y="4478886"/>
            <a:ext cx="5013586" cy="1569660"/>
          </a:xfrm>
          <a:prstGeom prst="rect">
            <a:avLst/>
          </a:prstGeom>
        </p:spPr>
        <p:txBody>
          <a:bodyPr wrap="square">
            <a:spAutoFit/>
          </a:bodyPr>
          <a:lstStyle/>
          <a:p>
            <a:pPr marL="342900" lvl="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全力推进宝山、军工路项目工程建设</a:t>
            </a:r>
            <a:endParaRPr lang="en-US" altLang="zh-CN" sz="1600" b="1" smtClean="0">
              <a:latin typeface="微软雅黑" pitchFamily="34" charset="-122"/>
              <a:ea typeface="微软雅黑" pitchFamily="34" charset="-122"/>
            </a:endParaRPr>
          </a:p>
          <a:p>
            <a:pPr marL="342900" lvl="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全力推进“上海长滩”销售工作</a:t>
            </a:r>
            <a:endParaRPr lang="en-US" altLang="zh-CN" sz="1600" b="1" smtClean="0">
              <a:latin typeface="微软雅黑" pitchFamily="34" charset="-122"/>
              <a:ea typeface="微软雅黑" pitchFamily="34" charset="-122"/>
            </a:endParaRPr>
          </a:p>
          <a:p>
            <a:pPr marL="342900" lvl="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星外滩项目</a:t>
            </a:r>
            <a:endParaRPr lang="en-US" altLang="zh-CN" sz="1600" b="1" smtClean="0">
              <a:latin typeface="微软雅黑" pitchFamily="34" charset="-122"/>
              <a:ea typeface="微软雅黑" pitchFamily="34" charset="-122"/>
            </a:endParaRPr>
          </a:p>
          <a:p>
            <a:pPr marL="342900" lvl="0" indent="-342900">
              <a:lnSpc>
                <a:spcPct val="150000"/>
              </a:lnSpc>
              <a:buFont typeface="Arial" panose="020B0604020202020204" pitchFamily="34" charset="0"/>
              <a:buChar char="•"/>
            </a:pPr>
            <a:r>
              <a:rPr lang="zh-CN" altLang="en-US" sz="1600" b="1" smtClean="0">
                <a:latin typeface="微软雅黑" pitchFamily="34" charset="-122"/>
                <a:ea typeface="微软雅黑" pitchFamily="34" charset="-122"/>
              </a:rPr>
              <a:t>汇山地块</a:t>
            </a:r>
            <a:endParaRPr lang="en-US" altLang="zh-CN" sz="1600" b="1" smtClean="0">
              <a:latin typeface="微软雅黑" pitchFamily="34" charset="-122"/>
              <a:ea typeface="微软雅黑" pitchFamily="34" charset="-122"/>
            </a:endParaRPr>
          </a:p>
        </p:txBody>
      </p:sp>
    </p:spTree>
    <p:extLst>
      <p:ext uri="{BB962C8B-B14F-4D97-AF65-F5344CB8AC3E}">
        <p14:creationId xmlns:p14="http://schemas.microsoft.com/office/powerpoint/2010/main" val="25662869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blinds(horizontal)">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blinds(horizontal)">
                                      <p:cBhvr>
                                        <p:cTn id="22" dur="500"/>
                                        <p:tgtEl>
                                          <p:spTgt spid="1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blinds(horizontal)">
                                      <p:cBhvr>
                                        <p:cTn id="27" dur="500"/>
                                        <p:tgtEl>
                                          <p:spTgt spid="1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2">
                                            <p:txEl>
                                              <p:pRg st="3" end="3"/>
                                            </p:txEl>
                                          </p:spTgt>
                                        </p:tgtEl>
                                        <p:attrNameLst>
                                          <p:attrName>style.visibility</p:attrName>
                                        </p:attrNameLst>
                                      </p:cBhvr>
                                      <p:to>
                                        <p:strVal val="visible"/>
                                      </p:to>
                                    </p:set>
                                    <p:animEffect transition="in" filter="blinds(horizontal)">
                                      <p:cBhvr>
                                        <p:cTn id="32"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8A80510A-4C4E-4AF7-89B8-71EE29B01C9E}"/>
              </a:ext>
            </a:extLst>
          </p:cNvPr>
          <p:cNvSpPr txBox="1"/>
          <p:nvPr/>
        </p:nvSpPr>
        <p:spPr>
          <a:xfrm>
            <a:off x="1149876" y="505077"/>
            <a:ext cx="7323667" cy="523220"/>
          </a:xfrm>
          <a:prstGeom prst="rect">
            <a:avLst/>
          </a:prstGeom>
          <a:noFill/>
        </p:spPr>
        <p:txBody>
          <a:bodyPr wrap="square" rtlCol="0">
            <a:spAutoFit/>
          </a:bodyPr>
          <a:lstStyle/>
          <a:p>
            <a:r>
              <a:rPr lang="zh-CN" altLang="en-US" sz="2800" b="1" dirty="0">
                <a:solidFill>
                  <a:srgbClr val="003399"/>
                </a:solidFill>
                <a:latin typeface="微软雅黑" panose="020B0503020204020204" pitchFamily="34" charset="-122"/>
                <a:ea typeface="微软雅黑" panose="020B0503020204020204" pitchFamily="34" charset="-122"/>
              </a:rPr>
              <a:t>六、落实国企党建要求，保障集团高质量发展</a:t>
            </a:r>
          </a:p>
        </p:txBody>
      </p:sp>
      <p:sp>
        <p:nvSpPr>
          <p:cNvPr id="4" name="文本框 3">
            <a:extLst>
              <a:ext uri="{FF2B5EF4-FFF2-40B4-BE49-F238E27FC236}">
                <a16:creationId xmlns:a16="http://schemas.microsoft.com/office/drawing/2014/main" xmlns="" id="{0180D757-FB75-41EE-AA94-9DB1F8B80B97}"/>
              </a:ext>
            </a:extLst>
          </p:cNvPr>
          <p:cNvSpPr txBox="1"/>
          <p:nvPr/>
        </p:nvSpPr>
        <p:spPr>
          <a:xfrm>
            <a:off x="538456" y="3490627"/>
            <a:ext cx="8513684" cy="1169551"/>
          </a:xfrm>
          <a:prstGeom prst="rect">
            <a:avLst/>
          </a:prstGeom>
          <a:noFill/>
        </p:spPr>
        <p:txBody>
          <a:bodyPr wrap="square" rtlCol="0">
            <a:spAutoFit/>
          </a:bodyPr>
          <a:lstStyle/>
          <a:p>
            <a:pPr marL="457200" indent="-457200">
              <a:lnSpc>
                <a:spcPct val="150000"/>
              </a:lnSpc>
              <a:buFont typeface="+mj-lt"/>
              <a:buAutoNum type="arabicPeriod" startAt="21"/>
            </a:pPr>
            <a:endParaRPr lang="zh-CN" altLang="en-US" sz="2000" u="sng" dirty="0">
              <a:solidFill>
                <a:schemeClr val="accent1">
                  <a:lumMod val="60000"/>
                  <a:lumOff val="40000"/>
                </a:schemeClr>
              </a:solidFill>
              <a:latin typeface="微软雅黑" panose="020B0503020204020204" pitchFamily="34" charset="-122"/>
              <a:ea typeface="微软雅黑" panose="020B0503020204020204" pitchFamily="34" charset="-122"/>
            </a:endParaRPr>
          </a:p>
          <a:p>
            <a:endParaRPr lang="en-US" altLang="zh-CN" sz="2000" dirty="0">
              <a:solidFill>
                <a:schemeClr val="accent1">
                  <a:lumMod val="60000"/>
                  <a:lumOff val="40000"/>
                </a:schemeClr>
              </a:solidFill>
              <a:latin typeface="宋体" panose="02010600030101010101" pitchFamily="2" charset="-122"/>
              <a:ea typeface="宋体" panose="02010600030101010101" pitchFamily="2" charset="-122"/>
            </a:endParaRPr>
          </a:p>
          <a:p>
            <a:endParaRPr lang="en-US" altLang="zh-CN" sz="2000" b="1" dirty="0">
              <a:solidFill>
                <a:schemeClr val="accent1">
                  <a:lumMod val="60000"/>
                  <a:lumOff val="40000"/>
                </a:schemeClr>
              </a:solidFill>
              <a:latin typeface="宋体" panose="02010600030101010101" pitchFamily="2" charset="-122"/>
              <a:ea typeface="宋体" panose="02010600030101010101" pitchFamily="2" charset="-122"/>
            </a:endParaRPr>
          </a:p>
        </p:txBody>
      </p:sp>
      <p:grpSp>
        <p:nvGrpSpPr>
          <p:cNvPr id="5" name="组合 17"/>
          <p:cNvGrpSpPr/>
          <p:nvPr/>
        </p:nvGrpSpPr>
        <p:grpSpPr>
          <a:xfrm>
            <a:off x="-21265" y="-196513"/>
            <a:ext cx="1105786" cy="1281034"/>
            <a:chOff x="-21265" y="-196513"/>
            <a:chExt cx="1105786" cy="1281034"/>
          </a:xfrm>
        </p:grpSpPr>
        <p:sp>
          <p:nvSpPr>
            <p:cNvPr id="6" name="任意多边形 5"/>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15" name="矩形 14"/>
          <p:cNvSpPr/>
          <p:nvPr/>
        </p:nvSpPr>
        <p:spPr>
          <a:xfrm>
            <a:off x="599197" y="1425391"/>
            <a:ext cx="1826141" cy="584775"/>
          </a:xfrm>
          <a:prstGeom prst="rect">
            <a:avLst/>
          </a:prstGeom>
          <a:solidFill>
            <a:schemeClr val="accent2">
              <a:lumMod val="60000"/>
              <a:lumOff val="40000"/>
            </a:schemeClr>
          </a:solidFill>
        </p:spPr>
        <p:txBody>
          <a:bodyPr wrap="none">
            <a:spAutoFit/>
          </a:bodyPr>
          <a:lstStyle/>
          <a:p>
            <a:r>
              <a:rPr lang="zh-CN" altLang="en-US" sz="3200" b="1" dirty="0" smtClean="0">
                <a:solidFill>
                  <a:srgbClr val="CC3300"/>
                </a:solidFill>
                <a:latin typeface="微软雅黑" pitchFamily="34" charset="-122"/>
                <a:ea typeface="微软雅黑" pitchFamily="34" charset="-122"/>
              </a:rPr>
              <a:t>总体要求</a:t>
            </a:r>
            <a:endParaRPr lang="zh-CN" altLang="en-US" sz="3200" b="1" dirty="0">
              <a:solidFill>
                <a:srgbClr val="CC3300"/>
              </a:solidFill>
              <a:latin typeface="微软雅黑" pitchFamily="34" charset="-122"/>
              <a:ea typeface="微软雅黑" pitchFamily="34" charset="-122"/>
            </a:endParaRPr>
          </a:p>
        </p:txBody>
      </p:sp>
      <p:sp>
        <p:nvSpPr>
          <p:cNvPr id="16" name="圆角矩形 15"/>
          <p:cNvSpPr/>
          <p:nvPr/>
        </p:nvSpPr>
        <p:spPr>
          <a:xfrm>
            <a:off x="318956" y="2226833"/>
            <a:ext cx="8061251" cy="3442447"/>
          </a:xfrm>
          <a:prstGeom prst="roundRect">
            <a:avLst>
              <a:gd name="adj" fmla="val 5224"/>
            </a:avLst>
          </a:prstGeom>
          <a:noFill/>
          <a:ln w="1905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537882" y="2395916"/>
            <a:ext cx="7810051" cy="3000821"/>
          </a:xfrm>
          <a:prstGeom prst="rect">
            <a:avLst/>
          </a:prstGeom>
        </p:spPr>
        <p:txBody>
          <a:bodyPr wrap="square">
            <a:spAutoFit/>
          </a:bodyPr>
          <a:lstStyle/>
          <a:p>
            <a:pPr>
              <a:lnSpc>
                <a:spcPct val="150000"/>
              </a:lnSpc>
            </a:pPr>
            <a:r>
              <a:rPr lang="en-US" altLang="zh-CN" b="1" smtClean="0">
                <a:solidFill>
                  <a:srgbClr val="CC3300"/>
                </a:solidFill>
                <a:latin typeface="微软雅黑" pitchFamily="34" charset="-122"/>
                <a:ea typeface="微软雅黑" pitchFamily="34" charset="-122"/>
              </a:rPr>
              <a:t>        </a:t>
            </a:r>
            <a:r>
              <a:rPr lang="zh-CN" altLang="zh-CN" b="1" smtClean="0">
                <a:solidFill>
                  <a:srgbClr val="CC3300"/>
                </a:solidFill>
                <a:latin typeface="微软雅黑" pitchFamily="34" charset="-122"/>
                <a:ea typeface="微软雅黑" pitchFamily="34" charset="-122"/>
              </a:rPr>
              <a:t>以习近平新时代中国特色社会主义思想为指导，全面贯彻党的十九大和十九届历次全会精神，按照习近平总书记在考察上海时的重要指示和新时代国企党建总要求，围绕“稳中求进、服务大局、改革创新、争创一流”的工作方针，进一步聚焦把方向、管大局、保落实，坚持全面加强党的领导、全面从严治党、全面服务集团改革发展、全面建强党的肌体、全面提升和谐家园建设水平，实现集团党的建设全面夯实、全面进步、全面过硬，为集团进一步夯实强港建设发挥坚强的领导核心和政治核心作用</a:t>
            </a:r>
            <a:endParaRPr lang="zh-CN" altLang="en-US" b="1" dirty="0">
              <a:solidFill>
                <a:srgbClr val="CC3300"/>
              </a:solidFill>
              <a:latin typeface="微软雅黑" pitchFamily="34" charset="-122"/>
              <a:ea typeface="微软雅黑" pitchFamily="34" charset="-122"/>
            </a:endParaRPr>
          </a:p>
        </p:txBody>
      </p:sp>
    </p:spTree>
    <p:extLst>
      <p:ext uri="{BB962C8B-B14F-4D97-AF65-F5344CB8AC3E}">
        <p14:creationId xmlns:p14="http://schemas.microsoft.com/office/powerpoint/2010/main" val="29088700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圆角矩形 35"/>
          <p:cNvSpPr/>
          <p:nvPr/>
        </p:nvSpPr>
        <p:spPr>
          <a:xfrm>
            <a:off x="776180" y="1233363"/>
            <a:ext cx="7889358" cy="2604976"/>
          </a:xfrm>
          <a:prstGeom prst="roundRect">
            <a:avLst>
              <a:gd name="adj" fmla="val 6598"/>
            </a:avLst>
          </a:prstGeom>
          <a:solidFill>
            <a:schemeClr val="bg1"/>
          </a:solidFill>
          <a:ln w="19050">
            <a:solidFill>
              <a:schemeClr val="accent5">
                <a:lumMod val="75000"/>
              </a:schemeClr>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491500" y="1456692"/>
            <a:ext cx="2646878" cy="830997"/>
          </a:xfrm>
          <a:prstGeom prst="rect">
            <a:avLst/>
          </a:prstGeom>
          <a:solidFill>
            <a:srgbClr val="003399"/>
          </a:solidFill>
        </p:spPr>
        <p:txBody>
          <a:bodyPr wrap="square">
            <a:spAutoFit/>
          </a:bodyPr>
          <a:lstStyle/>
          <a:p>
            <a:pPr algn="ctr">
              <a:lnSpc>
                <a:spcPct val="150000"/>
              </a:lnSpc>
            </a:pPr>
            <a:r>
              <a:rPr lang="en-US" altLang="zh-CN" sz="1600" b="1" dirty="0" smtClean="0">
                <a:solidFill>
                  <a:schemeClr val="bg1"/>
                </a:solidFill>
                <a:latin typeface="微软雅黑" panose="020B0503020204020204" pitchFamily="34" charset="-122"/>
                <a:ea typeface="微软雅黑" panose="020B0503020204020204" pitchFamily="34" charset="-122"/>
              </a:rPr>
              <a:t>2. </a:t>
            </a:r>
            <a:r>
              <a:rPr lang="zh-CN" altLang="en-US" sz="1600" b="1" dirty="0" smtClean="0">
                <a:solidFill>
                  <a:schemeClr val="bg1"/>
                </a:solidFill>
                <a:latin typeface="微软雅黑" panose="020B0503020204020204" pitchFamily="34" charset="-122"/>
                <a:ea typeface="微软雅黑" panose="020B0503020204020204" pitchFamily="34" charset="-122"/>
              </a:rPr>
              <a:t>水水中转业务持续增长</a:t>
            </a:r>
            <a:endParaRPr lang="en-US" altLang="zh-CN" sz="1600" b="1" dirty="0" smtClean="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1600" b="1" dirty="0" smtClean="0">
                <a:solidFill>
                  <a:schemeClr val="bg1"/>
                </a:solidFill>
                <a:latin typeface="微软雅黑" panose="020B0503020204020204" pitchFamily="34" charset="-122"/>
                <a:ea typeface="微软雅黑" panose="020B0503020204020204" pitchFamily="34" charset="-122"/>
              </a:rPr>
              <a:t>洋山枢纽港作用进一步凸显</a:t>
            </a:r>
            <a:endParaRPr lang="en-US" altLang="zh-CN" sz="1600" b="1" dirty="0" smtClean="0">
              <a:solidFill>
                <a:schemeClr val="bg1"/>
              </a:solidFill>
              <a:latin typeface="微软雅黑" panose="020B0503020204020204" pitchFamily="34" charset="-122"/>
              <a:ea typeface="微软雅黑" panose="020B0503020204020204" pitchFamily="34" charset="-122"/>
            </a:endParaRPr>
          </a:p>
        </p:txBody>
      </p:sp>
      <p:sp>
        <p:nvSpPr>
          <p:cNvPr id="29" name="矩形 28"/>
          <p:cNvSpPr/>
          <p:nvPr/>
        </p:nvSpPr>
        <p:spPr>
          <a:xfrm>
            <a:off x="3675315" y="1493511"/>
            <a:ext cx="1569660" cy="369332"/>
          </a:xfrm>
          <a:prstGeom prst="rect">
            <a:avLst/>
          </a:prstGeom>
        </p:spPr>
        <p:txBody>
          <a:bodyPr wrap="none">
            <a:spAutoFit/>
          </a:bodyPr>
          <a:lstStyle/>
          <a:p>
            <a:r>
              <a:rPr lang="zh-CN" altLang="en-US" b="1" dirty="0" smtClean="0">
                <a:solidFill>
                  <a:srgbClr val="003399"/>
                </a:solidFill>
                <a:latin typeface="微软雅黑" panose="020B0503020204020204" pitchFamily="34" charset="-122"/>
                <a:ea typeface="微软雅黑" panose="020B0503020204020204" pitchFamily="34" charset="-122"/>
              </a:rPr>
              <a:t>集团水水中转</a:t>
            </a:r>
            <a:endParaRPr lang="zh-CN" altLang="en-US" b="1" dirty="0">
              <a:solidFill>
                <a:srgbClr val="003399"/>
              </a:solidFill>
              <a:latin typeface="微软雅黑" panose="020B0503020204020204" pitchFamily="34" charset="-122"/>
              <a:ea typeface="微软雅黑" panose="020B0503020204020204" pitchFamily="34" charset="-122"/>
            </a:endParaRPr>
          </a:p>
        </p:txBody>
      </p:sp>
      <p:sp>
        <p:nvSpPr>
          <p:cNvPr id="30" name="矩形 29"/>
          <p:cNvSpPr/>
          <p:nvPr/>
        </p:nvSpPr>
        <p:spPr>
          <a:xfrm>
            <a:off x="3370512" y="2003873"/>
            <a:ext cx="2254103" cy="461665"/>
          </a:xfrm>
          <a:prstGeom prst="rect">
            <a:avLst/>
          </a:prstGeom>
          <a:solidFill>
            <a:schemeClr val="accent5">
              <a:lumMod val="40000"/>
              <a:lumOff val="60000"/>
            </a:schemeClr>
          </a:solidFill>
        </p:spPr>
        <p:txBody>
          <a:bodyPr wrap="square">
            <a:spAutoFit/>
          </a:bodyPr>
          <a:lstStyle/>
          <a:p>
            <a:pPr algn="ctr"/>
            <a:r>
              <a:rPr lang="en-US" altLang="zh-CN" sz="2400" b="1" dirty="0" smtClean="0">
                <a:solidFill>
                  <a:srgbClr val="003399"/>
                </a:solidFill>
                <a:latin typeface="微软雅黑" panose="020B0503020204020204" pitchFamily="34" charset="-122"/>
                <a:ea typeface="微软雅黑" panose="020B0503020204020204" pitchFamily="34" charset="-122"/>
              </a:rPr>
              <a:t>1967.6</a:t>
            </a:r>
            <a:r>
              <a:rPr lang="zh-CN" altLang="en-US" sz="2400" b="1" dirty="0" smtClean="0">
                <a:solidFill>
                  <a:srgbClr val="003399"/>
                </a:solidFill>
                <a:latin typeface="微软雅黑" panose="020B0503020204020204" pitchFamily="34" charset="-122"/>
                <a:ea typeface="微软雅黑" panose="020B0503020204020204" pitchFamily="34" charset="-122"/>
              </a:rPr>
              <a:t>万</a:t>
            </a:r>
            <a:r>
              <a:rPr lang="zh-CN" altLang="en-US" b="1" dirty="0" smtClean="0">
                <a:solidFill>
                  <a:srgbClr val="003399"/>
                </a:solidFill>
                <a:latin typeface="微软雅黑" panose="020B0503020204020204" pitchFamily="34" charset="-122"/>
                <a:ea typeface="微软雅黑" panose="020B0503020204020204" pitchFamily="34" charset="-122"/>
              </a:rPr>
              <a:t>标准箱</a:t>
            </a:r>
          </a:p>
        </p:txBody>
      </p:sp>
      <p:sp>
        <p:nvSpPr>
          <p:cNvPr id="31" name="矩形 30"/>
          <p:cNvSpPr/>
          <p:nvPr/>
        </p:nvSpPr>
        <p:spPr>
          <a:xfrm>
            <a:off x="3779310" y="2463313"/>
            <a:ext cx="1552027" cy="646331"/>
          </a:xfrm>
          <a:prstGeom prst="rect">
            <a:avLst/>
          </a:prstGeom>
        </p:spPr>
        <p:txBody>
          <a:bodyPr wrap="none" anchor="ctr">
            <a:spAutoFit/>
          </a:bodyPr>
          <a:lstStyle/>
          <a:p>
            <a:pPr algn="ctr"/>
            <a:r>
              <a:rPr lang="zh-CN" altLang="en-US" sz="3600" b="1" dirty="0" smtClean="0">
                <a:solidFill>
                  <a:srgbClr val="FF0000"/>
                </a:solidFill>
                <a:latin typeface="微软雅黑" panose="020B0503020204020204" pitchFamily="34" charset="-122"/>
                <a:ea typeface="微软雅黑" panose="020B0503020204020204" pitchFamily="34" charset="-122"/>
                <a:sym typeface="Wingdings" panose="05000000000000000000" pitchFamily="2" charset="2"/>
              </a:rPr>
              <a:t></a:t>
            </a:r>
            <a:r>
              <a:rPr lang="zh-CN" altLang="en-US" sz="2000" dirty="0" smtClean="0">
                <a:solidFill>
                  <a:srgbClr val="FF0000"/>
                </a:solidFill>
                <a:latin typeface="微软雅黑" panose="020B0503020204020204" pitchFamily="34" charset="-122"/>
                <a:ea typeface="微软雅黑" panose="020B0503020204020204" pitchFamily="34" charset="-122"/>
                <a:sym typeface="Wingdings" panose="05000000000000000000" pitchFamily="2" charset="2"/>
              </a:rPr>
              <a:t> </a:t>
            </a:r>
            <a:r>
              <a:rPr lang="en-US" altLang="zh-CN" sz="2800" b="1" dirty="0" smtClean="0">
                <a:solidFill>
                  <a:srgbClr val="FF0000"/>
                </a:solidFill>
                <a:latin typeface="微软雅黑" panose="020B0503020204020204" pitchFamily="34" charset="-122"/>
                <a:ea typeface="微软雅黑" panose="020B0503020204020204" pitchFamily="34" charset="-122"/>
                <a:sym typeface="Wingdings" panose="05000000000000000000" pitchFamily="2" charset="2"/>
              </a:rPr>
              <a:t>4.7%</a:t>
            </a:r>
            <a:endParaRPr lang="zh-CN" altLang="en-US" sz="2800" b="1" dirty="0" smtClean="0">
              <a:solidFill>
                <a:srgbClr val="FF0000"/>
              </a:solidFill>
              <a:latin typeface="微软雅黑" panose="020B0503020204020204" pitchFamily="34" charset="-122"/>
              <a:ea typeface="微软雅黑" panose="020B0503020204020204" pitchFamily="34" charset="-122"/>
              <a:sym typeface="Wingdings" panose="05000000000000000000" pitchFamily="2" charset="2"/>
            </a:endParaRPr>
          </a:p>
        </p:txBody>
      </p:sp>
      <p:sp>
        <p:nvSpPr>
          <p:cNvPr id="32" name="矩形 31"/>
          <p:cNvSpPr/>
          <p:nvPr/>
        </p:nvSpPr>
        <p:spPr>
          <a:xfrm>
            <a:off x="3405947" y="3159268"/>
            <a:ext cx="2278188" cy="369332"/>
          </a:xfrm>
          <a:prstGeom prst="rect">
            <a:avLst/>
          </a:prstGeom>
        </p:spPr>
        <p:txBody>
          <a:bodyPr wrap="none">
            <a:spAutoFit/>
          </a:bodyPr>
          <a:lstStyle/>
          <a:p>
            <a:r>
              <a:rPr lang="zh-CN" altLang="en-US" b="1" dirty="0" smtClean="0">
                <a:solidFill>
                  <a:srgbClr val="003399"/>
                </a:solidFill>
                <a:latin typeface="微软雅黑" panose="020B0503020204020204" pitchFamily="34" charset="-122"/>
                <a:ea typeface="微软雅黑" panose="020B0503020204020204" pitchFamily="34" charset="-122"/>
              </a:rPr>
              <a:t>水水中转占比</a:t>
            </a:r>
            <a:r>
              <a:rPr lang="en-US" altLang="zh-CN" b="1" dirty="0" smtClean="0">
                <a:solidFill>
                  <a:srgbClr val="C00000"/>
                </a:solidFill>
                <a:latin typeface="微软雅黑" panose="020B0503020204020204" pitchFamily="34" charset="-122"/>
                <a:ea typeface="微软雅黑" panose="020B0503020204020204" pitchFamily="34" charset="-122"/>
              </a:rPr>
              <a:t>46.8%</a:t>
            </a:r>
            <a:endParaRPr lang="zh-CN" altLang="en-US" b="1" dirty="0" smtClean="0">
              <a:solidFill>
                <a:srgbClr val="C00000"/>
              </a:solidFill>
              <a:latin typeface="微软雅黑" panose="020B0503020204020204" pitchFamily="34" charset="-122"/>
              <a:ea typeface="微软雅黑" panose="020B0503020204020204" pitchFamily="34" charset="-122"/>
            </a:endParaRPr>
          </a:p>
        </p:txBody>
      </p:sp>
      <p:sp>
        <p:nvSpPr>
          <p:cNvPr id="33" name="矩形 32"/>
          <p:cNvSpPr/>
          <p:nvPr/>
        </p:nvSpPr>
        <p:spPr>
          <a:xfrm>
            <a:off x="6836751" y="1518317"/>
            <a:ext cx="1107996" cy="369332"/>
          </a:xfrm>
          <a:prstGeom prst="rect">
            <a:avLst/>
          </a:prstGeom>
        </p:spPr>
        <p:txBody>
          <a:bodyPr wrap="none">
            <a:spAutoFit/>
          </a:bodyPr>
          <a:lstStyle/>
          <a:p>
            <a:r>
              <a:rPr lang="zh-CN" altLang="en-US" b="1" dirty="0" smtClean="0">
                <a:solidFill>
                  <a:srgbClr val="003399"/>
                </a:solidFill>
                <a:latin typeface="微软雅黑" panose="020B0503020204020204" pitchFamily="34" charset="-122"/>
                <a:ea typeface="微软雅黑" panose="020B0503020204020204" pitchFamily="34" charset="-122"/>
              </a:rPr>
              <a:t>洋山港区</a:t>
            </a:r>
            <a:endParaRPr lang="zh-CN" altLang="en-US" b="1" dirty="0">
              <a:solidFill>
                <a:srgbClr val="003399"/>
              </a:solidFill>
              <a:latin typeface="微软雅黑" panose="020B0503020204020204" pitchFamily="34" charset="-122"/>
              <a:ea typeface="微软雅黑" panose="020B0503020204020204" pitchFamily="34" charset="-122"/>
            </a:endParaRPr>
          </a:p>
        </p:txBody>
      </p:sp>
      <p:sp>
        <p:nvSpPr>
          <p:cNvPr id="34" name="矩形 33"/>
          <p:cNvSpPr/>
          <p:nvPr/>
        </p:nvSpPr>
        <p:spPr>
          <a:xfrm>
            <a:off x="6159793" y="1996780"/>
            <a:ext cx="2324990" cy="461665"/>
          </a:xfrm>
          <a:prstGeom prst="rect">
            <a:avLst/>
          </a:prstGeom>
          <a:solidFill>
            <a:schemeClr val="accent5">
              <a:lumMod val="40000"/>
              <a:lumOff val="60000"/>
            </a:schemeClr>
          </a:solidFill>
        </p:spPr>
        <p:txBody>
          <a:bodyPr wrap="square">
            <a:spAutoFit/>
          </a:bodyPr>
          <a:lstStyle/>
          <a:p>
            <a:pPr algn="ctr"/>
            <a:r>
              <a:rPr lang="en-US" altLang="zh-CN" sz="2400" b="1" dirty="0" smtClean="0">
                <a:solidFill>
                  <a:srgbClr val="003399"/>
                </a:solidFill>
                <a:latin typeface="微软雅黑" panose="020B0503020204020204" pitchFamily="34" charset="-122"/>
                <a:ea typeface="微软雅黑" panose="020B0503020204020204" pitchFamily="34" charset="-122"/>
              </a:rPr>
              <a:t>1842.5</a:t>
            </a:r>
            <a:r>
              <a:rPr lang="zh-CN" altLang="en-US" sz="2400" b="1" dirty="0" smtClean="0">
                <a:solidFill>
                  <a:srgbClr val="003399"/>
                </a:solidFill>
                <a:latin typeface="微软雅黑" panose="020B0503020204020204" pitchFamily="34" charset="-122"/>
                <a:ea typeface="微软雅黑" panose="020B0503020204020204" pitchFamily="34" charset="-122"/>
              </a:rPr>
              <a:t>万</a:t>
            </a:r>
            <a:r>
              <a:rPr lang="zh-CN" altLang="en-US" b="1" dirty="0" smtClean="0">
                <a:solidFill>
                  <a:srgbClr val="003399"/>
                </a:solidFill>
                <a:latin typeface="微软雅黑" panose="020B0503020204020204" pitchFamily="34" charset="-122"/>
                <a:ea typeface="微软雅黑" panose="020B0503020204020204" pitchFamily="34" charset="-122"/>
              </a:rPr>
              <a:t>标准箱</a:t>
            </a:r>
          </a:p>
        </p:txBody>
      </p:sp>
      <p:sp>
        <p:nvSpPr>
          <p:cNvPr id="35" name="矩形 34"/>
          <p:cNvSpPr/>
          <p:nvPr/>
        </p:nvSpPr>
        <p:spPr>
          <a:xfrm>
            <a:off x="6447352" y="2445587"/>
            <a:ext cx="1773241" cy="646331"/>
          </a:xfrm>
          <a:prstGeom prst="rect">
            <a:avLst/>
          </a:prstGeom>
        </p:spPr>
        <p:txBody>
          <a:bodyPr wrap="none" anchor="ctr">
            <a:spAutoFit/>
          </a:bodyPr>
          <a:lstStyle/>
          <a:p>
            <a:pPr algn="ctr"/>
            <a:r>
              <a:rPr lang="zh-CN" altLang="en-US" sz="3600" b="1" dirty="0" smtClean="0">
                <a:solidFill>
                  <a:srgbClr val="FF0000"/>
                </a:solidFill>
                <a:latin typeface="微软雅黑" panose="020B0503020204020204" pitchFamily="34" charset="-122"/>
                <a:ea typeface="微软雅黑" panose="020B0503020204020204" pitchFamily="34" charset="-122"/>
                <a:sym typeface="Wingdings" panose="05000000000000000000" pitchFamily="2" charset="2"/>
              </a:rPr>
              <a:t></a:t>
            </a:r>
            <a:r>
              <a:rPr lang="zh-CN" altLang="en-US" sz="2000" dirty="0" smtClean="0">
                <a:solidFill>
                  <a:srgbClr val="FF0000"/>
                </a:solidFill>
                <a:latin typeface="微软雅黑" panose="020B0503020204020204" pitchFamily="34" charset="-122"/>
                <a:ea typeface="微软雅黑" panose="020B0503020204020204" pitchFamily="34" charset="-122"/>
                <a:sym typeface="Wingdings" panose="05000000000000000000" pitchFamily="2" charset="2"/>
              </a:rPr>
              <a:t> </a:t>
            </a:r>
            <a:r>
              <a:rPr lang="en-US" altLang="zh-CN" sz="2800" b="1" dirty="0" smtClean="0">
                <a:solidFill>
                  <a:srgbClr val="FF0000"/>
                </a:solidFill>
                <a:latin typeface="微软雅黑" panose="020B0503020204020204" pitchFamily="34" charset="-122"/>
                <a:ea typeface="微软雅黑" panose="020B0503020204020204" pitchFamily="34" charset="-122"/>
                <a:sym typeface="Wingdings" panose="05000000000000000000" pitchFamily="2" charset="2"/>
              </a:rPr>
              <a:t>11.3%</a:t>
            </a:r>
            <a:endParaRPr lang="zh-CN" altLang="en-US" sz="2800" b="1" dirty="0" smtClean="0">
              <a:solidFill>
                <a:srgbClr val="FF0000"/>
              </a:solidFill>
              <a:latin typeface="微软雅黑" panose="020B0503020204020204" pitchFamily="34" charset="-122"/>
              <a:ea typeface="微软雅黑" panose="020B0503020204020204" pitchFamily="34" charset="-122"/>
              <a:sym typeface="Wingdings" panose="05000000000000000000" pitchFamily="2" charset="2"/>
            </a:endParaRPr>
          </a:p>
        </p:txBody>
      </p:sp>
      <p:pic>
        <p:nvPicPr>
          <p:cNvPr id="5122" name="Picture 2" descr="E:\work\上海港图片\16.jpg"/>
          <p:cNvPicPr>
            <a:picLocks noChangeAspect="1" noChangeArrowheads="1"/>
          </p:cNvPicPr>
          <p:nvPr/>
        </p:nvPicPr>
        <p:blipFill>
          <a:blip r:embed="rId3" cstate="print"/>
          <a:srcRect l="2000" t="681" r="2000" b="3964"/>
          <a:stretch>
            <a:fillRect/>
          </a:stretch>
        </p:blipFill>
        <p:spPr bwMode="auto">
          <a:xfrm>
            <a:off x="489101" y="2286004"/>
            <a:ext cx="2647507" cy="1360969"/>
          </a:xfrm>
          <a:prstGeom prst="rect">
            <a:avLst/>
          </a:prstGeom>
          <a:noFill/>
        </p:spPr>
      </p:pic>
      <p:grpSp>
        <p:nvGrpSpPr>
          <p:cNvPr id="43" name="组合 42"/>
          <p:cNvGrpSpPr/>
          <p:nvPr/>
        </p:nvGrpSpPr>
        <p:grpSpPr>
          <a:xfrm>
            <a:off x="-21265" y="-196513"/>
            <a:ext cx="1105786" cy="1281034"/>
            <a:chOff x="-21265" y="-196513"/>
            <a:chExt cx="1105786" cy="1281034"/>
          </a:xfrm>
        </p:grpSpPr>
        <p:sp>
          <p:nvSpPr>
            <p:cNvPr id="44" name="任意多边形 43"/>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TextBox 44"/>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anose="020B0A04020102020204" pitchFamily="34" charset="0"/>
                </a:rPr>
                <a:t>SIPG</a:t>
              </a:r>
            </a:p>
          </p:txBody>
        </p:sp>
      </p:grpSp>
    </p:spTree>
    <p:extLst>
      <p:ext uri="{BB962C8B-B14F-4D97-AF65-F5344CB8AC3E}">
        <p14:creationId xmlns:p14="http://schemas.microsoft.com/office/powerpoint/2010/main" val="856002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8A80510A-4C4E-4AF7-89B8-71EE29B01C9E}"/>
              </a:ext>
            </a:extLst>
          </p:cNvPr>
          <p:cNvSpPr txBox="1"/>
          <p:nvPr/>
        </p:nvSpPr>
        <p:spPr>
          <a:xfrm>
            <a:off x="1149876" y="505077"/>
            <a:ext cx="7323667" cy="523220"/>
          </a:xfrm>
          <a:prstGeom prst="rect">
            <a:avLst/>
          </a:prstGeom>
          <a:noFill/>
        </p:spPr>
        <p:txBody>
          <a:bodyPr wrap="square" rtlCol="0">
            <a:spAutoFit/>
          </a:bodyPr>
          <a:lstStyle/>
          <a:p>
            <a:r>
              <a:rPr lang="zh-CN" altLang="en-US" sz="2800" b="1" dirty="0">
                <a:solidFill>
                  <a:srgbClr val="003399"/>
                </a:solidFill>
                <a:latin typeface="微软雅黑" panose="020B0503020204020204" pitchFamily="34" charset="-122"/>
                <a:ea typeface="微软雅黑" panose="020B0503020204020204" pitchFamily="34" charset="-122"/>
              </a:rPr>
              <a:t>六、落实国企党建要求，保障集团高质量发展</a:t>
            </a:r>
          </a:p>
        </p:txBody>
      </p:sp>
      <p:sp>
        <p:nvSpPr>
          <p:cNvPr id="4" name="文本框 3">
            <a:extLst>
              <a:ext uri="{FF2B5EF4-FFF2-40B4-BE49-F238E27FC236}">
                <a16:creationId xmlns:a16="http://schemas.microsoft.com/office/drawing/2014/main" xmlns="" id="{0180D757-FB75-41EE-AA94-9DB1F8B80B97}"/>
              </a:ext>
            </a:extLst>
          </p:cNvPr>
          <p:cNvSpPr txBox="1"/>
          <p:nvPr/>
        </p:nvSpPr>
        <p:spPr>
          <a:xfrm>
            <a:off x="538456" y="3490627"/>
            <a:ext cx="8513684" cy="1169551"/>
          </a:xfrm>
          <a:prstGeom prst="rect">
            <a:avLst/>
          </a:prstGeom>
          <a:noFill/>
        </p:spPr>
        <p:txBody>
          <a:bodyPr wrap="square" rtlCol="0">
            <a:spAutoFit/>
          </a:bodyPr>
          <a:lstStyle/>
          <a:p>
            <a:pPr marL="457200" indent="-457200">
              <a:lnSpc>
                <a:spcPct val="150000"/>
              </a:lnSpc>
              <a:buFont typeface="+mj-lt"/>
              <a:buAutoNum type="arabicPeriod" startAt="21"/>
            </a:pPr>
            <a:endParaRPr lang="zh-CN" altLang="en-US" sz="2000" u="sng" dirty="0">
              <a:solidFill>
                <a:schemeClr val="accent1">
                  <a:lumMod val="60000"/>
                  <a:lumOff val="40000"/>
                </a:schemeClr>
              </a:solidFill>
              <a:latin typeface="微软雅黑" panose="020B0503020204020204" pitchFamily="34" charset="-122"/>
              <a:ea typeface="微软雅黑" panose="020B0503020204020204" pitchFamily="34" charset="-122"/>
            </a:endParaRPr>
          </a:p>
          <a:p>
            <a:endParaRPr lang="en-US" altLang="zh-CN" sz="2000" dirty="0">
              <a:solidFill>
                <a:schemeClr val="accent1">
                  <a:lumMod val="60000"/>
                  <a:lumOff val="40000"/>
                </a:schemeClr>
              </a:solidFill>
              <a:latin typeface="宋体" panose="02010600030101010101" pitchFamily="2" charset="-122"/>
              <a:ea typeface="宋体" panose="02010600030101010101" pitchFamily="2" charset="-122"/>
            </a:endParaRPr>
          </a:p>
          <a:p>
            <a:endParaRPr lang="en-US" altLang="zh-CN" sz="2000" b="1" dirty="0">
              <a:solidFill>
                <a:schemeClr val="accent1">
                  <a:lumMod val="60000"/>
                  <a:lumOff val="40000"/>
                </a:schemeClr>
              </a:solidFill>
              <a:latin typeface="宋体" panose="02010600030101010101" pitchFamily="2" charset="-122"/>
              <a:ea typeface="宋体" panose="02010600030101010101" pitchFamily="2" charset="-122"/>
            </a:endParaRPr>
          </a:p>
        </p:txBody>
      </p:sp>
      <p:grpSp>
        <p:nvGrpSpPr>
          <p:cNvPr id="3" name="组合 17"/>
          <p:cNvGrpSpPr/>
          <p:nvPr/>
        </p:nvGrpSpPr>
        <p:grpSpPr>
          <a:xfrm>
            <a:off x="-21265" y="-196513"/>
            <a:ext cx="1105786" cy="1281034"/>
            <a:chOff x="-21265" y="-196513"/>
            <a:chExt cx="1105786" cy="1281034"/>
          </a:xfrm>
        </p:grpSpPr>
        <p:sp>
          <p:nvSpPr>
            <p:cNvPr id="6" name="任意多边形 5"/>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289793" name="Rectangle 1"/>
          <p:cNvSpPr>
            <a:spLocks noChangeArrowheads="1"/>
          </p:cNvSpPr>
          <p:nvPr/>
        </p:nvSpPr>
        <p:spPr bwMode="auto">
          <a:xfrm>
            <a:off x="699246" y="1208604"/>
            <a:ext cx="7648687"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55600" algn="l"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rgbClr val="C00000"/>
                </a:solidFill>
                <a:effectLst/>
                <a:latin typeface="Calibri" pitchFamily="34" charset="0"/>
                <a:ea typeface="仿宋_GB2312"/>
                <a:cs typeface="Arial" pitchFamily="34" charset="0"/>
              </a:rPr>
              <a:t>（</a:t>
            </a:r>
            <a:r>
              <a:rPr kumimoji="0" lang="zh-CN" sz="2000" b="1" i="0" u="none" strike="noStrike" cap="none" normalizeH="0" baseline="0" smtClean="0">
                <a:ln>
                  <a:noFill/>
                </a:ln>
                <a:solidFill>
                  <a:srgbClr val="C00000"/>
                </a:solidFill>
                <a:effectLst/>
                <a:latin typeface="Calibri" pitchFamily="34" charset="0"/>
                <a:ea typeface="仿宋_GB2312"/>
                <a:cs typeface="Arial" pitchFamily="34" charset="0"/>
              </a:rPr>
              <a:t>一</a:t>
            </a:r>
            <a:r>
              <a:rPr lang="zh-CN" altLang="en-US" sz="2000" b="1" smtClean="0">
                <a:solidFill>
                  <a:srgbClr val="C00000"/>
                </a:solidFill>
                <a:latin typeface="Calibri" pitchFamily="34" charset="0"/>
                <a:ea typeface="仿宋_GB2312"/>
                <a:cs typeface="Arial" pitchFamily="34" charset="0"/>
              </a:rPr>
              <a:t>）</a:t>
            </a:r>
            <a:r>
              <a:rPr kumimoji="0" lang="zh-CN" sz="2000" b="1" i="0" u="none" strike="noStrike" cap="none" normalizeH="0" baseline="0" smtClean="0">
                <a:ln>
                  <a:noFill/>
                </a:ln>
                <a:solidFill>
                  <a:srgbClr val="C00000"/>
                </a:solidFill>
                <a:effectLst/>
                <a:latin typeface="Calibri" pitchFamily="34" charset="0"/>
                <a:ea typeface="仿宋_GB2312"/>
                <a:cs typeface="Arial" pitchFamily="34" charset="0"/>
              </a:rPr>
              <a:t>突出政治建设，聚焦</a:t>
            </a:r>
            <a:r>
              <a:rPr kumimoji="0" lang="zh-CN" sz="2000" b="1" i="0" u="none" strike="noStrike" cap="none" normalizeH="0" baseline="0" smtClean="0">
                <a:ln>
                  <a:noFill/>
                </a:ln>
                <a:solidFill>
                  <a:srgbClr val="C00000"/>
                </a:solidFill>
                <a:effectLst/>
                <a:latin typeface="Times New Roman"/>
                <a:ea typeface="仿宋_GB2312"/>
                <a:cs typeface="Arial" pitchFamily="34" charset="0"/>
              </a:rPr>
              <a:t>“</a:t>
            </a:r>
            <a:r>
              <a:rPr kumimoji="0" lang="zh-CN" sz="2000" b="1" i="0" u="none" strike="noStrike" cap="none" normalizeH="0" baseline="0" smtClean="0">
                <a:ln>
                  <a:noFill/>
                </a:ln>
                <a:solidFill>
                  <a:srgbClr val="C00000"/>
                </a:solidFill>
                <a:effectLst/>
                <a:latin typeface="Calibri" pitchFamily="34" charset="0"/>
                <a:ea typeface="仿宋_GB2312"/>
                <a:cs typeface="Arial" pitchFamily="34" charset="0"/>
              </a:rPr>
              <a:t>国有企业根和魂</a:t>
            </a:r>
            <a:r>
              <a:rPr kumimoji="0" lang="zh-CN" sz="2000" b="1" i="0" u="none" strike="noStrike" cap="none" normalizeH="0" baseline="0" smtClean="0">
                <a:ln>
                  <a:noFill/>
                </a:ln>
                <a:solidFill>
                  <a:srgbClr val="C00000"/>
                </a:solidFill>
                <a:effectLst/>
                <a:latin typeface="Times New Roman"/>
                <a:ea typeface="仿宋_GB2312"/>
                <a:cs typeface="Arial" pitchFamily="34" charset="0"/>
              </a:rPr>
              <a:t>”</a:t>
            </a:r>
            <a:r>
              <a:rPr kumimoji="0" lang="zh-CN" sz="2000" b="1" i="0" u="none" strike="noStrike" cap="none" normalizeH="0" baseline="0" smtClean="0">
                <a:ln>
                  <a:noFill/>
                </a:ln>
                <a:solidFill>
                  <a:srgbClr val="C00000"/>
                </a:solidFill>
                <a:effectLst/>
                <a:latin typeface="Calibri" pitchFamily="34" charset="0"/>
                <a:ea typeface="仿宋_GB2312"/>
                <a:cs typeface="Arial" pitchFamily="34" charset="0"/>
              </a:rPr>
              <a:t>，用新时代党建理论武装头脑，为集团深化改革发展提供强大引领力</a:t>
            </a:r>
            <a:endParaRPr kumimoji="0" lang="zh-CN" sz="2000" b="1" i="0" u="none" strike="noStrike" cap="none" normalizeH="0" baseline="0" smtClean="0">
              <a:ln>
                <a:noFill/>
              </a:ln>
              <a:solidFill>
                <a:srgbClr val="C00000"/>
              </a:solidFill>
              <a:effectLst/>
              <a:latin typeface="Arial" pitchFamily="34" charset="0"/>
              <a:ea typeface="宋体" pitchFamily="2" charset="-122"/>
              <a:cs typeface="宋体" pitchFamily="2" charset="-122"/>
            </a:endParaRPr>
          </a:p>
        </p:txBody>
      </p:sp>
      <p:sp>
        <p:nvSpPr>
          <p:cNvPr id="11" name="矩形 10"/>
          <p:cNvSpPr/>
          <p:nvPr/>
        </p:nvSpPr>
        <p:spPr>
          <a:xfrm>
            <a:off x="491723" y="2033821"/>
            <a:ext cx="5500286" cy="4662815"/>
          </a:xfrm>
          <a:prstGeom prst="rect">
            <a:avLst/>
          </a:prstGeom>
        </p:spPr>
        <p:txBody>
          <a:bodyPr wrap="square">
            <a:spAutoFit/>
          </a:bodyPr>
          <a:lstStyle/>
          <a:p>
            <a:pPr marL="285750" indent="-285750">
              <a:lnSpc>
                <a:spcPct val="150000"/>
              </a:lnSpc>
              <a:buFont typeface="Wingdings" pitchFamily="2" charset="2"/>
              <a:buChar char="l"/>
            </a:pPr>
            <a:r>
              <a:rPr lang="zh-CN" altLang="zh-CN" b="1" dirty="0">
                <a:solidFill>
                  <a:srgbClr val="0070C0"/>
                </a:solidFill>
                <a:latin typeface="微软雅黑" pitchFamily="34" charset="-122"/>
                <a:ea typeface="微软雅黑" pitchFamily="34" charset="-122"/>
              </a:rPr>
              <a:t>中心组学习：</a:t>
            </a:r>
            <a:r>
              <a:rPr lang="zh-CN" altLang="zh-CN" dirty="0">
                <a:solidFill>
                  <a:srgbClr val="0070C0"/>
                </a:solidFill>
                <a:latin typeface="微软雅黑" pitchFamily="34" charset="-122"/>
                <a:ea typeface="微软雅黑" pitchFamily="34" charset="-122"/>
              </a:rPr>
              <a:t>中心组每月集中学习不少于</a:t>
            </a:r>
            <a:r>
              <a:rPr lang="en-US" altLang="zh-CN" dirty="0">
                <a:solidFill>
                  <a:srgbClr val="0070C0"/>
                </a:solidFill>
                <a:latin typeface="微软雅黑" pitchFamily="34" charset="-122"/>
                <a:ea typeface="微软雅黑" pitchFamily="34" charset="-122"/>
              </a:rPr>
              <a:t>1</a:t>
            </a:r>
            <a:r>
              <a:rPr lang="zh-CN" altLang="zh-CN" dirty="0">
                <a:solidFill>
                  <a:srgbClr val="0070C0"/>
                </a:solidFill>
                <a:latin typeface="微软雅黑" pitchFamily="34" charset="-122"/>
                <a:ea typeface="微软雅黑" pitchFamily="34" charset="-122"/>
              </a:rPr>
              <a:t>次</a:t>
            </a:r>
            <a:r>
              <a:rPr lang="zh-CN" altLang="zh-CN" dirty="0" smtClean="0">
                <a:solidFill>
                  <a:srgbClr val="0070C0"/>
                </a:solidFill>
                <a:latin typeface="微软雅黑" pitchFamily="34" charset="-122"/>
                <a:ea typeface="微软雅黑" pitchFamily="34" charset="-122"/>
              </a:rPr>
              <a:t>。</a:t>
            </a:r>
            <a:endParaRPr lang="en-US" altLang="zh-CN" dirty="0" smtClean="0">
              <a:solidFill>
                <a:srgbClr val="0070C0"/>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b="1" dirty="0">
                <a:solidFill>
                  <a:srgbClr val="0070C0"/>
                </a:solidFill>
                <a:latin typeface="微软雅黑" pitchFamily="34" charset="-122"/>
                <a:ea typeface="微软雅黑" pitchFamily="34" charset="-122"/>
              </a:rPr>
              <a:t>党课：</a:t>
            </a:r>
            <a:r>
              <a:rPr lang="zh-CN" altLang="zh-CN" dirty="0">
                <a:solidFill>
                  <a:srgbClr val="0070C0"/>
                </a:solidFill>
                <a:latin typeface="微软雅黑" pitchFamily="34" charset="-122"/>
                <a:ea typeface="微软雅黑" pitchFamily="34" charset="-122"/>
              </a:rPr>
              <a:t>每个领导班子</a:t>
            </a:r>
            <a:r>
              <a:rPr lang="zh-CN" altLang="zh-CN" dirty="0" smtClean="0">
                <a:solidFill>
                  <a:srgbClr val="0070C0"/>
                </a:solidFill>
                <a:latin typeface="微软雅黑" pitchFamily="34" charset="-122"/>
                <a:ea typeface="微软雅黑" pitchFamily="34" charset="-122"/>
              </a:rPr>
              <a:t>成员为</a:t>
            </a:r>
            <a:r>
              <a:rPr lang="zh-CN" altLang="zh-CN" dirty="0">
                <a:solidFill>
                  <a:srgbClr val="0070C0"/>
                </a:solidFill>
                <a:latin typeface="微软雅黑" pitchFamily="34" charset="-122"/>
                <a:ea typeface="微软雅黑" pitchFamily="34" charset="-122"/>
              </a:rPr>
              <a:t>所在支部或联系点党员上党课，每年不少于</a:t>
            </a:r>
            <a:r>
              <a:rPr lang="en-US" altLang="zh-CN" dirty="0">
                <a:solidFill>
                  <a:srgbClr val="0070C0"/>
                </a:solidFill>
                <a:latin typeface="微软雅黑" pitchFamily="34" charset="-122"/>
                <a:ea typeface="微软雅黑" pitchFamily="34" charset="-122"/>
              </a:rPr>
              <a:t>1</a:t>
            </a:r>
            <a:r>
              <a:rPr lang="zh-CN" altLang="zh-CN" dirty="0">
                <a:solidFill>
                  <a:srgbClr val="0070C0"/>
                </a:solidFill>
                <a:latin typeface="微软雅黑" pitchFamily="34" charset="-122"/>
                <a:ea typeface="微软雅黑" pitchFamily="34" charset="-122"/>
              </a:rPr>
              <a:t>次</a:t>
            </a:r>
            <a:r>
              <a:rPr lang="zh-CN" altLang="zh-CN" dirty="0" smtClean="0">
                <a:solidFill>
                  <a:srgbClr val="0070C0"/>
                </a:solidFill>
                <a:latin typeface="微软雅黑" pitchFamily="34" charset="-122"/>
                <a:ea typeface="微软雅黑" pitchFamily="34" charset="-122"/>
              </a:rPr>
              <a:t>。</a:t>
            </a:r>
            <a:endParaRPr lang="en-US" altLang="zh-CN" dirty="0" smtClean="0">
              <a:solidFill>
                <a:srgbClr val="0070C0"/>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b="1" dirty="0">
                <a:solidFill>
                  <a:srgbClr val="0070C0"/>
                </a:solidFill>
                <a:latin typeface="微软雅黑" pitchFamily="34" charset="-122"/>
                <a:ea typeface="微软雅黑" pitchFamily="34" charset="-122"/>
              </a:rPr>
              <a:t>党建网评论：</a:t>
            </a:r>
            <a:r>
              <a:rPr lang="zh-CN" altLang="zh-CN" dirty="0">
                <a:solidFill>
                  <a:srgbClr val="0070C0"/>
                </a:solidFill>
                <a:latin typeface="微软雅黑" pitchFamily="34" charset="-122"/>
                <a:ea typeface="微软雅黑" pitchFamily="34" charset="-122"/>
              </a:rPr>
              <a:t>在</a:t>
            </a:r>
            <a:r>
              <a:rPr lang="zh-CN" altLang="zh-CN" dirty="0" smtClean="0">
                <a:solidFill>
                  <a:srgbClr val="0070C0"/>
                </a:solidFill>
                <a:latin typeface="微软雅黑" pitchFamily="34" charset="-122"/>
                <a:ea typeface="微软雅黑" pitchFamily="34" charset="-122"/>
              </a:rPr>
              <a:t>保持评论</a:t>
            </a:r>
            <a:r>
              <a:rPr lang="zh-CN" altLang="zh-CN" dirty="0">
                <a:solidFill>
                  <a:srgbClr val="0070C0"/>
                </a:solidFill>
                <a:latin typeface="微软雅黑" pitchFamily="34" charset="-122"/>
                <a:ea typeface="微软雅黑" pitchFamily="34" charset="-122"/>
              </a:rPr>
              <a:t>每月不少于</a:t>
            </a:r>
            <a:r>
              <a:rPr lang="en-US" altLang="zh-CN" dirty="0">
                <a:solidFill>
                  <a:srgbClr val="0070C0"/>
                </a:solidFill>
                <a:latin typeface="微软雅黑" pitchFamily="34" charset="-122"/>
                <a:ea typeface="微软雅黑" pitchFamily="34" charset="-122"/>
              </a:rPr>
              <a:t>4</a:t>
            </a:r>
            <a:r>
              <a:rPr lang="zh-CN" altLang="zh-CN" dirty="0">
                <a:solidFill>
                  <a:srgbClr val="0070C0"/>
                </a:solidFill>
                <a:latin typeface="微软雅黑" pitchFamily="34" charset="-122"/>
                <a:ea typeface="微软雅黑" pitchFamily="34" charset="-122"/>
              </a:rPr>
              <a:t>条的基础上</a:t>
            </a:r>
            <a:r>
              <a:rPr lang="zh-CN" altLang="zh-CN" dirty="0" smtClean="0">
                <a:solidFill>
                  <a:srgbClr val="0070C0"/>
                </a:solidFill>
                <a:latin typeface="微软雅黑" pitchFamily="34" charset="-122"/>
                <a:ea typeface="微软雅黑" pitchFamily="34" charset="-122"/>
              </a:rPr>
              <a:t>，积极</a:t>
            </a:r>
            <a:r>
              <a:rPr lang="zh-CN" altLang="zh-CN" dirty="0">
                <a:solidFill>
                  <a:srgbClr val="0070C0"/>
                </a:solidFill>
                <a:latin typeface="微软雅黑" pitchFamily="34" charset="-122"/>
                <a:ea typeface="微软雅黑" pitchFamily="34" charset="-122"/>
              </a:rPr>
              <a:t>引导党员提高评论质量</a:t>
            </a:r>
            <a:r>
              <a:rPr lang="zh-CN" altLang="zh-CN" dirty="0" smtClean="0">
                <a:solidFill>
                  <a:srgbClr val="0070C0"/>
                </a:solidFill>
                <a:latin typeface="微软雅黑" pitchFamily="34" charset="-122"/>
                <a:ea typeface="微软雅黑" pitchFamily="34" charset="-122"/>
              </a:rPr>
              <a:t>。</a:t>
            </a:r>
            <a:endParaRPr lang="en-US" altLang="zh-CN" dirty="0" smtClean="0">
              <a:solidFill>
                <a:srgbClr val="0070C0"/>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b="1" smtClean="0">
                <a:solidFill>
                  <a:srgbClr val="0070C0"/>
                </a:solidFill>
                <a:latin typeface="微软雅黑" pitchFamily="34" charset="-122"/>
                <a:ea typeface="微软雅黑" pitchFamily="34" charset="-122"/>
              </a:rPr>
              <a:t>党委会议事决策规则：</a:t>
            </a:r>
            <a:r>
              <a:rPr lang="zh-CN" altLang="zh-CN" smtClean="0">
                <a:solidFill>
                  <a:srgbClr val="0070C0"/>
                </a:solidFill>
                <a:latin typeface="微软雅黑" pitchFamily="34" charset="-122"/>
                <a:ea typeface="微软雅黑" pitchFamily="34" charset="-122"/>
              </a:rPr>
              <a:t>坚持党组织研究讨论作为股东大会、董事会、经理层决策重大问题的前置程序；党委会每月不少于</a:t>
            </a:r>
            <a:r>
              <a:rPr lang="en-US" altLang="zh-CN" smtClean="0">
                <a:solidFill>
                  <a:srgbClr val="0070C0"/>
                </a:solidFill>
                <a:latin typeface="微软雅黑" pitchFamily="34" charset="-122"/>
                <a:ea typeface="微软雅黑" pitchFamily="34" charset="-122"/>
              </a:rPr>
              <a:t>1</a:t>
            </a:r>
            <a:r>
              <a:rPr lang="zh-CN" altLang="zh-CN" smtClean="0">
                <a:solidFill>
                  <a:srgbClr val="0070C0"/>
                </a:solidFill>
                <a:latin typeface="微软雅黑" pitchFamily="34" charset="-122"/>
                <a:ea typeface="微软雅黑" pitchFamily="34" charset="-122"/>
              </a:rPr>
              <a:t>次，每季度至少研究</a:t>
            </a:r>
            <a:r>
              <a:rPr lang="en-US" altLang="zh-CN" smtClean="0">
                <a:solidFill>
                  <a:srgbClr val="0070C0"/>
                </a:solidFill>
                <a:latin typeface="微软雅黑" pitchFamily="34" charset="-122"/>
                <a:ea typeface="微软雅黑" pitchFamily="34" charset="-122"/>
              </a:rPr>
              <a:t>1</a:t>
            </a:r>
            <a:r>
              <a:rPr lang="zh-CN" altLang="zh-CN" smtClean="0">
                <a:solidFill>
                  <a:srgbClr val="0070C0"/>
                </a:solidFill>
                <a:latin typeface="微软雅黑" pitchFamily="34" charset="-122"/>
                <a:ea typeface="微软雅黑" pitchFamily="34" charset="-122"/>
              </a:rPr>
              <a:t>次党建、纪检、群团和意识形态工作，每半年至少听取</a:t>
            </a:r>
            <a:r>
              <a:rPr lang="en-US" altLang="zh-CN" smtClean="0">
                <a:solidFill>
                  <a:srgbClr val="0070C0"/>
                </a:solidFill>
                <a:latin typeface="微软雅黑" pitchFamily="34" charset="-122"/>
                <a:ea typeface="微软雅黑" pitchFamily="34" charset="-122"/>
              </a:rPr>
              <a:t>1</a:t>
            </a:r>
            <a:r>
              <a:rPr lang="zh-CN" altLang="zh-CN" smtClean="0">
                <a:solidFill>
                  <a:srgbClr val="0070C0"/>
                </a:solidFill>
                <a:latin typeface="微软雅黑" pitchFamily="34" charset="-122"/>
                <a:ea typeface="微软雅黑" pitchFamily="34" charset="-122"/>
              </a:rPr>
              <a:t>次生产经营、党建、纪检、群团和意识形态工作情况的汇报。</a:t>
            </a:r>
            <a:endParaRPr lang="en-US" altLang="zh-CN" smtClean="0">
              <a:solidFill>
                <a:srgbClr val="0070C0"/>
              </a:solidFill>
              <a:latin typeface="微软雅黑" pitchFamily="34" charset="-122"/>
              <a:ea typeface="微软雅黑" pitchFamily="34" charset="-122"/>
            </a:endParaRPr>
          </a:p>
        </p:txBody>
      </p:sp>
      <p:pic>
        <p:nvPicPr>
          <p:cNvPr id="12" name="图片 11">
            <a:extLst>
              <a:ext uri="{FF2B5EF4-FFF2-40B4-BE49-F238E27FC236}">
                <a16:creationId xmlns:a16="http://schemas.microsoft.com/office/drawing/2014/main" xmlns="" id="{186CF96D-58B8-4D83-9C1A-9D8D6C5E5303}"/>
              </a:ext>
            </a:extLst>
          </p:cNvPr>
          <p:cNvPicPr>
            <a:picLocks noChangeAspect="1"/>
          </p:cNvPicPr>
          <p:nvPr/>
        </p:nvPicPr>
        <p:blipFill>
          <a:blip r:embed="rId3" cstate="print"/>
          <a:stretch>
            <a:fillRect/>
          </a:stretch>
        </p:blipFill>
        <p:spPr>
          <a:xfrm>
            <a:off x="6250885" y="2185076"/>
            <a:ext cx="2380750" cy="4087055"/>
          </a:xfrm>
          <a:prstGeom prst="rect">
            <a:avLst/>
          </a:prstGeom>
        </p:spPr>
      </p:pic>
    </p:spTree>
    <p:extLst>
      <p:ext uri="{BB962C8B-B14F-4D97-AF65-F5344CB8AC3E}">
        <p14:creationId xmlns:p14="http://schemas.microsoft.com/office/powerpoint/2010/main" val="29088700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9793"/>
                                        </p:tgtEl>
                                        <p:attrNameLst>
                                          <p:attrName>style.visibility</p:attrName>
                                        </p:attrNameLst>
                                      </p:cBhvr>
                                      <p:to>
                                        <p:strVal val="visible"/>
                                      </p:to>
                                    </p:set>
                                    <p:animEffect transition="in" filter="blinds(horizontal)">
                                      <p:cBhvr>
                                        <p:cTn id="7" dur="500"/>
                                        <p:tgtEl>
                                          <p:spTgt spid="28979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linds(horizont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blinds(horizontal)">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blinds(horizontal)">
                                      <p:cBhvr>
                                        <p:cTn id="22" dur="5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blinds(horizontal)">
                                      <p:cBhvr>
                                        <p:cTn id="27"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3"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8A80510A-4C4E-4AF7-89B8-71EE29B01C9E}"/>
              </a:ext>
            </a:extLst>
          </p:cNvPr>
          <p:cNvSpPr txBox="1"/>
          <p:nvPr/>
        </p:nvSpPr>
        <p:spPr>
          <a:xfrm>
            <a:off x="1149876" y="505077"/>
            <a:ext cx="7323667" cy="523220"/>
          </a:xfrm>
          <a:prstGeom prst="rect">
            <a:avLst/>
          </a:prstGeom>
          <a:noFill/>
        </p:spPr>
        <p:txBody>
          <a:bodyPr wrap="square" rtlCol="0">
            <a:spAutoFit/>
          </a:bodyPr>
          <a:lstStyle/>
          <a:p>
            <a:r>
              <a:rPr lang="zh-CN" altLang="en-US" sz="2800" b="1" dirty="0">
                <a:solidFill>
                  <a:srgbClr val="003399"/>
                </a:solidFill>
                <a:latin typeface="微软雅黑" panose="020B0503020204020204" pitchFamily="34" charset="-122"/>
                <a:ea typeface="微软雅黑" panose="020B0503020204020204" pitchFamily="34" charset="-122"/>
              </a:rPr>
              <a:t>六、落实国企党建要求，保障集团高质量发展</a:t>
            </a:r>
          </a:p>
        </p:txBody>
      </p:sp>
      <p:sp>
        <p:nvSpPr>
          <p:cNvPr id="4" name="文本框 3">
            <a:extLst>
              <a:ext uri="{FF2B5EF4-FFF2-40B4-BE49-F238E27FC236}">
                <a16:creationId xmlns:a16="http://schemas.microsoft.com/office/drawing/2014/main" xmlns="" id="{0180D757-FB75-41EE-AA94-9DB1F8B80B97}"/>
              </a:ext>
            </a:extLst>
          </p:cNvPr>
          <p:cNvSpPr txBox="1"/>
          <p:nvPr/>
        </p:nvSpPr>
        <p:spPr>
          <a:xfrm>
            <a:off x="538456" y="3490627"/>
            <a:ext cx="8513684" cy="1169551"/>
          </a:xfrm>
          <a:prstGeom prst="rect">
            <a:avLst/>
          </a:prstGeom>
          <a:noFill/>
        </p:spPr>
        <p:txBody>
          <a:bodyPr wrap="square" rtlCol="0">
            <a:spAutoFit/>
          </a:bodyPr>
          <a:lstStyle/>
          <a:p>
            <a:pPr marL="457200" indent="-457200">
              <a:lnSpc>
                <a:spcPct val="150000"/>
              </a:lnSpc>
              <a:buFont typeface="+mj-lt"/>
              <a:buAutoNum type="arabicPeriod" startAt="21"/>
            </a:pPr>
            <a:endParaRPr lang="zh-CN" altLang="en-US" sz="2000" u="sng" dirty="0">
              <a:solidFill>
                <a:schemeClr val="accent1">
                  <a:lumMod val="60000"/>
                  <a:lumOff val="40000"/>
                </a:schemeClr>
              </a:solidFill>
              <a:latin typeface="微软雅黑" panose="020B0503020204020204" pitchFamily="34" charset="-122"/>
              <a:ea typeface="微软雅黑" panose="020B0503020204020204" pitchFamily="34" charset="-122"/>
            </a:endParaRPr>
          </a:p>
          <a:p>
            <a:endParaRPr lang="en-US" altLang="zh-CN" sz="2000" dirty="0">
              <a:solidFill>
                <a:schemeClr val="accent1">
                  <a:lumMod val="60000"/>
                  <a:lumOff val="40000"/>
                </a:schemeClr>
              </a:solidFill>
              <a:latin typeface="宋体" panose="02010600030101010101" pitchFamily="2" charset="-122"/>
              <a:ea typeface="宋体" panose="02010600030101010101" pitchFamily="2" charset="-122"/>
            </a:endParaRPr>
          </a:p>
          <a:p>
            <a:endParaRPr lang="en-US" altLang="zh-CN" sz="2000" b="1" dirty="0">
              <a:solidFill>
                <a:schemeClr val="accent1">
                  <a:lumMod val="60000"/>
                  <a:lumOff val="40000"/>
                </a:schemeClr>
              </a:solidFill>
              <a:latin typeface="宋体" panose="02010600030101010101" pitchFamily="2" charset="-122"/>
              <a:ea typeface="宋体" panose="02010600030101010101" pitchFamily="2" charset="-122"/>
            </a:endParaRPr>
          </a:p>
        </p:txBody>
      </p:sp>
      <p:grpSp>
        <p:nvGrpSpPr>
          <p:cNvPr id="3" name="组合 17"/>
          <p:cNvGrpSpPr/>
          <p:nvPr/>
        </p:nvGrpSpPr>
        <p:grpSpPr>
          <a:xfrm>
            <a:off x="-21265" y="-196513"/>
            <a:ext cx="1105786" cy="1281034"/>
            <a:chOff x="-21265" y="-196513"/>
            <a:chExt cx="1105786" cy="1281034"/>
          </a:xfrm>
        </p:grpSpPr>
        <p:sp>
          <p:nvSpPr>
            <p:cNvPr id="6" name="任意多边形 5"/>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11" name="矩形 10"/>
          <p:cNvSpPr/>
          <p:nvPr/>
        </p:nvSpPr>
        <p:spPr>
          <a:xfrm>
            <a:off x="749906" y="1356089"/>
            <a:ext cx="7511966" cy="5078313"/>
          </a:xfrm>
          <a:prstGeom prst="rect">
            <a:avLst/>
          </a:prstGeom>
        </p:spPr>
        <p:txBody>
          <a:bodyPr wrap="square">
            <a:spAutoFit/>
          </a:bodyPr>
          <a:lstStyle/>
          <a:p>
            <a:pPr marL="285750" indent="-285750">
              <a:lnSpc>
                <a:spcPct val="150000"/>
              </a:lnSpc>
              <a:buFont typeface="Wingdings" pitchFamily="2" charset="2"/>
              <a:buChar char="l"/>
            </a:pPr>
            <a:r>
              <a:rPr lang="zh-CN" altLang="zh-CN" b="1" smtClean="0">
                <a:solidFill>
                  <a:srgbClr val="0070C0"/>
                </a:solidFill>
                <a:latin typeface="微软雅黑" pitchFamily="34" charset="-122"/>
                <a:ea typeface="微软雅黑" pitchFamily="34" charset="-122"/>
              </a:rPr>
              <a:t>四同步四对接：</a:t>
            </a:r>
            <a:r>
              <a:rPr lang="zh-CN" altLang="zh-CN" smtClean="0">
                <a:solidFill>
                  <a:srgbClr val="0070C0"/>
                </a:solidFill>
                <a:latin typeface="微软雅黑" pitchFamily="34" charset="-122"/>
                <a:ea typeface="微软雅黑" pitchFamily="34" charset="-122"/>
              </a:rPr>
              <a:t>配齐配强党务干部，党委建制单位专职党务干部数量不少于在岗职工总数的</a:t>
            </a:r>
            <a:r>
              <a:rPr lang="en-US" altLang="zh-CN" smtClean="0">
                <a:solidFill>
                  <a:srgbClr val="0070C0"/>
                </a:solidFill>
                <a:latin typeface="微软雅黑" pitchFamily="34" charset="-122"/>
                <a:ea typeface="微软雅黑" pitchFamily="34" charset="-122"/>
              </a:rPr>
              <a:t>1.5%</a:t>
            </a:r>
            <a:r>
              <a:rPr lang="zh-CN" altLang="zh-CN" smtClean="0">
                <a:solidFill>
                  <a:srgbClr val="0070C0"/>
                </a:solidFill>
                <a:latin typeface="微软雅黑" pitchFamily="34" charset="-122"/>
                <a:ea typeface="微软雅黑" pitchFamily="34" charset="-122"/>
              </a:rPr>
              <a:t>；专职党（总）支部书记与同一层次经营管理人员做到</a:t>
            </a:r>
            <a:r>
              <a:rPr lang="en-US" altLang="zh-CN" smtClean="0">
                <a:solidFill>
                  <a:srgbClr val="0070C0"/>
                </a:solidFill>
                <a:latin typeface="微软雅黑" pitchFamily="34" charset="-122"/>
                <a:ea typeface="微软雅黑" pitchFamily="34" charset="-122"/>
              </a:rPr>
              <a:t>“</a:t>
            </a:r>
            <a:r>
              <a:rPr lang="zh-CN" altLang="zh-CN" smtClean="0">
                <a:solidFill>
                  <a:srgbClr val="0070C0"/>
                </a:solidFill>
                <a:latin typeface="微软雅黑" pitchFamily="34" charset="-122"/>
                <a:ea typeface="微软雅黑" pitchFamily="34" charset="-122"/>
              </a:rPr>
              <a:t>同级同薪同责</a:t>
            </a:r>
            <a:r>
              <a:rPr lang="en-US" altLang="zh-CN" smtClean="0">
                <a:solidFill>
                  <a:srgbClr val="0070C0"/>
                </a:solidFill>
                <a:latin typeface="微软雅黑" pitchFamily="34" charset="-122"/>
                <a:ea typeface="微软雅黑" pitchFamily="34" charset="-122"/>
              </a:rPr>
              <a:t>”</a:t>
            </a:r>
            <a:r>
              <a:rPr lang="zh-CN" altLang="zh-CN" smtClean="0">
                <a:solidFill>
                  <a:srgbClr val="0070C0"/>
                </a:solidFill>
                <a:latin typeface="微软雅黑" pitchFamily="34" charset="-122"/>
                <a:ea typeface="微软雅黑" pitchFamily="34" charset="-122"/>
              </a:rPr>
              <a:t>。</a:t>
            </a:r>
            <a:endParaRPr lang="en-US" altLang="zh-CN" smtClean="0">
              <a:solidFill>
                <a:srgbClr val="0070C0"/>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b="1" smtClean="0">
                <a:solidFill>
                  <a:srgbClr val="0070C0"/>
                </a:solidFill>
                <a:latin typeface="微软雅黑" pitchFamily="34" charset="-122"/>
                <a:ea typeface="微软雅黑" pitchFamily="34" charset="-122"/>
              </a:rPr>
              <a:t>党校建设：</a:t>
            </a:r>
            <a:r>
              <a:rPr lang="zh-CN" altLang="zh-CN" smtClean="0">
                <a:solidFill>
                  <a:srgbClr val="0070C0"/>
                </a:solidFill>
                <a:latin typeface="微软雅黑" pitchFamily="34" charset="-122"/>
                <a:ea typeface="微软雅黑" pitchFamily="34" charset="-122"/>
              </a:rPr>
              <a:t>突出理论教育和党性教育，每年</a:t>
            </a:r>
            <a:r>
              <a:rPr lang="en-US" altLang="zh-CN" smtClean="0">
                <a:solidFill>
                  <a:srgbClr val="0070C0"/>
                </a:solidFill>
                <a:latin typeface="微软雅黑" pitchFamily="34" charset="-122"/>
                <a:ea typeface="微软雅黑" pitchFamily="34" charset="-122"/>
              </a:rPr>
              <a:t>2</a:t>
            </a:r>
            <a:r>
              <a:rPr lang="zh-CN" altLang="zh-CN" smtClean="0">
                <a:solidFill>
                  <a:srgbClr val="0070C0"/>
                </a:solidFill>
                <a:latin typeface="微软雅黑" pitchFamily="34" charset="-122"/>
                <a:ea typeface="微软雅黑" pitchFamily="34" charset="-122"/>
              </a:rPr>
              <a:t>次的集中培训要确保政治理论教育课时量在教学安排中不低于</a:t>
            </a:r>
            <a:r>
              <a:rPr lang="en-US" altLang="zh-CN" smtClean="0">
                <a:solidFill>
                  <a:srgbClr val="0070C0"/>
                </a:solidFill>
                <a:latin typeface="微软雅黑" pitchFamily="34" charset="-122"/>
                <a:ea typeface="微软雅黑" pitchFamily="34" charset="-122"/>
              </a:rPr>
              <a:t>75%</a:t>
            </a:r>
            <a:r>
              <a:rPr lang="zh-CN" altLang="zh-CN" smtClean="0">
                <a:solidFill>
                  <a:srgbClr val="0070C0"/>
                </a:solidFill>
                <a:latin typeface="微软雅黑" pitchFamily="34" charset="-122"/>
                <a:ea typeface="微软雅黑" pitchFamily="34" charset="-122"/>
              </a:rPr>
              <a:t>，确保习近平新时代中国特色社会主义思想课程不低于理论教育课时的</a:t>
            </a:r>
            <a:r>
              <a:rPr lang="en-US" altLang="zh-CN" smtClean="0">
                <a:solidFill>
                  <a:srgbClr val="0070C0"/>
                </a:solidFill>
                <a:latin typeface="微软雅黑" pitchFamily="34" charset="-122"/>
                <a:ea typeface="微软雅黑" pitchFamily="34" charset="-122"/>
              </a:rPr>
              <a:t>50%</a:t>
            </a:r>
            <a:r>
              <a:rPr lang="zh-CN" altLang="zh-CN" smtClean="0">
                <a:solidFill>
                  <a:srgbClr val="0070C0"/>
                </a:solidFill>
                <a:latin typeface="微软雅黑" pitchFamily="34" charset="-122"/>
                <a:ea typeface="微软雅黑" pitchFamily="34" charset="-122"/>
              </a:rPr>
              <a:t>。</a:t>
            </a:r>
            <a:endParaRPr lang="en-US" altLang="zh-CN" smtClean="0">
              <a:solidFill>
                <a:srgbClr val="0070C0"/>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b="1" smtClean="0">
                <a:solidFill>
                  <a:srgbClr val="0070C0"/>
                </a:solidFill>
                <a:latin typeface="微软雅黑" pitchFamily="34" charset="-122"/>
                <a:ea typeface="微软雅黑" pitchFamily="34" charset="-122"/>
              </a:rPr>
              <a:t>群团工作：</a:t>
            </a:r>
            <a:r>
              <a:rPr lang="zh-CN" altLang="zh-CN" smtClean="0">
                <a:solidFill>
                  <a:srgbClr val="0070C0"/>
                </a:solidFill>
                <a:latin typeface="微软雅黑" pitchFamily="34" charset="-122"/>
                <a:ea typeface="微软雅黑" pitchFamily="34" charset="-122"/>
              </a:rPr>
              <a:t>党委建制的二级单位原则上由党委副书记兼任工会主席；部门（投资企业）原则上由部门党支部（副）书记兼任工会主席。团员人数在</a:t>
            </a:r>
            <a:r>
              <a:rPr lang="en-US" altLang="zh-CN" smtClean="0">
                <a:solidFill>
                  <a:srgbClr val="0070C0"/>
                </a:solidFill>
                <a:latin typeface="微软雅黑" pitchFamily="34" charset="-122"/>
                <a:ea typeface="微软雅黑" pitchFamily="34" charset="-122"/>
              </a:rPr>
              <a:t>100</a:t>
            </a:r>
            <a:r>
              <a:rPr lang="zh-CN" altLang="zh-CN" smtClean="0">
                <a:solidFill>
                  <a:srgbClr val="0070C0"/>
                </a:solidFill>
                <a:latin typeface="微软雅黑" pitchFamily="34" charset="-122"/>
                <a:ea typeface="微软雅黑" pitchFamily="34" charset="-122"/>
              </a:rPr>
              <a:t>人以上的二级单位应设专职团组织负责人；党组织分管领导每半年至少参加</a:t>
            </a:r>
            <a:r>
              <a:rPr lang="en-US" altLang="zh-CN" smtClean="0">
                <a:solidFill>
                  <a:srgbClr val="0070C0"/>
                </a:solidFill>
                <a:latin typeface="微软雅黑" pitchFamily="34" charset="-122"/>
                <a:ea typeface="微软雅黑" pitchFamily="34" charset="-122"/>
              </a:rPr>
              <a:t>1</a:t>
            </a:r>
            <a:r>
              <a:rPr lang="zh-CN" altLang="zh-CN" smtClean="0">
                <a:solidFill>
                  <a:srgbClr val="0070C0"/>
                </a:solidFill>
                <a:latin typeface="微软雅黑" pitchFamily="34" charset="-122"/>
                <a:ea typeface="微软雅黑" pitchFamily="34" charset="-122"/>
              </a:rPr>
              <a:t>次团青活动。</a:t>
            </a:r>
          </a:p>
          <a:p>
            <a:pPr marL="285750" indent="-285750">
              <a:lnSpc>
                <a:spcPct val="150000"/>
              </a:lnSpc>
              <a:buFont typeface="Wingdings" pitchFamily="2" charset="2"/>
              <a:buChar char="l"/>
            </a:pPr>
            <a:endParaRPr lang="en-US" altLang="zh-CN" smtClean="0">
              <a:solidFill>
                <a:srgbClr val="0070C0"/>
              </a:solidFill>
              <a:latin typeface="微软雅黑" pitchFamily="34" charset="-122"/>
              <a:ea typeface="微软雅黑" pitchFamily="34" charset="-122"/>
            </a:endParaRPr>
          </a:p>
          <a:p>
            <a:pPr marL="285750" indent="-285750">
              <a:lnSpc>
                <a:spcPct val="150000"/>
              </a:lnSpc>
              <a:buFont typeface="Wingdings" pitchFamily="2" charset="2"/>
              <a:buChar char="l"/>
            </a:pPr>
            <a:endParaRPr lang="en-US" altLang="zh-CN" dirty="0" smtClean="0">
              <a:solidFill>
                <a:srgbClr val="0070C0"/>
              </a:solidFill>
              <a:latin typeface="微软雅黑" pitchFamily="34" charset="-122"/>
              <a:ea typeface="微软雅黑" pitchFamily="34" charset="-122"/>
            </a:endParaRPr>
          </a:p>
        </p:txBody>
      </p:sp>
    </p:spTree>
    <p:extLst>
      <p:ext uri="{BB962C8B-B14F-4D97-AF65-F5344CB8AC3E}">
        <p14:creationId xmlns:p14="http://schemas.microsoft.com/office/powerpoint/2010/main" val="29088700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linds(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linds(horizont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linds(horizontal)">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8A80510A-4C4E-4AF7-89B8-71EE29B01C9E}"/>
              </a:ext>
            </a:extLst>
          </p:cNvPr>
          <p:cNvSpPr txBox="1"/>
          <p:nvPr/>
        </p:nvSpPr>
        <p:spPr>
          <a:xfrm>
            <a:off x="1149876" y="505077"/>
            <a:ext cx="7323667" cy="523220"/>
          </a:xfrm>
          <a:prstGeom prst="rect">
            <a:avLst/>
          </a:prstGeom>
          <a:noFill/>
        </p:spPr>
        <p:txBody>
          <a:bodyPr wrap="square" rtlCol="0">
            <a:spAutoFit/>
          </a:bodyPr>
          <a:lstStyle/>
          <a:p>
            <a:r>
              <a:rPr lang="zh-CN" altLang="en-US" sz="2800" b="1" dirty="0">
                <a:solidFill>
                  <a:srgbClr val="003399"/>
                </a:solidFill>
                <a:latin typeface="微软雅黑" panose="020B0503020204020204" pitchFamily="34" charset="-122"/>
                <a:ea typeface="微软雅黑" panose="020B0503020204020204" pitchFamily="34" charset="-122"/>
              </a:rPr>
              <a:t>六、落实国企党建要求，保障集团高质量发展</a:t>
            </a:r>
          </a:p>
        </p:txBody>
      </p:sp>
      <p:sp>
        <p:nvSpPr>
          <p:cNvPr id="4" name="文本框 3">
            <a:extLst>
              <a:ext uri="{FF2B5EF4-FFF2-40B4-BE49-F238E27FC236}">
                <a16:creationId xmlns:a16="http://schemas.microsoft.com/office/drawing/2014/main" xmlns="" id="{0180D757-FB75-41EE-AA94-9DB1F8B80B97}"/>
              </a:ext>
            </a:extLst>
          </p:cNvPr>
          <p:cNvSpPr txBox="1"/>
          <p:nvPr/>
        </p:nvSpPr>
        <p:spPr>
          <a:xfrm>
            <a:off x="538456" y="3490627"/>
            <a:ext cx="8513684" cy="1169551"/>
          </a:xfrm>
          <a:prstGeom prst="rect">
            <a:avLst/>
          </a:prstGeom>
          <a:noFill/>
        </p:spPr>
        <p:txBody>
          <a:bodyPr wrap="square" rtlCol="0">
            <a:spAutoFit/>
          </a:bodyPr>
          <a:lstStyle/>
          <a:p>
            <a:pPr marL="457200" indent="-457200">
              <a:lnSpc>
                <a:spcPct val="150000"/>
              </a:lnSpc>
              <a:buFont typeface="+mj-lt"/>
              <a:buAutoNum type="arabicPeriod" startAt="21"/>
            </a:pPr>
            <a:endParaRPr lang="zh-CN" altLang="en-US" sz="2000" u="sng" dirty="0">
              <a:solidFill>
                <a:schemeClr val="accent1">
                  <a:lumMod val="60000"/>
                  <a:lumOff val="40000"/>
                </a:schemeClr>
              </a:solidFill>
              <a:latin typeface="微软雅黑" panose="020B0503020204020204" pitchFamily="34" charset="-122"/>
              <a:ea typeface="微软雅黑" panose="020B0503020204020204" pitchFamily="34" charset="-122"/>
            </a:endParaRPr>
          </a:p>
          <a:p>
            <a:endParaRPr lang="en-US" altLang="zh-CN" sz="2000" dirty="0">
              <a:solidFill>
                <a:schemeClr val="accent1">
                  <a:lumMod val="60000"/>
                  <a:lumOff val="40000"/>
                </a:schemeClr>
              </a:solidFill>
              <a:latin typeface="宋体" panose="02010600030101010101" pitchFamily="2" charset="-122"/>
              <a:ea typeface="宋体" panose="02010600030101010101" pitchFamily="2" charset="-122"/>
            </a:endParaRPr>
          </a:p>
          <a:p>
            <a:endParaRPr lang="en-US" altLang="zh-CN" sz="2000" b="1" dirty="0">
              <a:solidFill>
                <a:schemeClr val="accent1">
                  <a:lumMod val="60000"/>
                  <a:lumOff val="40000"/>
                </a:schemeClr>
              </a:solidFill>
              <a:latin typeface="宋体" panose="02010600030101010101" pitchFamily="2" charset="-122"/>
              <a:ea typeface="宋体" panose="02010600030101010101" pitchFamily="2" charset="-122"/>
            </a:endParaRPr>
          </a:p>
        </p:txBody>
      </p:sp>
      <p:grpSp>
        <p:nvGrpSpPr>
          <p:cNvPr id="3" name="组合 17"/>
          <p:cNvGrpSpPr/>
          <p:nvPr/>
        </p:nvGrpSpPr>
        <p:grpSpPr>
          <a:xfrm>
            <a:off x="-21265" y="-196513"/>
            <a:ext cx="1105786" cy="1281034"/>
            <a:chOff x="-21265" y="-196513"/>
            <a:chExt cx="1105786" cy="1281034"/>
          </a:xfrm>
        </p:grpSpPr>
        <p:sp>
          <p:nvSpPr>
            <p:cNvPr id="6" name="任意多边形 5"/>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289793" name="Rectangle 1"/>
          <p:cNvSpPr>
            <a:spLocks noChangeArrowheads="1"/>
          </p:cNvSpPr>
          <p:nvPr/>
        </p:nvSpPr>
        <p:spPr bwMode="auto">
          <a:xfrm>
            <a:off x="699246" y="1208605"/>
            <a:ext cx="7648687"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altLang="zh-CN" sz="2000" smtClean="0"/>
              <a:t>         </a:t>
            </a:r>
            <a:r>
              <a:rPr lang="zh-CN" altLang="en-US" sz="2000" b="1" smtClean="0">
                <a:solidFill>
                  <a:srgbClr val="C00000"/>
                </a:solidFill>
              </a:rPr>
              <a:t>（</a:t>
            </a:r>
            <a:r>
              <a:rPr lang="zh-CN" altLang="zh-CN" sz="2000" b="1" smtClean="0">
                <a:solidFill>
                  <a:srgbClr val="C00000"/>
                </a:solidFill>
              </a:rPr>
              <a:t>二</a:t>
            </a:r>
            <a:r>
              <a:rPr lang="zh-CN" altLang="en-US" sz="2000" b="1" smtClean="0">
                <a:solidFill>
                  <a:srgbClr val="C00000"/>
                </a:solidFill>
              </a:rPr>
              <a:t>）</a:t>
            </a:r>
            <a:r>
              <a:rPr lang="zh-CN" altLang="zh-CN" sz="2000" b="1" smtClean="0">
                <a:solidFill>
                  <a:srgbClr val="C00000"/>
                </a:solidFill>
              </a:rPr>
              <a:t>突出责任担当，聚焦“二十字”标准，打造一支高素质领导人员队伍，为集团深化改革发展提供强大执行力</a:t>
            </a:r>
            <a:endParaRPr lang="zh-CN" altLang="zh-CN" sz="2000" b="1">
              <a:solidFill>
                <a:srgbClr val="C00000"/>
              </a:solidFill>
            </a:endParaRPr>
          </a:p>
        </p:txBody>
      </p:sp>
      <p:sp>
        <p:nvSpPr>
          <p:cNvPr id="11" name="矩形 10"/>
          <p:cNvSpPr/>
          <p:nvPr/>
        </p:nvSpPr>
        <p:spPr>
          <a:xfrm>
            <a:off x="480965" y="1980033"/>
            <a:ext cx="5683166" cy="1705403"/>
          </a:xfrm>
          <a:prstGeom prst="rect">
            <a:avLst/>
          </a:prstGeom>
        </p:spPr>
        <p:txBody>
          <a:bodyPr wrap="square">
            <a:spAutoFit/>
          </a:bodyPr>
          <a:lstStyle/>
          <a:p>
            <a:pPr marL="285750" indent="-285750">
              <a:lnSpc>
                <a:spcPct val="150000"/>
              </a:lnSpc>
              <a:buFont typeface="Wingdings" pitchFamily="2" charset="2"/>
              <a:buChar char="l"/>
            </a:pPr>
            <a:r>
              <a:rPr lang="zh-CN" altLang="zh-CN" b="1" smtClean="0">
                <a:solidFill>
                  <a:srgbClr val="0070C0"/>
                </a:solidFill>
                <a:latin typeface="微软雅黑" pitchFamily="34" charset="-122"/>
                <a:ea typeface="微软雅黑" pitchFamily="34" charset="-122"/>
              </a:rPr>
              <a:t>双重组织生活</a:t>
            </a:r>
            <a:r>
              <a:rPr lang="en-US" altLang="zh-CN" b="1" smtClean="0">
                <a:solidFill>
                  <a:srgbClr val="0070C0"/>
                </a:solidFill>
                <a:latin typeface="微软雅黑" pitchFamily="34" charset="-122"/>
                <a:ea typeface="微软雅黑" pitchFamily="34" charset="-122"/>
              </a:rPr>
              <a:t>+</a:t>
            </a:r>
            <a:r>
              <a:rPr lang="zh-CN" altLang="zh-CN" b="1" smtClean="0">
                <a:solidFill>
                  <a:srgbClr val="0070C0"/>
                </a:solidFill>
                <a:latin typeface="微软雅黑" pitchFamily="34" charset="-122"/>
                <a:ea typeface="微软雅黑" pitchFamily="34" charset="-122"/>
              </a:rPr>
              <a:t>：</a:t>
            </a:r>
            <a:r>
              <a:rPr lang="zh-CN" altLang="zh-CN" smtClean="0">
                <a:solidFill>
                  <a:srgbClr val="0070C0"/>
                </a:solidFill>
                <a:latin typeface="微软雅黑" pitchFamily="34" charset="-122"/>
                <a:ea typeface="微软雅黑" pitchFamily="34" charset="-122"/>
              </a:rPr>
              <a:t>组织生活应做到会前</a:t>
            </a:r>
            <a:r>
              <a:rPr lang="en-US" altLang="zh-CN" smtClean="0">
                <a:solidFill>
                  <a:srgbClr val="0070C0"/>
                </a:solidFill>
                <a:latin typeface="微软雅黑" pitchFamily="34" charset="-122"/>
                <a:ea typeface="微软雅黑" pitchFamily="34" charset="-122"/>
              </a:rPr>
              <a:t>“</a:t>
            </a:r>
            <a:r>
              <a:rPr lang="zh-CN" altLang="zh-CN" smtClean="0">
                <a:solidFill>
                  <a:srgbClr val="0070C0"/>
                </a:solidFill>
                <a:latin typeface="微软雅黑" pitchFamily="34" charset="-122"/>
                <a:ea typeface="微软雅黑" pitchFamily="34" charset="-122"/>
              </a:rPr>
              <a:t>书面通知</a:t>
            </a:r>
            <a:r>
              <a:rPr lang="en-US" altLang="zh-CN" smtClean="0">
                <a:solidFill>
                  <a:srgbClr val="0070C0"/>
                </a:solidFill>
                <a:latin typeface="微软雅黑" pitchFamily="34" charset="-122"/>
                <a:ea typeface="微软雅黑" pitchFamily="34" charset="-122"/>
              </a:rPr>
              <a:t>”</a:t>
            </a:r>
            <a:r>
              <a:rPr lang="zh-CN" altLang="zh-CN" smtClean="0">
                <a:solidFill>
                  <a:srgbClr val="0070C0"/>
                </a:solidFill>
                <a:latin typeface="微软雅黑" pitchFamily="34" charset="-122"/>
                <a:ea typeface="微软雅黑" pitchFamily="34" charset="-122"/>
              </a:rPr>
              <a:t>，会中</a:t>
            </a:r>
            <a:r>
              <a:rPr lang="en-US" altLang="zh-CN" smtClean="0">
                <a:solidFill>
                  <a:srgbClr val="0070C0"/>
                </a:solidFill>
                <a:latin typeface="微软雅黑" pitchFamily="34" charset="-122"/>
                <a:ea typeface="微软雅黑" pitchFamily="34" charset="-122"/>
              </a:rPr>
              <a:t>“</a:t>
            </a:r>
            <a:r>
              <a:rPr lang="zh-CN" altLang="zh-CN" smtClean="0">
                <a:solidFill>
                  <a:srgbClr val="0070C0"/>
                </a:solidFill>
                <a:latin typeface="微软雅黑" pitchFamily="34" charset="-122"/>
                <a:ea typeface="微软雅黑" pitchFamily="34" charset="-122"/>
              </a:rPr>
              <a:t>全程留痕</a:t>
            </a:r>
            <a:r>
              <a:rPr lang="en-US" altLang="zh-CN" smtClean="0">
                <a:solidFill>
                  <a:srgbClr val="0070C0"/>
                </a:solidFill>
                <a:latin typeface="微软雅黑" pitchFamily="34" charset="-122"/>
                <a:ea typeface="微软雅黑" pitchFamily="34" charset="-122"/>
              </a:rPr>
              <a:t>”</a:t>
            </a:r>
            <a:r>
              <a:rPr lang="zh-CN" altLang="zh-CN" smtClean="0">
                <a:solidFill>
                  <a:srgbClr val="0070C0"/>
                </a:solidFill>
                <a:latin typeface="微软雅黑" pitchFamily="34" charset="-122"/>
                <a:ea typeface="微软雅黑" pitchFamily="34" charset="-122"/>
              </a:rPr>
              <a:t>，会后</a:t>
            </a:r>
            <a:r>
              <a:rPr lang="en-US" altLang="zh-CN" smtClean="0">
                <a:solidFill>
                  <a:srgbClr val="0070C0"/>
                </a:solidFill>
                <a:latin typeface="微软雅黑" pitchFamily="34" charset="-122"/>
                <a:ea typeface="微软雅黑" pitchFamily="34" charset="-122"/>
              </a:rPr>
              <a:t>“</a:t>
            </a:r>
            <a:r>
              <a:rPr lang="zh-CN" altLang="zh-CN" smtClean="0">
                <a:solidFill>
                  <a:srgbClr val="0070C0"/>
                </a:solidFill>
                <a:latin typeface="微软雅黑" pitchFamily="34" charset="-122"/>
                <a:ea typeface="微软雅黑" pitchFamily="34" charset="-122"/>
              </a:rPr>
              <a:t>上传平台</a:t>
            </a:r>
            <a:r>
              <a:rPr lang="en-US" altLang="zh-CN" smtClean="0">
                <a:solidFill>
                  <a:srgbClr val="0070C0"/>
                </a:solidFill>
                <a:latin typeface="微软雅黑" pitchFamily="34" charset="-122"/>
                <a:ea typeface="微软雅黑" pitchFamily="34" charset="-122"/>
              </a:rPr>
              <a:t>”</a:t>
            </a:r>
            <a:r>
              <a:rPr lang="zh-CN" altLang="zh-CN" smtClean="0">
                <a:solidFill>
                  <a:srgbClr val="0070C0"/>
                </a:solidFill>
                <a:latin typeface="微软雅黑" pitchFamily="34" charset="-122"/>
                <a:ea typeface="微软雅黑" pitchFamily="34" charset="-122"/>
              </a:rPr>
              <a:t>。基层党组织每年要在本单位范围内公布党员领导人员执行</a:t>
            </a:r>
            <a:r>
              <a:rPr lang="en-US" altLang="zh-CN" smtClean="0">
                <a:solidFill>
                  <a:srgbClr val="0070C0"/>
                </a:solidFill>
                <a:latin typeface="微软雅黑" pitchFamily="34" charset="-122"/>
                <a:ea typeface="微软雅黑" pitchFamily="34" charset="-122"/>
              </a:rPr>
              <a:t>“</a:t>
            </a:r>
            <a:r>
              <a:rPr lang="zh-CN" altLang="zh-CN" smtClean="0">
                <a:solidFill>
                  <a:srgbClr val="0070C0"/>
                </a:solidFill>
                <a:latin typeface="微软雅黑" pitchFamily="34" charset="-122"/>
                <a:ea typeface="微软雅黑" pitchFamily="34" charset="-122"/>
              </a:rPr>
              <a:t>双重组织生活</a:t>
            </a:r>
            <a:r>
              <a:rPr lang="en-US" altLang="zh-CN" smtClean="0">
                <a:solidFill>
                  <a:srgbClr val="0070C0"/>
                </a:solidFill>
                <a:latin typeface="微软雅黑" pitchFamily="34" charset="-122"/>
                <a:ea typeface="微软雅黑" pitchFamily="34" charset="-122"/>
              </a:rPr>
              <a:t>+”</a:t>
            </a:r>
            <a:r>
              <a:rPr lang="zh-CN" altLang="zh-CN" smtClean="0">
                <a:solidFill>
                  <a:srgbClr val="0070C0"/>
                </a:solidFill>
                <a:latin typeface="微软雅黑" pitchFamily="34" charset="-122"/>
                <a:ea typeface="微软雅黑" pitchFamily="34" charset="-122"/>
              </a:rPr>
              <a:t>制度情况。</a:t>
            </a:r>
            <a:endParaRPr lang="en-US" altLang="zh-CN" smtClean="0">
              <a:solidFill>
                <a:srgbClr val="0070C0"/>
              </a:solidFill>
              <a:latin typeface="微软雅黑" pitchFamily="34" charset="-122"/>
              <a:ea typeface="微软雅黑" pitchFamily="34" charset="-122"/>
            </a:endParaRPr>
          </a:p>
        </p:txBody>
      </p:sp>
      <p:pic>
        <p:nvPicPr>
          <p:cNvPr id="10" name="图片 9">
            <a:extLst>
              <a:ext uri="{FF2B5EF4-FFF2-40B4-BE49-F238E27FC236}">
                <a16:creationId xmlns:a16="http://schemas.microsoft.com/office/drawing/2014/main" xmlns="" id="{BB596B70-9976-4682-BD31-FAF2E1FB9F75}"/>
              </a:ext>
            </a:extLst>
          </p:cNvPr>
          <p:cNvPicPr>
            <a:picLocks noChangeAspect="1"/>
          </p:cNvPicPr>
          <p:nvPr/>
        </p:nvPicPr>
        <p:blipFill>
          <a:blip r:embed="rId3" cstate="print"/>
          <a:stretch>
            <a:fillRect/>
          </a:stretch>
        </p:blipFill>
        <p:spPr>
          <a:xfrm>
            <a:off x="6245473" y="1924483"/>
            <a:ext cx="2703189" cy="1776148"/>
          </a:xfrm>
          <a:prstGeom prst="rect">
            <a:avLst/>
          </a:prstGeom>
        </p:spPr>
      </p:pic>
      <p:sp>
        <p:nvSpPr>
          <p:cNvPr id="13" name="矩形 12"/>
          <p:cNvSpPr/>
          <p:nvPr/>
        </p:nvSpPr>
        <p:spPr>
          <a:xfrm>
            <a:off x="510989" y="3706572"/>
            <a:ext cx="7998310" cy="3000821"/>
          </a:xfrm>
          <a:prstGeom prst="rect">
            <a:avLst/>
          </a:prstGeom>
        </p:spPr>
        <p:txBody>
          <a:bodyPr wrap="square">
            <a:spAutoFit/>
          </a:bodyPr>
          <a:lstStyle/>
          <a:p>
            <a:pPr marL="285750" indent="-285750">
              <a:lnSpc>
                <a:spcPct val="150000"/>
              </a:lnSpc>
              <a:buFont typeface="Wingdings" pitchFamily="2" charset="2"/>
              <a:buChar char="l"/>
            </a:pPr>
            <a:r>
              <a:rPr lang="zh-CN" altLang="zh-CN" b="1" smtClean="0">
                <a:solidFill>
                  <a:srgbClr val="0070C0"/>
                </a:solidFill>
                <a:latin typeface="微软雅黑" pitchFamily="34" charset="-122"/>
                <a:ea typeface="微软雅黑" pitchFamily="34" charset="-122"/>
              </a:rPr>
              <a:t>谈心谈话：</a:t>
            </a:r>
            <a:r>
              <a:rPr lang="zh-CN" altLang="zh-CN" smtClean="0">
                <a:solidFill>
                  <a:srgbClr val="0070C0"/>
                </a:solidFill>
                <a:latin typeface="微软雅黑" pitchFamily="34" charset="-122"/>
                <a:ea typeface="微软雅黑" pitchFamily="34" charset="-122"/>
              </a:rPr>
              <a:t>基层单位领导班子成员之间、上下级党组织书记之间，上、下半年各至少开展</a:t>
            </a:r>
            <a:r>
              <a:rPr lang="en-US" altLang="zh-CN" smtClean="0">
                <a:solidFill>
                  <a:srgbClr val="0070C0"/>
                </a:solidFill>
                <a:latin typeface="微软雅黑" pitchFamily="34" charset="-122"/>
                <a:ea typeface="微软雅黑" pitchFamily="34" charset="-122"/>
              </a:rPr>
              <a:t>1</a:t>
            </a:r>
            <a:r>
              <a:rPr lang="zh-CN" altLang="zh-CN" smtClean="0">
                <a:solidFill>
                  <a:srgbClr val="0070C0"/>
                </a:solidFill>
                <a:latin typeface="微软雅黑" pitchFamily="34" charset="-122"/>
                <a:ea typeface="微软雅黑" pitchFamily="34" charset="-122"/>
              </a:rPr>
              <a:t>次谈心谈话；领导人员与所在支部党员之间要开展经常性的谈心谈话。</a:t>
            </a:r>
            <a:endParaRPr lang="en-US" altLang="zh-CN" smtClean="0">
              <a:solidFill>
                <a:srgbClr val="0070C0"/>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b="1" smtClean="0">
                <a:solidFill>
                  <a:srgbClr val="0070C0"/>
                </a:solidFill>
                <a:latin typeface="微软雅黑" pitchFamily="34" charset="-122"/>
                <a:ea typeface="微软雅黑" pitchFamily="34" charset="-122"/>
              </a:rPr>
              <a:t>领导人员选拔：</a:t>
            </a:r>
            <a:r>
              <a:rPr lang="zh-CN" altLang="zh-CN" smtClean="0">
                <a:solidFill>
                  <a:srgbClr val="0070C0"/>
                </a:solidFill>
                <a:latin typeface="微软雅黑" pitchFamily="34" charset="-122"/>
                <a:ea typeface="微软雅黑" pitchFamily="34" charset="-122"/>
              </a:rPr>
              <a:t>要制度化落实基层新提拔的领导人员原则上应有基层党支部书记等党群工作岗位的经历；党委建制的二级单位中，符合条件的党员总经理兼任党委副书记。</a:t>
            </a:r>
            <a:endParaRPr lang="en-US" altLang="zh-CN" smtClean="0">
              <a:solidFill>
                <a:srgbClr val="0070C0"/>
              </a:solidFill>
              <a:latin typeface="微软雅黑" pitchFamily="34" charset="-122"/>
              <a:ea typeface="微软雅黑" pitchFamily="34" charset="-122"/>
            </a:endParaRPr>
          </a:p>
          <a:p>
            <a:pPr marL="285750" indent="-285750">
              <a:lnSpc>
                <a:spcPct val="150000"/>
              </a:lnSpc>
              <a:buFont typeface="Wingdings" pitchFamily="2" charset="2"/>
              <a:buChar char="l"/>
            </a:pPr>
            <a:endParaRPr lang="en-US" altLang="zh-CN" dirty="0" smtClean="0">
              <a:solidFill>
                <a:srgbClr val="0070C0"/>
              </a:solidFill>
              <a:latin typeface="微软雅黑" pitchFamily="34" charset="-122"/>
              <a:ea typeface="微软雅黑" pitchFamily="34" charset="-122"/>
            </a:endParaRPr>
          </a:p>
        </p:txBody>
      </p:sp>
    </p:spTree>
    <p:extLst>
      <p:ext uri="{BB962C8B-B14F-4D97-AF65-F5344CB8AC3E}">
        <p14:creationId xmlns:p14="http://schemas.microsoft.com/office/powerpoint/2010/main" val="29088700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9793"/>
                                        </p:tgtEl>
                                        <p:attrNameLst>
                                          <p:attrName>style.visibility</p:attrName>
                                        </p:attrNameLst>
                                      </p:cBhvr>
                                      <p:to>
                                        <p:strVal val="visible"/>
                                      </p:to>
                                    </p:set>
                                    <p:animEffect transition="in" filter="blinds(horizontal)">
                                      <p:cBhvr>
                                        <p:cTn id="7" dur="500"/>
                                        <p:tgtEl>
                                          <p:spTgt spid="28979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linds(horizont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blinds(horizontal)">
                                      <p:cBhvr>
                                        <p:cTn id="22" dur="5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animEffect transition="in" filter="blinds(horizontal)">
                                      <p:cBhvr>
                                        <p:cTn id="27"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3"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33879" y="1993058"/>
            <a:ext cx="7674205" cy="3416320"/>
          </a:xfrm>
          <a:prstGeom prst="rect">
            <a:avLst/>
          </a:prstGeom>
        </p:spPr>
        <p:txBody>
          <a:bodyPr wrap="square">
            <a:spAutoFit/>
          </a:bodyPr>
          <a:lstStyle/>
          <a:p>
            <a:pPr marL="285750" indent="-285750">
              <a:lnSpc>
                <a:spcPct val="150000"/>
              </a:lnSpc>
              <a:buFont typeface="Wingdings" pitchFamily="2" charset="2"/>
              <a:buChar char="l"/>
            </a:pPr>
            <a:r>
              <a:rPr lang="zh-CN" altLang="zh-CN" b="1" smtClean="0">
                <a:solidFill>
                  <a:srgbClr val="0070C0"/>
                </a:solidFill>
                <a:latin typeface="微软雅黑" pitchFamily="34" charset="-122"/>
                <a:ea typeface="微软雅黑" pitchFamily="34" charset="-122"/>
              </a:rPr>
              <a:t>党</a:t>
            </a:r>
            <a:r>
              <a:rPr lang="zh-CN" altLang="zh-CN" b="1" dirty="0">
                <a:solidFill>
                  <a:srgbClr val="0070C0"/>
                </a:solidFill>
                <a:latin typeface="微软雅黑" pitchFamily="34" charset="-122"/>
                <a:ea typeface="微软雅黑" pitchFamily="34" charset="-122"/>
              </a:rPr>
              <a:t>代会：</a:t>
            </a:r>
            <a:r>
              <a:rPr lang="zh-CN" altLang="zh-CN" dirty="0">
                <a:solidFill>
                  <a:srgbClr val="0070C0"/>
                </a:solidFill>
                <a:latin typeface="微软雅黑" pitchFamily="34" charset="-122"/>
                <a:ea typeface="微软雅黑" pitchFamily="34" charset="-122"/>
              </a:rPr>
              <a:t>根据上级党委要求，今年集团将召开第二次党代会</a:t>
            </a:r>
            <a:r>
              <a:rPr lang="zh-CN" altLang="zh-CN" dirty="0" smtClean="0">
                <a:solidFill>
                  <a:srgbClr val="0070C0"/>
                </a:solidFill>
                <a:latin typeface="微软雅黑" pitchFamily="34" charset="-122"/>
                <a:ea typeface="微软雅黑" pitchFamily="34" charset="-122"/>
              </a:rPr>
              <a:t>。</a:t>
            </a:r>
            <a:endParaRPr lang="en-US" altLang="zh-CN" dirty="0" smtClean="0">
              <a:solidFill>
                <a:srgbClr val="0070C0"/>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b="1" dirty="0">
                <a:solidFill>
                  <a:srgbClr val="0070C0"/>
                </a:solidFill>
                <a:latin typeface="微软雅黑" pitchFamily="34" charset="-122"/>
                <a:ea typeface="微软雅黑" pitchFamily="34" charset="-122"/>
              </a:rPr>
              <a:t>劳动功臣：</a:t>
            </a:r>
            <a:r>
              <a:rPr lang="zh-CN" altLang="zh-CN" dirty="0">
                <a:solidFill>
                  <a:srgbClr val="0070C0"/>
                </a:solidFill>
                <a:latin typeface="微软雅黑" pitchFamily="34" charset="-122"/>
                <a:ea typeface="微软雅黑" pitchFamily="34" charset="-122"/>
              </a:rPr>
              <a:t>认真组织开展第四届</a:t>
            </a:r>
            <a:r>
              <a:rPr lang="en-US" altLang="zh-CN" dirty="0">
                <a:solidFill>
                  <a:srgbClr val="0070C0"/>
                </a:solidFill>
                <a:latin typeface="微软雅黑" pitchFamily="34" charset="-122"/>
                <a:ea typeface="微软雅黑" pitchFamily="34" charset="-122"/>
              </a:rPr>
              <a:t>“</a:t>
            </a:r>
            <a:r>
              <a:rPr lang="zh-CN" altLang="zh-CN" dirty="0">
                <a:solidFill>
                  <a:srgbClr val="0070C0"/>
                </a:solidFill>
                <a:latin typeface="微软雅黑" pitchFamily="34" charset="-122"/>
                <a:ea typeface="微软雅黑" pitchFamily="34" charset="-122"/>
              </a:rPr>
              <a:t>上海港劳动功臣</a:t>
            </a:r>
            <a:r>
              <a:rPr lang="en-US" altLang="zh-CN" dirty="0">
                <a:solidFill>
                  <a:srgbClr val="0070C0"/>
                </a:solidFill>
                <a:latin typeface="微软雅黑" pitchFamily="34" charset="-122"/>
                <a:ea typeface="微软雅黑" pitchFamily="34" charset="-122"/>
              </a:rPr>
              <a:t>”</a:t>
            </a:r>
            <a:r>
              <a:rPr lang="zh-CN" altLang="zh-CN" dirty="0">
                <a:solidFill>
                  <a:srgbClr val="0070C0"/>
                </a:solidFill>
                <a:latin typeface="微软雅黑" pitchFamily="34" charset="-122"/>
                <a:ea typeface="微软雅黑" pitchFamily="34" charset="-122"/>
              </a:rPr>
              <a:t>评选，发挥先进典型的示范引领作</a:t>
            </a:r>
            <a:r>
              <a:rPr lang="zh-CN" altLang="zh-CN">
                <a:solidFill>
                  <a:srgbClr val="0070C0"/>
                </a:solidFill>
                <a:latin typeface="微软雅黑" pitchFamily="34" charset="-122"/>
                <a:ea typeface="微软雅黑" pitchFamily="34" charset="-122"/>
              </a:rPr>
              <a:t>用</a:t>
            </a:r>
            <a:r>
              <a:rPr lang="zh-CN" altLang="zh-CN" smtClean="0">
                <a:solidFill>
                  <a:srgbClr val="0070C0"/>
                </a:solidFill>
                <a:latin typeface="微软雅黑" pitchFamily="34" charset="-122"/>
                <a:ea typeface="微软雅黑" pitchFamily="34" charset="-122"/>
              </a:rPr>
              <a:t>。</a:t>
            </a:r>
            <a:endParaRPr lang="en-US" altLang="zh-CN" smtClean="0">
              <a:solidFill>
                <a:srgbClr val="0070C0"/>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b="1" smtClean="0">
                <a:solidFill>
                  <a:srgbClr val="0070C0"/>
                </a:solidFill>
                <a:latin typeface="微软雅黑" pitchFamily="34" charset="-122"/>
                <a:ea typeface="微软雅黑" pitchFamily="34" charset="-122"/>
              </a:rPr>
              <a:t>意识形态：</a:t>
            </a:r>
            <a:r>
              <a:rPr lang="zh-CN" altLang="zh-CN" smtClean="0">
                <a:solidFill>
                  <a:srgbClr val="0070C0"/>
                </a:solidFill>
                <a:latin typeface="微软雅黑" pitchFamily="34" charset="-122"/>
                <a:ea typeface="微软雅黑" pitchFamily="34" charset="-122"/>
              </a:rPr>
              <a:t>各级党组织要定期研究本单位舆情状况，落实分管领导和职能部门，每半年向上级党组织报告</a:t>
            </a:r>
            <a:r>
              <a:rPr lang="en-US" altLang="zh-CN" smtClean="0">
                <a:solidFill>
                  <a:srgbClr val="0070C0"/>
                </a:solidFill>
                <a:latin typeface="微软雅黑" pitchFamily="34" charset="-122"/>
                <a:ea typeface="微软雅黑" pitchFamily="34" charset="-122"/>
              </a:rPr>
              <a:t>1</a:t>
            </a:r>
            <a:r>
              <a:rPr lang="zh-CN" altLang="zh-CN" smtClean="0">
                <a:solidFill>
                  <a:srgbClr val="0070C0"/>
                </a:solidFill>
                <a:latin typeface="微软雅黑" pitchFamily="34" charset="-122"/>
                <a:ea typeface="微软雅黑" pitchFamily="34" charset="-122"/>
              </a:rPr>
              <a:t>次本单位意识形态工作情况，遇重大舆情必须及时上报。集团党建网每个工作日上传信息不少于</a:t>
            </a:r>
            <a:r>
              <a:rPr lang="en-US" altLang="zh-CN" smtClean="0">
                <a:solidFill>
                  <a:srgbClr val="0070C0"/>
                </a:solidFill>
                <a:latin typeface="微软雅黑" pitchFamily="34" charset="-122"/>
                <a:ea typeface="微软雅黑" pitchFamily="34" charset="-122"/>
              </a:rPr>
              <a:t>10</a:t>
            </a:r>
            <a:r>
              <a:rPr lang="zh-CN" altLang="zh-CN" smtClean="0">
                <a:solidFill>
                  <a:srgbClr val="0070C0"/>
                </a:solidFill>
                <a:latin typeface="微软雅黑" pitchFamily="34" charset="-122"/>
                <a:ea typeface="微软雅黑" pitchFamily="34" charset="-122"/>
              </a:rPr>
              <a:t>条，基层党委建制单位每季度发布信息数不少于</a:t>
            </a:r>
            <a:r>
              <a:rPr lang="en-US" altLang="zh-CN" smtClean="0">
                <a:solidFill>
                  <a:srgbClr val="0070C0"/>
                </a:solidFill>
                <a:latin typeface="微软雅黑" pitchFamily="34" charset="-122"/>
                <a:ea typeface="微软雅黑" pitchFamily="34" charset="-122"/>
              </a:rPr>
              <a:t>15</a:t>
            </a:r>
            <a:r>
              <a:rPr lang="zh-CN" altLang="zh-CN" smtClean="0">
                <a:solidFill>
                  <a:srgbClr val="0070C0"/>
                </a:solidFill>
                <a:latin typeface="微软雅黑" pitchFamily="34" charset="-122"/>
                <a:ea typeface="微软雅黑" pitchFamily="34" charset="-122"/>
              </a:rPr>
              <a:t>条。</a:t>
            </a:r>
            <a:endParaRPr lang="en-US" altLang="zh-CN" smtClean="0">
              <a:solidFill>
                <a:srgbClr val="0070C0"/>
              </a:solidFill>
              <a:latin typeface="微软雅黑" pitchFamily="34" charset="-122"/>
              <a:ea typeface="微软雅黑" pitchFamily="34" charset="-122"/>
            </a:endParaRPr>
          </a:p>
          <a:p>
            <a:pPr marL="285750" indent="-285750">
              <a:lnSpc>
                <a:spcPct val="150000"/>
              </a:lnSpc>
              <a:buFont typeface="Wingdings" pitchFamily="2" charset="2"/>
              <a:buChar char="l"/>
            </a:pPr>
            <a:endParaRPr lang="en-US" altLang="zh-CN" dirty="0">
              <a:solidFill>
                <a:srgbClr val="0070C0"/>
              </a:solidFill>
              <a:latin typeface="微软雅黑" pitchFamily="34" charset="-122"/>
              <a:ea typeface="微软雅黑" pitchFamily="34" charset="-122"/>
            </a:endParaRPr>
          </a:p>
        </p:txBody>
      </p:sp>
      <p:grpSp>
        <p:nvGrpSpPr>
          <p:cNvPr id="14" name="组合 13"/>
          <p:cNvGrpSpPr/>
          <p:nvPr/>
        </p:nvGrpSpPr>
        <p:grpSpPr>
          <a:xfrm>
            <a:off x="-21265" y="-196513"/>
            <a:ext cx="1105786" cy="1281034"/>
            <a:chOff x="-21265" y="-196513"/>
            <a:chExt cx="1105786" cy="1281034"/>
          </a:xfrm>
        </p:grpSpPr>
        <p:sp>
          <p:nvSpPr>
            <p:cNvPr id="15" name="任意多边形 14"/>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pic>
        <p:nvPicPr>
          <p:cNvPr id="6" name="图片 5">
            <a:extLst>
              <a:ext uri="{FF2B5EF4-FFF2-40B4-BE49-F238E27FC236}">
                <a16:creationId xmlns:a16="http://schemas.microsoft.com/office/drawing/2014/main" xmlns="" id="{396E19B9-2257-4B6A-AAA6-E77EEDDC5C39}"/>
              </a:ext>
            </a:extLst>
          </p:cNvPr>
          <p:cNvPicPr>
            <a:picLocks noChangeAspect="1"/>
          </p:cNvPicPr>
          <p:nvPr/>
        </p:nvPicPr>
        <p:blipFill>
          <a:blip r:embed="rId3" cstate="print">
            <a:clrChange>
              <a:clrFrom>
                <a:srgbClr val="FFFFFF"/>
              </a:clrFrom>
              <a:clrTo>
                <a:srgbClr val="FFFFFF">
                  <a:alpha val="0"/>
                </a:srgbClr>
              </a:clrTo>
            </a:clrChange>
          </a:blip>
          <a:stretch>
            <a:fillRect/>
          </a:stretch>
        </p:blipFill>
        <p:spPr>
          <a:xfrm>
            <a:off x="6239436" y="4652944"/>
            <a:ext cx="2341032" cy="1843049"/>
          </a:xfrm>
          <a:prstGeom prst="rect">
            <a:avLst/>
          </a:prstGeom>
        </p:spPr>
      </p:pic>
      <p:sp>
        <p:nvSpPr>
          <p:cNvPr id="9" name="Rectangle 1"/>
          <p:cNvSpPr>
            <a:spLocks noChangeArrowheads="1"/>
          </p:cNvSpPr>
          <p:nvPr/>
        </p:nvSpPr>
        <p:spPr bwMode="auto">
          <a:xfrm>
            <a:off x="753034" y="1173052"/>
            <a:ext cx="7648687"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altLang="zh-CN" sz="2000" smtClean="0"/>
              <a:t>        </a:t>
            </a:r>
            <a:r>
              <a:rPr lang="zh-CN" altLang="en-US" sz="2000" b="1" smtClean="0">
                <a:solidFill>
                  <a:srgbClr val="C00000"/>
                </a:solidFill>
              </a:rPr>
              <a:t>（</a:t>
            </a:r>
            <a:r>
              <a:rPr lang="zh-CN" altLang="zh-CN" sz="2000" b="1" smtClean="0">
                <a:solidFill>
                  <a:srgbClr val="C00000"/>
                </a:solidFill>
              </a:rPr>
              <a:t>三</a:t>
            </a:r>
            <a:r>
              <a:rPr lang="zh-CN" altLang="en-US" sz="2000" b="1" smtClean="0">
                <a:solidFill>
                  <a:srgbClr val="C00000"/>
                </a:solidFill>
              </a:rPr>
              <a:t>）</a:t>
            </a:r>
            <a:r>
              <a:rPr lang="zh-CN" altLang="zh-CN" sz="2000" b="1" smtClean="0">
                <a:solidFill>
                  <a:srgbClr val="C00000"/>
                </a:solidFill>
              </a:rPr>
              <a:t>突出服务改革发展，聚焦“四个港口”建设，发扬久久为功的精神，为集团深化改革发展提供强大向心力</a:t>
            </a:r>
          </a:p>
          <a:p>
            <a:endParaRPr lang="zh-CN" altLang="zh-CN" sz="2000" b="1">
              <a:solidFill>
                <a:srgbClr val="C00000"/>
              </a:solidFill>
            </a:endParaRPr>
          </a:p>
        </p:txBody>
      </p:sp>
      <p:sp>
        <p:nvSpPr>
          <p:cNvPr id="10" name="文本框 1">
            <a:extLst>
              <a:ext uri="{FF2B5EF4-FFF2-40B4-BE49-F238E27FC236}">
                <a16:creationId xmlns:a16="http://schemas.microsoft.com/office/drawing/2014/main" xmlns="" id="{8A80510A-4C4E-4AF7-89B8-71EE29B01C9E}"/>
              </a:ext>
            </a:extLst>
          </p:cNvPr>
          <p:cNvSpPr txBox="1"/>
          <p:nvPr/>
        </p:nvSpPr>
        <p:spPr>
          <a:xfrm>
            <a:off x="1149876" y="505077"/>
            <a:ext cx="7323667" cy="523220"/>
          </a:xfrm>
          <a:prstGeom prst="rect">
            <a:avLst/>
          </a:prstGeom>
          <a:noFill/>
        </p:spPr>
        <p:txBody>
          <a:bodyPr wrap="square" rtlCol="0">
            <a:spAutoFit/>
          </a:bodyPr>
          <a:lstStyle/>
          <a:p>
            <a:r>
              <a:rPr lang="zh-CN" altLang="en-US" sz="2800" b="1" dirty="0">
                <a:solidFill>
                  <a:srgbClr val="003399"/>
                </a:solidFill>
                <a:latin typeface="微软雅黑" panose="020B0503020204020204" pitchFamily="34" charset="-122"/>
                <a:ea typeface="微软雅黑" panose="020B0503020204020204" pitchFamily="34" charset="-122"/>
              </a:rPr>
              <a:t>六、落实国企党建要求，保障集团高质量发展</a:t>
            </a:r>
          </a:p>
        </p:txBody>
      </p:sp>
    </p:spTree>
    <p:extLst>
      <p:ext uri="{BB962C8B-B14F-4D97-AF65-F5344CB8AC3E}">
        <p14:creationId xmlns:p14="http://schemas.microsoft.com/office/powerpoint/2010/main" val="39491824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linds(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linds(horizont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linds(horizontal)">
                                      <p:cBhvr>
                                        <p:cTn id="2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p:cNvGrpSpPr/>
          <p:nvPr/>
        </p:nvGrpSpPr>
        <p:grpSpPr>
          <a:xfrm>
            <a:off x="-21265" y="-196513"/>
            <a:ext cx="1105786" cy="1281034"/>
            <a:chOff x="-21265" y="-196513"/>
            <a:chExt cx="1105786" cy="1281034"/>
          </a:xfrm>
        </p:grpSpPr>
        <p:sp>
          <p:nvSpPr>
            <p:cNvPr id="15" name="任意多边形 14"/>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sp>
        <p:nvSpPr>
          <p:cNvPr id="9" name="Rectangle 1"/>
          <p:cNvSpPr>
            <a:spLocks noChangeArrowheads="1"/>
          </p:cNvSpPr>
          <p:nvPr/>
        </p:nvSpPr>
        <p:spPr bwMode="auto">
          <a:xfrm>
            <a:off x="753034" y="1173052"/>
            <a:ext cx="7648687"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altLang="zh-CN" sz="2000" smtClean="0"/>
              <a:t>        </a:t>
            </a:r>
            <a:r>
              <a:rPr lang="zh-CN" altLang="en-US" sz="2000" b="1" smtClean="0">
                <a:solidFill>
                  <a:srgbClr val="C00000"/>
                </a:solidFill>
              </a:rPr>
              <a:t>（</a:t>
            </a:r>
            <a:r>
              <a:rPr lang="zh-CN" altLang="zh-CN" sz="2000" b="1" smtClean="0">
                <a:solidFill>
                  <a:srgbClr val="C00000"/>
                </a:solidFill>
              </a:rPr>
              <a:t>四</a:t>
            </a:r>
            <a:r>
              <a:rPr lang="zh-CN" altLang="en-US" sz="2000" b="1" smtClean="0">
                <a:solidFill>
                  <a:srgbClr val="C00000"/>
                </a:solidFill>
              </a:rPr>
              <a:t>）</a:t>
            </a:r>
            <a:r>
              <a:rPr lang="zh-CN" altLang="zh-CN" sz="2000" b="1" smtClean="0">
                <a:solidFill>
                  <a:srgbClr val="C00000"/>
                </a:solidFill>
              </a:rPr>
              <a:t>突出建强党的基层组织，聚焦“提升组织力和政治功能”，加强基层党支部建设，为集团深化改革发展提供强大战斗力</a:t>
            </a:r>
          </a:p>
          <a:p>
            <a:endParaRPr lang="zh-CN" altLang="zh-CN" sz="2000" b="1">
              <a:solidFill>
                <a:srgbClr val="C00000"/>
              </a:solidFill>
            </a:endParaRPr>
          </a:p>
        </p:txBody>
      </p:sp>
      <p:sp>
        <p:nvSpPr>
          <p:cNvPr id="10" name="文本框 1">
            <a:extLst>
              <a:ext uri="{FF2B5EF4-FFF2-40B4-BE49-F238E27FC236}">
                <a16:creationId xmlns:a16="http://schemas.microsoft.com/office/drawing/2014/main" xmlns="" id="{8A80510A-4C4E-4AF7-89B8-71EE29B01C9E}"/>
              </a:ext>
            </a:extLst>
          </p:cNvPr>
          <p:cNvSpPr txBox="1"/>
          <p:nvPr/>
        </p:nvSpPr>
        <p:spPr>
          <a:xfrm>
            <a:off x="1149876" y="505077"/>
            <a:ext cx="7323667" cy="523220"/>
          </a:xfrm>
          <a:prstGeom prst="rect">
            <a:avLst/>
          </a:prstGeom>
          <a:noFill/>
        </p:spPr>
        <p:txBody>
          <a:bodyPr wrap="square" rtlCol="0">
            <a:spAutoFit/>
          </a:bodyPr>
          <a:lstStyle/>
          <a:p>
            <a:r>
              <a:rPr lang="zh-CN" altLang="en-US" sz="2800" b="1" dirty="0">
                <a:solidFill>
                  <a:srgbClr val="003399"/>
                </a:solidFill>
                <a:latin typeface="微软雅黑" panose="020B0503020204020204" pitchFamily="34" charset="-122"/>
                <a:ea typeface="微软雅黑" panose="020B0503020204020204" pitchFamily="34" charset="-122"/>
              </a:rPr>
              <a:t>六、落实国企党建要求，保障集团高质量发展</a:t>
            </a:r>
          </a:p>
        </p:txBody>
      </p:sp>
      <p:sp>
        <p:nvSpPr>
          <p:cNvPr id="11" name="矩形 10"/>
          <p:cNvSpPr/>
          <p:nvPr/>
        </p:nvSpPr>
        <p:spPr>
          <a:xfrm>
            <a:off x="641457" y="2091658"/>
            <a:ext cx="7706478" cy="2951898"/>
          </a:xfrm>
          <a:prstGeom prst="rect">
            <a:avLst/>
          </a:prstGeom>
        </p:spPr>
        <p:txBody>
          <a:bodyPr wrap="square">
            <a:spAutoFit/>
          </a:bodyPr>
          <a:lstStyle/>
          <a:p>
            <a:pPr marL="285750" indent="-285750">
              <a:lnSpc>
                <a:spcPct val="150000"/>
              </a:lnSpc>
              <a:buFont typeface="Wingdings" pitchFamily="2" charset="2"/>
              <a:buChar char="l"/>
            </a:pPr>
            <a:r>
              <a:rPr lang="zh-CN" altLang="zh-CN" b="1" dirty="0">
                <a:solidFill>
                  <a:srgbClr val="0070C0"/>
                </a:solidFill>
                <a:latin typeface="微软雅黑" pitchFamily="34" charset="-122"/>
                <a:ea typeface="微软雅黑" pitchFamily="34" charset="-122"/>
              </a:rPr>
              <a:t>党支部建设：</a:t>
            </a:r>
            <a:r>
              <a:rPr lang="zh-CN" altLang="zh-CN" dirty="0">
                <a:solidFill>
                  <a:srgbClr val="0070C0"/>
                </a:solidFill>
                <a:latin typeface="微软雅黑" pitchFamily="34" charset="-122"/>
                <a:ea typeface="微软雅黑" pitchFamily="34" charset="-122"/>
              </a:rPr>
              <a:t>党委会每半年至少专题研究</a:t>
            </a:r>
            <a:r>
              <a:rPr lang="en-US" altLang="zh-CN" dirty="0">
                <a:solidFill>
                  <a:srgbClr val="0070C0"/>
                </a:solidFill>
                <a:latin typeface="微软雅黑" pitchFamily="34" charset="-122"/>
                <a:ea typeface="微软雅黑" pitchFamily="34" charset="-122"/>
              </a:rPr>
              <a:t>1</a:t>
            </a:r>
            <a:r>
              <a:rPr lang="zh-CN" altLang="zh-CN" dirty="0">
                <a:solidFill>
                  <a:srgbClr val="0070C0"/>
                </a:solidFill>
                <a:latin typeface="微软雅黑" pitchFamily="34" charset="-122"/>
                <a:ea typeface="微软雅黑" pitchFamily="34" charset="-122"/>
              </a:rPr>
              <a:t>次党支部建设工作。夯实党支部书记专职化，制度化确保生产单位一线党支部，以及党员人数在</a:t>
            </a:r>
            <a:r>
              <a:rPr lang="en-US" altLang="zh-CN" dirty="0">
                <a:solidFill>
                  <a:srgbClr val="0070C0"/>
                </a:solidFill>
                <a:latin typeface="微软雅黑" pitchFamily="34" charset="-122"/>
                <a:ea typeface="微软雅黑" pitchFamily="34" charset="-122"/>
              </a:rPr>
              <a:t>30</a:t>
            </a:r>
            <a:r>
              <a:rPr lang="zh-CN" altLang="zh-CN" dirty="0">
                <a:solidFill>
                  <a:srgbClr val="0070C0"/>
                </a:solidFill>
                <a:latin typeface="微软雅黑" pitchFamily="34" charset="-122"/>
                <a:ea typeface="微软雅黑" pitchFamily="34" charset="-122"/>
              </a:rPr>
              <a:t>人以上或职工总数在</a:t>
            </a:r>
            <a:r>
              <a:rPr lang="en-US" altLang="zh-CN" dirty="0">
                <a:solidFill>
                  <a:srgbClr val="0070C0"/>
                </a:solidFill>
                <a:latin typeface="微软雅黑" pitchFamily="34" charset="-122"/>
                <a:ea typeface="微软雅黑" pitchFamily="34" charset="-122"/>
              </a:rPr>
              <a:t>150</a:t>
            </a:r>
            <a:r>
              <a:rPr lang="zh-CN" altLang="zh-CN" dirty="0">
                <a:solidFill>
                  <a:srgbClr val="0070C0"/>
                </a:solidFill>
                <a:latin typeface="微软雅黑" pitchFamily="34" charset="-122"/>
                <a:ea typeface="微软雅黑" pitchFamily="34" charset="-122"/>
              </a:rPr>
              <a:t>人以上的部门（不含机关）全部设专职党支部书</a:t>
            </a:r>
            <a:r>
              <a:rPr lang="zh-CN" altLang="zh-CN">
                <a:solidFill>
                  <a:srgbClr val="0070C0"/>
                </a:solidFill>
                <a:latin typeface="微软雅黑" pitchFamily="34" charset="-122"/>
                <a:ea typeface="微软雅黑" pitchFamily="34" charset="-122"/>
              </a:rPr>
              <a:t>记</a:t>
            </a:r>
            <a:r>
              <a:rPr lang="zh-CN" altLang="zh-CN" smtClean="0">
                <a:solidFill>
                  <a:srgbClr val="0070C0"/>
                </a:solidFill>
                <a:latin typeface="微软雅黑" pitchFamily="34" charset="-122"/>
                <a:ea typeface="微软雅黑" pitchFamily="34" charset="-122"/>
              </a:rPr>
              <a:t>。</a:t>
            </a:r>
            <a:endParaRPr lang="en-US" altLang="zh-CN" smtClean="0">
              <a:solidFill>
                <a:srgbClr val="0070C0"/>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smtClean="0">
                <a:solidFill>
                  <a:srgbClr val="0070C0"/>
                </a:solidFill>
                <a:latin typeface="微软雅黑" pitchFamily="34" charset="-122"/>
                <a:ea typeface="微软雅黑" pitchFamily="34" charset="-122"/>
              </a:rPr>
              <a:t>两</a:t>
            </a:r>
            <a:r>
              <a:rPr lang="zh-CN" altLang="zh-CN" dirty="0">
                <a:solidFill>
                  <a:srgbClr val="0070C0"/>
                </a:solidFill>
                <a:latin typeface="微软雅黑" pitchFamily="34" charset="-122"/>
                <a:ea typeface="微软雅黑" pitchFamily="34" charset="-122"/>
              </a:rPr>
              <a:t>年内即将退休的非党务工作人员，不得转任党支部书记岗位；要提高党支部书记</a:t>
            </a:r>
            <a:r>
              <a:rPr lang="en-US" altLang="zh-CN" dirty="0">
                <a:solidFill>
                  <a:srgbClr val="0070C0"/>
                </a:solidFill>
                <a:latin typeface="微软雅黑" pitchFamily="34" charset="-122"/>
                <a:ea typeface="微软雅黑" pitchFamily="34" charset="-122"/>
              </a:rPr>
              <a:t>“2+3”</a:t>
            </a:r>
            <a:r>
              <a:rPr lang="zh-CN" altLang="zh-CN" dirty="0">
                <a:solidFill>
                  <a:srgbClr val="0070C0"/>
                </a:solidFill>
                <a:latin typeface="微软雅黑" pitchFamily="34" charset="-122"/>
                <a:ea typeface="微软雅黑" pitchFamily="34" charset="-122"/>
              </a:rPr>
              <a:t>培训质量，做到内容更丰富、更有效、更接近实操，基层党组织负责的党支部书记培训，每次集中时间不得少于半天</a:t>
            </a:r>
            <a:r>
              <a:rPr lang="zh-CN" altLang="zh-CN" dirty="0" smtClean="0">
                <a:solidFill>
                  <a:srgbClr val="0070C0"/>
                </a:solidFill>
                <a:latin typeface="微软雅黑" pitchFamily="34" charset="-122"/>
                <a:ea typeface="微软雅黑" pitchFamily="34" charset="-122"/>
              </a:rPr>
              <a:t>。</a:t>
            </a:r>
            <a:endParaRPr lang="en-US" altLang="zh-CN" dirty="0" smtClean="0">
              <a:solidFill>
                <a:srgbClr val="0070C0"/>
              </a:solidFill>
              <a:latin typeface="微软雅黑" pitchFamily="34" charset="-122"/>
              <a:ea typeface="微软雅黑" pitchFamily="34" charset="-122"/>
            </a:endParaRPr>
          </a:p>
        </p:txBody>
      </p:sp>
      <p:sp>
        <p:nvSpPr>
          <p:cNvPr id="12" name="矩形 11"/>
          <p:cNvSpPr/>
          <p:nvPr/>
        </p:nvSpPr>
        <p:spPr>
          <a:xfrm>
            <a:off x="424289" y="5695605"/>
            <a:ext cx="2829621" cy="738664"/>
          </a:xfrm>
          <a:prstGeom prst="rect">
            <a:avLst/>
          </a:prstGeom>
        </p:spPr>
        <p:txBody>
          <a:bodyPr wrap="none">
            <a:spAutoFit/>
          </a:bodyPr>
          <a:lstStyle/>
          <a:p>
            <a:r>
              <a:rPr lang="zh-CN" altLang="en-US" b="1" dirty="0">
                <a:solidFill>
                  <a:srgbClr val="222222"/>
                </a:solidFill>
                <a:latin typeface="微软雅黑" panose="020B0503020204020204" pitchFamily="34" charset="-122"/>
                <a:ea typeface="微软雅黑" panose="020B0503020204020204" pitchFamily="34" charset="-122"/>
              </a:rPr>
              <a:t>职工总数在</a:t>
            </a:r>
            <a:r>
              <a:rPr lang="en-US" altLang="zh-CN" sz="2400" b="1" dirty="0">
                <a:solidFill>
                  <a:srgbClr val="FF0000"/>
                </a:solidFill>
                <a:latin typeface="微软雅黑" panose="020B0503020204020204" pitchFamily="34" charset="-122"/>
                <a:ea typeface="微软雅黑" panose="020B0503020204020204" pitchFamily="34" charset="-122"/>
              </a:rPr>
              <a:t>150</a:t>
            </a:r>
            <a:r>
              <a:rPr lang="zh-CN" altLang="en-US" sz="2400" b="1" dirty="0">
                <a:solidFill>
                  <a:srgbClr val="FF0000"/>
                </a:solidFill>
                <a:latin typeface="微软雅黑" panose="020B0503020204020204" pitchFamily="34" charset="-122"/>
                <a:ea typeface="微软雅黑" panose="020B0503020204020204" pitchFamily="34" charset="-122"/>
              </a:rPr>
              <a:t>人</a:t>
            </a:r>
            <a:r>
              <a:rPr lang="zh-CN" altLang="en-US" sz="2400" b="1">
                <a:solidFill>
                  <a:srgbClr val="FF0000"/>
                </a:solidFill>
                <a:latin typeface="微软雅黑" panose="020B0503020204020204" pitchFamily="34" charset="-122"/>
                <a:ea typeface="微软雅黑" panose="020B0503020204020204" pitchFamily="34" charset="-122"/>
              </a:rPr>
              <a:t>以</a:t>
            </a:r>
            <a:r>
              <a:rPr lang="zh-CN" altLang="en-US" sz="2400" b="1" smtClean="0">
                <a:solidFill>
                  <a:srgbClr val="FF0000"/>
                </a:solidFill>
                <a:latin typeface="微软雅黑" panose="020B0503020204020204" pitchFamily="34" charset="-122"/>
                <a:ea typeface="微软雅黑" panose="020B0503020204020204" pitchFamily="34" charset="-122"/>
              </a:rPr>
              <a:t>上</a:t>
            </a:r>
            <a:endParaRPr lang="en-US" altLang="zh-CN" sz="2400" b="1" smtClean="0">
              <a:solidFill>
                <a:srgbClr val="FF0000"/>
              </a:solidFill>
              <a:latin typeface="微软雅黑" panose="020B0503020204020204" pitchFamily="34" charset="-122"/>
              <a:ea typeface="微软雅黑" panose="020B0503020204020204" pitchFamily="34" charset="-122"/>
            </a:endParaRPr>
          </a:p>
          <a:p>
            <a:endParaRPr lang="zh-CN" altLang="en-US" b="1" dirty="0"/>
          </a:p>
        </p:txBody>
      </p:sp>
      <p:sp>
        <p:nvSpPr>
          <p:cNvPr id="13" name="矩形 12"/>
          <p:cNvSpPr/>
          <p:nvPr/>
        </p:nvSpPr>
        <p:spPr>
          <a:xfrm>
            <a:off x="3194849" y="5688664"/>
            <a:ext cx="2845292" cy="461665"/>
          </a:xfrm>
          <a:prstGeom prst="rect">
            <a:avLst/>
          </a:prstGeom>
        </p:spPr>
        <p:txBody>
          <a:bodyPr wrap="square">
            <a:spAutoFit/>
          </a:bodyPr>
          <a:lstStyle/>
          <a:p>
            <a:r>
              <a:rPr lang="zh-CN" altLang="en-US" b="1" dirty="0">
                <a:solidFill>
                  <a:srgbClr val="222222"/>
                </a:solidFill>
                <a:latin typeface="微软雅黑" panose="020B0503020204020204" pitchFamily="34" charset="-122"/>
                <a:ea typeface="微软雅黑" panose="020B0503020204020204" pitchFamily="34" charset="-122"/>
              </a:rPr>
              <a:t>或党员数量在</a:t>
            </a:r>
            <a:r>
              <a:rPr lang="en-US" altLang="zh-CN" sz="2400" b="1" dirty="0">
                <a:solidFill>
                  <a:srgbClr val="FF0000"/>
                </a:solidFill>
                <a:latin typeface="微软雅黑" panose="020B0503020204020204" pitchFamily="34" charset="-122"/>
                <a:ea typeface="微软雅黑" panose="020B0503020204020204" pitchFamily="34" charset="-122"/>
              </a:rPr>
              <a:t>30</a:t>
            </a:r>
            <a:r>
              <a:rPr lang="zh-CN" altLang="en-US" sz="2400" b="1" dirty="0">
                <a:solidFill>
                  <a:srgbClr val="FF0000"/>
                </a:solidFill>
                <a:latin typeface="微软雅黑" panose="020B0503020204020204" pitchFamily="34" charset="-122"/>
                <a:ea typeface="微软雅黑" panose="020B0503020204020204" pitchFamily="34" charset="-122"/>
              </a:rPr>
              <a:t>人以上</a:t>
            </a:r>
          </a:p>
        </p:txBody>
      </p:sp>
      <p:sp>
        <p:nvSpPr>
          <p:cNvPr id="14" name="矩形: 圆角 53"/>
          <p:cNvSpPr/>
          <p:nvPr/>
        </p:nvSpPr>
        <p:spPr>
          <a:xfrm>
            <a:off x="6045625" y="5521608"/>
            <a:ext cx="2845292" cy="980753"/>
          </a:xfrm>
          <a:prstGeom prst="roundRect">
            <a:avLst/>
          </a:prstGeom>
          <a:solidFill>
            <a:srgbClr val="1A7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effectLst>
                  <a:outerShdw blurRad="38100" dist="38100" dir="2700000" algn="tl">
                    <a:srgbClr val="000000">
                      <a:alpha val="43137"/>
                    </a:srgbClr>
                  </a:outerShdw>
                </a:effectLst>
              </a:rPr>
              <a:t>设专职支部书记</a:t>
            </a:r>
            <a:endParaRPr lang="en-US" altLang="zh-CN"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491824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21265" y="-196513"/>
            <a:ext cx="1105786" cy="1281034"/>
            <a:chOff x="-21265" y="-196513"/>
            <a:chExt cx="1105786" cy="1281034"/>
          </a:xfrm>
        </p:grpSpPr>
        <p:sp>
          <p:nvSpPr>
            <p:cNvPr id="15" name="任意多边形 14"/>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grpSp>
        <p:nvGrpSpPr>
          <p:cNvPr id="59" name="组合 58"/>
          <p:cNvGrpSpPr/>
          <p:nvPr/>
        </p:nvGrpSpPr>
        <p:grpSpPr>
          <a:xfrm>
            <a:off x="4264768" y="5023823"/>
            <a:ext cx="3824982" cy="1283213"/>
            <a:chOff x="1904306" y="3272780"/>
            <a:chExt cx="3154362" cy="1147763"/>
          </a:xfrm>
        </p:grpSpPr>
        <p:sp>
          <p:nvSpPr>
            <p:cNvPr id="60" name="Freeform 10"/>
            <p:cNvSpPr>
              <a:spLocks/>
            </p:cNvSpPr>
            <p:nvPr/>
          </p:nvSpPr>
          <p:spPr bwMode="auto">
            <a:xfrm>
              <a:off x="4188718" y="3352155"/>
              <a:ext cx="663575" cy="606425"/>
            </a:xfrm>
            <a:custGeom>
              <a:avLst/>
              <a:gdLst>
                <a:gd name="T0" fmla="*/ 92 w 177"/>
                <a:gd name="T1" fmla="*/ 162 h 162"/>
                <a:gd name="T2" fmla="*/ 162 w 177"/>
                <a:gd name="T3" fmla="*/ 162 h 162"/>
                <a:gd name="T4" fmla="*/ 165 w 177"/>
                <a:gd name="T5" fmla="*/ 54 h 162"/>
                <a:gd name="T6" fmla="*/ 88 w 177"/>
                <a:gd name="T7" fmla="*/ 2 h 162"/>
                <a:gd name="T8" fmla="*/ 12 w 177"/>
                <a:gd name="T9" fmla="*/ 54 h 162"/>
                <a:gd name="T10" fmla="*/ 15 w 177"/>
                <a:gd name="T11" fmla="*/ 162 h 162"/>
                <a:gd name="T12" fmla="*/ 85 w 177"/>
                <a:gd name="T13" fmla="*/ 162 h 162"/>
                <a:gd name="T14" fmla="*/ 92 w 177"/>
                <a:gd name="T15" fmla="*/ 162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162">
                  <a:moveTo>
                    <a:pt x="92" y="162"/>
                  </a:moveTo>
                  <a:cubicBezTo>
                    <a:pt x="162" y="162"/>
                    <a:pt x="162" y="162"/>
                    <a:pt x="162" y="162"/>
                  </a:cubicBezTo>
                  <a:cubicBezTo>
                    <a:pt x="162" y="162"/>
                    <a:pt x="177" y="104"/>
                    <a:pt x="165" y="54"/>
                  </a:cubicBezTo>
                  <a:cubicBezTo>
                    <a:pt x="151" y="0"/>
                    <a:pt x="88" y="2"/>
                    <a:pt x="88" y="2"/>
                  </a:cubicBezTo>
                  <a:cubicBezTo>
                    <a:pt x="88" y="2"/>
                    <a:pt x="25" y="0"/>
                    <a:pt x="12" y="54"/>
                  </a:cubicBezTo>
                  <a:cubicBezTo>
                    <a:pt x="0" y="104"/>
                    <a:pt x="15" y="162"/>
                    <a:pt x="15" y="162"/>
                  </a:cubicBezTo>
                  <a:cubicBezTo>
                    <a:pt x="85" y="162"/>
                    <a:pt x="85" y="162"/>
                    <a:pt x="85" y="162"/>
                  </a:cubicBezTo>
                  <a:lnTo>
                    <a:pt x="92" y="162"/>
                  </a:lnTo>
                  <a:close/>
                </a:path>
              </a:pathLst>
            </a:custGeom>
            <a:solidFill>
              <a:srgbClr val="695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11"/>
            <p:cNvSpPr>
              <a:spLocks/>
            </p:cNvSpPr>
            <p:nvPr/>
          </p:nvSpPr>
          <p:spPr bwMode="auto">
            <a:xfrm>
              <a:off x="4382393" y="3872855"/>
              <a:ext cx="277812" cy="198438"/>
            </a:xfrm>
            <a:custGeom>
              <a:avLst/>
              <a:gdLst>
                <a:gd name="T0" fmla="*/ 37 w 74"/>
                <a:gd name="T1" fmla="*/ 53 h 53"/>
                <a:gd name="T2" fmla="*/ 69 w 74"/>
                <a:gd name="T3" fmla="*/ 25 h 53"/>
                <a:gd name="T4" fmla="*/ 74 w 74"/>
                <a:gd name="T5" fmla="*/ 0 h 53"/>
                <a:gd name="T6" fmla="*/ 0 w 74"/>
                <a:gd name="T7" fmla="*/ 0 h 53"/>
                <a:gd name="T8" fmla="*/ 5 w 74"/>
                <a:gd name="T9" fmla="*/ 25 h 53"/>
                <a:gd name="T10" fmla="*/ 37 w 74"/>
                <a:gd name="T11" fmla="*/ 53 h 53"/>
              </a:gdLst>
              <a:ahLst/>
              <a:cxnLst>
                <a:cxn ang="0">
                  <a:pos x="T0" y="T1"/>
                </a:cxn>
                <a:cxn ang="0">
                  <a:pos x="T2" y="T3"/>
                </a:cxn>
                <a:cxn ang="0">
                  <a:pos x="T4" y="T5"/>
                </a:cxn>
                <a:cxn ang="0">
                  <a:pos x="T6" y="T7"/>
                </a:cxn>
                <a:cxn ang="0">
                  <a:pos x="T8" y="T9"/>
                </a:cxn>
                <a:cxn ang="0">
                  <a:pos x="T10" y="T11"/>
                </a:cxn>
              </a:cxnLst>
              <a:rect l="0" t="0" r="r" b="b"/>
              <a:pathLst>
                <a:path w="74" h="53">
                  <a:moveTo>
                    <a:pt x="37" y="53"/>
                  </a:moveTo>
                  <a:cubicBezTo>
                    <a:pt x="50" y="53"/>
                    <a:pt x="61" y="42"/>
                    <a:pt x="69" y="25"/>
                  </a:cubicBezTo>
                  <a:cubicBezTo>
                    <a:pt x="71" y="12"/>
                    <a:pt x="74" y="0"/>
                    <a:pt x="74" y="0"/>
                  </a:cubicBezTo>
                  <a:cubicBezTo>
                    <a:pt x="0" y="0"/>
                    <a:pt x="0" y="0"/>
                    <a:pt x="0" y="0"/>
                  </a:cubicBezTo>
                  <a:cubicBezTo>
                    <a:pt x="0" y="0"/>
                    <a:pt x="3" y="12"/>
                    <a:pt x="5" y="25"/>
                  </a:cubicBezTo>
                  <a:cubicBezTo>
                    <a:pt x="13" y="42"/>
                    <a:pt x="25" y="53"/>
                    <a:pt x="37" y="53"/>
                  </a:cubicBezTo>
                  <a:close/>
                </a:path>
              </a:pathLst>
            </a:custGeom>
            <a:solidFill>
              <a:srgbClr val="695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12"/>
            <p:cNvSpPr>
              <a:spLocks/>
            </p:cNvSpPr>
            <p:nvPr/>
          </p:nvSpPr>
          <p:spPr bwMode="auto">
            <a:xfrm>
              <a:off x="4247456" y="3415655"/>
              <a:ext cx="541337" cy="608013"/>
            </a:xfrm>
            <a:custGeom>
              <a:avLst/>
              <a:gdLst>
                <a:gd name="T0" fmla="*/ 72 w 144"/>
                <a:gd name="T1" fmla="*/ 162 h 162"/>
                <a:gd name="T2" fmla="*/ 127 w 144"/>
                <a:gd name="T3" fmla="*/ 96 h 162"/>
                <a:gd name="T4" fmla="*/ 141 w 144"/>
                <a:gd name="T5" fmla="*/ 85 h 162"/>
                <a:gd name="T6" fmla="*/ 133 w 144"/>
                <a:gd name="T7" fmla="*/ 69 h 162"/>
                <a:gd name="T8" fmla="*/ 133 w 144"/>
                <a:gd name="T9" fmla="*/ 69 h 162"/>
                <a:gd name="T10" fmla="*/ 72 w 144"/>
                <a:gd name="T11" fmla="*/ 0 h 162"/>
                <a:gd name="T12" fmla="*/ 11 w 144"/>
                <a:gd name="T13" fmla="*/ 69 h 162"/>
                <a:gd name="T14" fmla="*/ 11 w 144"/>
                <a:gd name="T15" fmla="*/ 69 h 162"/>
                <a:gd name="T16" fmla="*/ 3 w 144"/>
                <a:gd name="T17" fmla="*/ 85 h 162"/>
                <a:gd name="T18" fmla="*/ 17 w 144"/>
                <a:gd name="T19" fmla="*/ 96 h 162"/>
                <a:gd name="T20" fmla="*/ 72 w 144"/>
                <a:gd name="T21"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4" h="162">
                  <a:moveTo>
                    <a:pt x="72" y="162"/>
                  </a:moveTo>
                  <a:cubicBezTo>
                    <a:pt x="105" y="162"/>
                    <a:pt x="120" y="117"/>
                    <a:pt x="127" y="96"/>
                  </a:cubicBezTo>
                  <a:cubicBezTo>
                    <a:pt x="131" y="101"/>
                    <a:pt x="140" y="92"/>
                    <a:pt x="141" y="85"/>
                  </a:cubicBezTo>
                  <a:cubicBezTo>
                    <a:pt x="142" y="77"/>
                    <a:pt x="144" y="69"/>
                    <a:pt x="133" y="69"/>
                  </a:cubicBezTo>
                  <a:cubicBezTo>
                    <a:pt x="133" y="69"/>
                    <a:pt x="133" y="69"/>
                    <a:pt x="133" y="69"/>
                  </a:cubicBezTo>
                  <a:cubicBezTo>
                    <a:pt x="133" y="40"/>
                    <a:pt x="129" y="0"/>
                    <a:pt x="72" y="0"/>
                  </a:cubicBezTo>
                  <a:cubicBezTo>
                    <a:pt x="15" y="0"/>
                    <a:pt x="11" y="40"/>
                    <a:pt x="11" y="69"/>
                  </a:cubicBezTo>
                  <a:cubicBezTo>
                    <a:pt x="11" y="69"/>
                    <a:pt x="11" y="69"/>
                    <a:pt x="11" y="69"/>
                  </a:cubicBezTo>
                  <a:cubicBezTo>
                    <a:pt x="0" y="69"/>
                    <a:pt x="2" y="77"/>
                    <a:pt x="3" y="85"/>
                  </a:cubicBezTo>
                  <a:cubicBezTo>
                    <a:pt x="4" y="92"/>
                    <a:pt x="13" y="101"/>
                    <a:pt x="17" y="96"/>
                  </a:cubicBezTo>
                  <a:cubicBezTo>
                    <a:pt x="24" y="117"/>
                    <a:pt x="39" y="162"/>
                    <a:pt x="72" y="162"/>
                  </a:cubicBezTo>
                  <a:close/>
                </a:path>
              </a:pathLst>
            </a:custGeom>
            <a:solidFill>
              <a:srgbClr val="FFF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13"/>
            <p:cNvSpPr>
              <a:spLocks/>
            </p:cNvSpPr>
            <p:nvPr/>
          </p:nvSpPr>
          <p:spPr bwMode="auto">
            <a:xfrm>
              <a:off x="3985518" y="4142730"/>
              <a:ext cx="1073150" cy="277813"/>
            </a:xfrm>
            <a:custGeom>
              <a:avLst/>
              <a:gdLst>
                <a:gd name="T0" fmla="*/ 254 w 286"/>
                <a:gd name="T1" fmla="*/ 20 h 74"/>
                <a:gd name="T2" fmla="*/ 200 w 286"/>
                <a:gd name="T3" fmla="*/ 0 h 74"/>
                <a:gd name="T4" fmla="*/ 143 w 286"/>
                <a:gd name="T5" fmla="*/ 26 h 74"/>
                <a:gd name="T6" fmla="*/ 87 w 286"/>
                <a:gd name="T7" fmla="*/ 0 h 74"/>
                <a:gd name="T8" fmla="*/ 33 w 286"/>
                <a:gd name="T9" fmla="*/ 20 h 74"/>
                <a:gd name="T10" fmla="*/ 5 w 286"/>
                <a:gd name="T11" fmla="*/ 74 h 74"/>
                <a:gd name="T12" fmla="*/ 281 w 286"/>
                <a:gd name="T13" fmla="*/ 74 h 74"/>
                <a:gd name="T14" fmla="*/ 254 w 286"/>
                <a:gd name="T15" fmla="*/ 2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 h="74">
                  <a:moveTo>
                    <a:pt x="254" y="20"/>
                  </a:moveTo>
                  <a:cubicBezTo>
                    <a:pt x="241" y="11"/>
                    <a:pt x="218" y="9"/>
                    <a:pt x="200" y="0"/>
                  </a:cubicBezTo>
                  <a:cubicBezTo>
                    <a:pt x="186" y="16"/>
                    <a:pt x="166" y="26"/>
                    <a:pt x="143" y="26"/>
                  </a:cubicBezTo>
                  <a:cubicBezTo>
                    <a:pt x="121" y="26"/>
                    <a:pt x="100" y="16"/>
                    <a:pt x="87" y="0"/>
                  </a:cubicBezTo>
                  <a:cubicBezTo>
                    <a:pt x="68" y="9"/>
                    <a:pt x="45" y="11"/>
                    <a:pt x="33" y="20"/>
                  </a:cubicBezTo>
                  <a:cubicBezTo>
                    <a:pt x="0" y="42"/>
                    <a:pt x="5" y="74"/>
                    <a:pt x="5" y="74"/>
                  </a:cubicBezTo>
                  <a:cubicBezTo>
                    <a:pt x="281" y="74"/>
                    <a:pt x="281" y="74"/>
                    <a:pt x="281" y="74"/>
                  </a:cubicBezTo>
                  <a:cubicBezTo>
                    <a:pt x="281" y="74"/>
                    <a:pt x="286" y="42"/>
                    <a:pt x="254" y="20"/>
                  </a:cubicBezTo>
                  <a:close/>
                </a:path>
              </a:pathLst>
            </a:custGeom>
            <a:solidFill>
              <a:srgbClr val="A2B932"/>
            </a:solidFill>
            <a:ln>
              <a:noFill/>
            </a:ln>
            <a:extLst/>
          </p:spPr>
          <p:txBody>
            <a:bodyPr/>
            <a:lstStyle/>
            <a:p>
              <a:endParaRPr lang="zh-CN" altLang="en-US" sz="1600"/>
            </a:p>
          </p:txBody>
        </p:sp>
        <p:sp>
          <p:nvSpPr>
            <p:cNvPr id="64" name="Freeform 14"/>
            <p:cNvSpPr>
              <a:spLocks/>
            </p:cNvSpPr>
            <p:nvPr/>
          </p:nvSpPr>
          <p:spPr bwMode="auto">
            <a:xfrm>
              <a:off x="4312543" y="3966517"/>
              <a:ext cx="423862" cy="274638"/>
            </a:xfrm>
            <a:custGeom>
              <a:avLst/>
              <a:gdLst>
                <a:gd name="T0" fmla="*/ 56 w 113"/>
                <a:gd name="T1" fmla="*/ 73 h 73"/>
                <a:gd name="T2" fmla="*/ 113 w 113"/>
                <a:gd name="T3" fmla="*/ 47 h 73"/>
                <a:gd name="T4" fmla="*/ 91 w 113"/>
                <a:gd name="T5" fmla="*/ 28 h 73"/>
                <a:gd name="T6" fmla="*/ 88 w 113"/>
                <a:gd name="T7" fmla="*/ 0 h 73"/>
                <a:gd name="T8" fmla="*/ 56 w 113"/>
                <a:gd name="T9" fmla="*/ 28 h 73"/>
                <a:gd name="T10" fmla="*/ 24 w 113"/>
                <a:gd name="T11" fmla="*/ 0 h 73"/>
                <a:gd name="T12" fmla="*/ 22 w 113"/>
                <a:gd name="T13" fmla="*/ 28 h 73"/>
                <a:gd name="T14" fmla="*/ 0 w 113"/>
                <a:gd name="T15" fmla="*/ 47 h 73"/>
                <a:gd name="T16" fmla="*/ 56 w 113"/>
                <a:gd name="T17"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 h="73">
                  <a:moveTo>
                    <a:pt x="56" y="73"/>
                  </a:moveTo>
                  <a:cubicBezTo>
                    <a:pt x="79" y="73"/>
                    <a:pt x="99" y="63"/>
                    <a:pt x="113" y="47"/>
                  </a:cubicBezTo>
                  <a:cubicBezTo>
                    <a:pt x="104" y="42"/>
                    <a:pt x="96" y="37"/>
                    <a:pt x="91" y="28"/>
                  </a:cubicBezTo>
                  <a:cubicBezTo>
                    <a:pt x="87" y="22"/>
                    <a:pt x="87" y="11"/>
                    <a:pt x="88" y="0"/>
                  </a:cubicBezTo>
                  <a:cubicBezTo>
                    <a:pt x="80" y="17"/>
                    <a:pt x="69" y="28"/>
                    <a:pt x="56" y="28"/>
                  </a:cubicBezTo>
                  <a:cubicBezTo>
                    <a:pt x="44" y="28"/>
                    <a:pt x="32" y="17"/>
                    <a:pt x="24" y="0"/>
                  </a:cubicBezTo>
                  <a:cubicBezTo>
                    <a:pt x="25" y="11"/>
                    <a:pt x="25" y="22"/>
                    <a:pt x="22" y="28"/>
                  </a:cubicBezTo>
                  <a:cubicBezTo>
                    <a:pt x="16" y="37"/>
                    <a:pt x="9" y="42"/>
                    <a:pt x="0" y="47"/>
                  </a:cubicBezTo>
                  <a:cubicBezTo>
                    <a:pt x="13" y="63"/>
                    <a:pt x="34" y="73"/>
                    <a:pt x="56" y="73"/>
                  </a:cubicBezTo>
                  <a:close/>
                </a:path>
              </a:pathLst>
            </a:custGeom>
            <a:solidFill>
              <a:srgbClr val="FFF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15"/>
            <p:cNvSpPr>
              <a:spLocks/>
            </p:cNvSpPr>
            <p:nvPr/>
          </p:nvSpPr>
          <p:spPr bwMode="auto">
            <a:xfrm>
              <a:off x="4180781" y="3396605"/>
              <a:ext cx="674687" cy="536575"/>
            </a:xfrm>
            <a:custGeom>
              <a:avLst/>
              <a:gdLst>
                <a:gd name="T0" fmla="*/ 136 w 180"/>
                <a:gd name="T1" fmla="*/ 15 h 143"/>
                <a:gd name="T2" fmla="*/ 95 w 180"/>
                <a:gd name="T3" fmla="*/ 4 h 143"/>
                <a:gd name="T4" fmla="*/ 95 w 180"/>
                <a:gd name="T5" fmla="*/ 5 h 143"/>
                <a:gd name="T6" fmla="*/ 87 w 180"/>
                <a:gd name="T7" fmla="*/ 5 h 143"/>
                <a:gd name="T8" fmla="*/ 87 w 180"/>
                <a:gd name="T9" fmla="*/ 4 h 143"/>
                <a:gd name="T10" fmla="*/ 45 w 180"/>
                <a:gd name="T11" fmla="*/ 15 h 143"/>
                <a:gd name="T12" fmla="*/ 19 w 180"/>
                <a:gd name="T13" fmla="*/ 143 h 143"/>
                <a:gd name="T14" fmla="*/ 48 w 180"/>
                <a:gd name="T15" fmla="*/ 142 h 143"/>
                <a:gd name="T16" fmla="*/ 41 w 180"/>
                <a:gd name="T17" fmla="*/ 43 h 143"/>
                <a:gd name="T18" fmla="*/ 45 w 180"/>
                <a:gd name="T19" fmla="*/ 37 h 143"/>
                <a:gd name="T20" fmla="*/ 45 w 180"/>
                <a:gd name="T21" fmla="*/ 42 h 143"/>
                <a:gd name="T22" fmla="*/ 45 w 180"/>
                <a:gd name="T23" fmla="*/ 57 h 143"/>
                <a:gd name="T24" fmla="*/ 83 w 180"/>
                <a:gd name="T25" fmla="*/ 57 h 143"/>
                <a:gd name="T26" fmla="*/ 86 w 180"/>
                <a:gd name="T27" fmla="*/ 40 h 143"/>
                <a:gd name="T28" fmla="*/ 89 w 180"/>
                <a:gd name="T29" fmla="*/ 57 h 143"/>
                <a:gd name="T30" fmla="*/ 94 w 180"/>
                <a:gd name="T31" fmla="*/ 57 h 143"/>
                <a:gd name="T32" fmla="*/ 93 w 180"/>
                <a:gd name="T33" fmla="*/ 49 h 143"/>
                <a:gd name="T34" fmla="*/ 99 w 180"/>
                <a:gd name="T35" fmla="*/ 57 h 143"/>
                <a:gd name="T36" fmla="*/ 136 w 180"/>
                <a:gd name="T37" fmla="*/ 57 h 143"/>
                <a:gd name="T38" fmla="*/ 139 w 180"/>
                <a:gd name="T39" fmla="*/ 41 h 143"/>
                <a:gd name="T40" fmla="*/ 140 w 180"/>
                <a:gd name="T41" fmla="*/ 43 h 143"/>
                <a:gd name="T42" fmla="*/ 133 w 180"/>
                <a:gd name="T43" fmla="*/ 142 h 143"/>
                <a:gd name="T44" fmla="*/ 162 w 180"/>
                <a:gd name="T45" fmla="*/ 143 h 143"/>
                <a:gd name="T46" fmla="*/ 136 w 180"/>
                <a:gd name="T47" fmla="*/ 1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0" h="143">
                  <a:moveTo>
                    <a:pt x="136" y="15"/>
                  </a:moveTo>
                  <a:cubicBezTo>
                    <a:pt x="112" y="0"/>
                    <a:pt x="95" y="4"/>
                    <a:pt x="95" y="4"/>
                  </a:cubicBezTo>
                  <a:cubicBezTo>
                    <a:pt x="95" y="5"/>
                    <a:pt x="95" y="5"/>
                    <a:pt x="95" y="5"/>
                  </a:cubicBezTo>
                  <a:cubicBezTo>
                    <a:pt x="92" y="5"/>
                    <a:pt x="89" y="5"/>
                    <a:pt x="87" y="5"/>
                  </a:cubicBezTo>
                  <a:cubicBezTo>
                    <a:pt x="87" y="4"/>
                    <a:pt x="87" y="4"/>
                    <a:pt x="87" y="4"/>
                  </a:cubicBezTo>
                  <a:cubicBezTo>
                    <a:pt x="87" y="4"/>
                    <a:pt x="69" y="0"/>
                    <a:pt x="45" y="15"/>
                  </a:cubicBezTo>
                  <a:cubicBezTo>
                    <a:pt x="0" y="44"/>
                    <a:pt x="19" y="143"/>
                    <a:pt x="19" y="143"/>
                  </a:cubicBezTo>
                  <a:cubicBezTo>
                    <a:pt x="48" y="142"/>
                    <a:pt x="48" y="142"/>
                    <a:pt x="48" y="142"/>
                  </a:cubicBezTo>
                  <a:cubicBezTo>
                    <a:pt x="48" y="142"/>
                    <a:pt x="25" y="76"/>
                    <a:pt x="41" y="43"/>
                  </a:cubicBezTo>
                  <a:cubicBezTo>
                    <a:pt x="42" y="41"/>
                    <a:pt x="44" y="39"/>
                    <a:pt x="45" y="37"/>
                  </a:cubicBezTo>
                  <a:cubicBezTo>
                    <a:pt x="45" y="39"/>
                    <a:pt x="45" y="40"/>
                    <a:pt x="45" y="42"/>
                  </a:cubicBezTo>
                  <a:cubicBezTo>
                    <a:pt x="46" y="50"/>
                    <a:pt x="45" y="57"/>
                    <a:pt x="45" y="57"/>
                  </a:cubicBezTo>
                  <a:cubicBezTo>
                    <a:pt x="83" y="57"/>
                    <a:pt x="83" y="57"/>
                    <a:pt x="83" y="57"/>
                  </a:cubicBezTo>
                  <a:cubicBezTo>
                    <a:pt x="84" y="54"/>
                    <a:pt x="87" y="47"/>
                    <a:pt x="86" y="40"/>
                  </a:cubicBezTo>
                  <a:cubicBezTo>
                    <a:pt x="84" y="32"/>
                    <a:pt x="88" y="49"/>
                    <a:pt x="89" y="57"/>
                  </a:cubicBezTo>
                  <a:cubicBezTo>
                    <a:pt x="94" y="57"/>
                    <a:pt x="94" y="57"/>
                    <a:pt x="94" y="57"/>
                  </a:cubicBezTo>
                  <a:cubicBezTo>
                    <a:pt x="94" y="55"/>
                    <a:pt x="94" y="52"/>
                    <a:pt x="93" y="49"/>
                  </a:cubicBezTo>
                  <a:cubicBezTo>
                    <a:pt x="92" y="45"/>
                    <a:pt x="97" y="54"/>
                    <a:pt x="99" y="57"/>
                  </a:cubicBezTo>
                  <a:cubicBezTo>
                    <a:pt x="136" y="57"/>
                    <a:pt x="136" y="57"/>
                    <a:pt x="136" y="57"/>
                  </a:cubicBezTo>
                  <a:cubicBezTo>
                    <a:pt x="136" y="57"/>
                    <a:pt x="139" y="50"/>
                    <a:pt x="139" y="41"/>
                  </a:cubicBezTo>
                  <a:cubicBezTo>
                    <a:pt x="139" y="42"/>
                    <a:pt x="140" y="43"/>
                    <a:pt x="140" y="43"/>
                  </a:cubicBezTo>
                  <a:cubicBezTo>
                    <a:pt x="156" y="76"/>
                    <a:pt x="133" y="142"/>
                    <a:pt x="133" y="142"/>
                  </a:cubicBezTo>
                  <a:cubicBezTo>
                    <a:pt x="162" y="143"/>
                    <a:pt x="162" y="143"/>
                    <a:pt x="162" y="143"/>
                  </a:cubicBezTo>
                  <a:cubicBezTo>
                    <a:pt x="162" y="143"/>
                    <a:pt x="180" y="44"/>
                    <a:pt x="136" y="15"/>
                  </a:cubicBezTo>
                  <a:close/>
                </a:path>
              </a:pathLst>
            </a:custGeom>
            <a:solidFill>
              <a:srgbClr val="695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16"/>
            <p:cNvSpPr>
              <a:spLocks/>
            </p:cNvSpPr>
            <p:nvPr/>
          </p:nvSpPr>
          <p:spPr bwMode="auto">
            <a:xfrm>
              <a:off x="2177356" y="3329930"/>
              <a:ext cx="555625" cy="682625"/>
            </a:xfrm>
            <a:custGeom>
              <a:avLst/>
              <a:gdLst>
                <a:gd name="T0" fmla="*/ 0 w 148"/>
                <a:gd name="T1" fmla="*/ 182 h 182"/>
                <a:gd name="T2" fmla="*/ 148 w 148"/>
                <a:gd name="T3" fmla="*/ 182 h 182"/>
                <a:gd name="T4" fmla="*/ 80 w 148"/>
                <a:gd name="T5" fmla="*/ 0 h 182"/>
                <a:gd name="T6" fmla="*/ 0 w 148"/>
                <a:gd name="T7" fmla="*/ 182 h 182"/>
              </a:gdLst>
              <a:ahLst/>
              <a:cxnLst>
                <a:cxn ang="0">
                  <a:pos x="T0" y="T1"/>
                </a:cxn>
                <a:cxn ang="0">
                  <a:pos x="T2" y="T3"/>
                </a:cxn>
                <a:cxn ang="0">
                  <a:pos x="T4" y="T5"/>
                </a:cxn>
                <a:cxn ang="0">
                  <a:pos x="T6" y="T7"/>
                </a:cxn>
              </a:cxnLst>
              <a:rect l="0" t="0" r="r" b="b"/>
              <a:pathLst>
                <a:path w="148" h="182">
                  <a:moveTo>
                    <a:pt x="0" y="182"/>
                  </a:moveTo>
                  <a:cubicBezTo>
                    <a:pt x="148" y="182"/>
                    <a:pt x="148" y="182"/>
                    <a:pt x="148" y="182"/>
                  </a:cubicBezTo>
                  <a:cubicBezTo>
                    <a:pt x="148" y="182"/>
                    <a:pt x="118" y="0"/>
                    <a:pt x="80" y="0"/>
                  </a:cubicBezTo>
                  <a:cubicBezTo>
                    <a:pt x="41" y="0"/>
                    <a:pt x="0" y="182"/>
                    <a:pt x="0" y="182"/>
                  </a:cubicBezTo>
                  <a:close/>
                </a:path>
              </a:pathLst>
            </a:custGeom>
            <a:solidFill>
              <a:srgbClr val="695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17"/>
            <p:cNvSpPr>
              <a:spLocks/>
            </p:cNvSpPr>
            <p:nvPr/>
          </p:nvSpPr>
          <p:spPr bwMode="auto">
            <a:xfrm>
              <a:off x="2323406" y="3861742"/>
              <a:ext cx="296862" cy="198438"/>
            </a:xfrm>
            <a:custGeom>
              <a:avLst/>
              <a:gdLst>
                <a:gd name="T0" fmla="*/ 40 w 79"/>
                <a:gd name="T1" fmla="*/ 53 h 53"/>
                <a:gd name="T2" fmla="*/ 74 w 79"/>
                <a:gd name="T3" fmla="*/ 25 h 53"/>
                <a:gd name="T4" fmla="*/ 79 w 79"/>
                <a:gd name="T5" fmla="*/ 0 h 53"/>
                <a:gd name="T6" fmla="*/ 0 w 79"/>
                <a:gd name="T7" fmla="*/ 0 h 53"/>
                <a:gd name="T8" fmla="*/ 5 w 79"/>
                <a:gd name="T9" fmla="*/ 25 h 53"/>
                <a:gd name="T10" fmla="*/ 40 w 79"/>
                <a:gd name="T11" fmla="*/ 53 h 53"/>
              </a:gdLst>
              <a:ahLst/>
              <a:cxnLst>
                <a:cxn ang="0">
                  <a:pos x="T0" y="T1"/>
                </a:cxn>
                <a:cxn ang="0">
                  <a:pos x="T2" y="T3"/>
                </a:cxn>
                <a:cxn ang="0">
                  <a:pos x="T4" y="T5"/>
                </a:cxn>
                <a:cxn ang="0">
                  <a:pos x="T6" y="T7"/>
                </a:cxn>
                <a:cxn ang="0">
                  <a:pos x="T8" y="T9"/>
                </a:cxn>
                <a:cxn ang="0">
                  <a:pos x="T10" y="T11"/>
                </a:cxn>
              </a:cxnLst>
              <a:rect l="0" t="0" r="r" b="b"/>
              <a:pathLst>
                <a:path w="79" h="53">
                  <a:moveTo>
                    <a:pt x="40" y="53"/>
                  </a:moveTo>
                  <a:cubicBezTo>
                    <a:pt x="53" y="53"/>
                    <a:pt x="65" y="43"/>
                    <a:pt x="74" y="25"/>
                  </a:cubicBezTo>
                  <a:cubicBezTo>
                    <a:pt x="76" y="12"/>
                    <a:pt x="79" y="0"/>
                    <a:pt x="79" y="0"/>
                  </a:cubicBezTo>
                  <a:cubicBezTo>
                    <a:pt x="0" y="0"/>
                    <a:pt x="0" y="0"/>
                    <a:pt x="0" y="0"/>
                  </a:cubicBezTo>
                  <a:cubicBezTo>
                    <a:pt x="0" y="0"/>
                    <a:pt x="4" y="12"/>
                    <a:pt x="5" y="25"/>
                  </a:cubicBezTo>
                  <a:cubicBezTo>
                    <a:pt x="14" y="43"/>
                    <a:pt x="26" y="53"/>
                    <a:pt x="40" y="53"/>
                  </a:cubicBezTo>
                  <a:close/>
                </a:path>
              </a:pathLst>
            </a:custGeom>
            <a:solidFill>
              <a:srgbClr val="695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18"/>
            <p:cNvSpPr>
              <a:spLocks/>
            </p:cNvSpPr>
            <p:nvPr/>
          </p:nvSpPr>
          <p:spPr bwMode="auto">
            <a:xfrm>
              <a:off x="2182118" y="3388667"/>
              <a:ext cx="573087" cy="623888"/>
            </a:xfrm>
            <a:custGeom>
              <a:avLst/>
              <a:gdLst>
                <a:gd name="T0" fmla="*/ 76 w 153"/>
                <a:gd name="T1" fmla="*/ 166 h 166"/>
                <a:gd name="T2" fmla="*/ 135 w 153"/>
                <a:gd name="T3" fmla="*/ 99 h 166"/>
                <a:gd name="T4" fmla="*/ 150 w 153"/>
                <a:gd name="T5" fmla="*/ 87 h 166"/>
                <a:gd name="T6" fmla="*/ 141 w 153"/>
                <a:gd name="T7" fmla="*/ 71 h 166"/>
                <a:gd name="T8" fmla="*/ 141 w 153"/>
                <a:gd name="T9" fmla="*/ 71 h 166"/>
                <a:gd name="T10" fmla="*/ 76 w 153"/>
                <a:gd name="T11" fmla="*/ 0 h 166"/>
                <a:gd name="T12" fmla="*/ 12 w 153"/>
                <a:gd name="T13" fmla="*/ 71 h 166"/>
                <a:gd name="T14" fmla="*/ 12 w 153"/>
                <a:gd name="T15" fmla="*/ 71 h 166"/>
                <a:gd name="T16" fmla="*/ 3 w 153"/>
                <a:gd name="T17" fmla="*/ 87 h 166"/>
                <a:gd name="T18" fmla="*/ 18 w 153"/>
                <a:gd name="T19" fmla="*/ 99 h 166"/>
                <a:gd name="T20" fmla="*/ 76 w 153"/>
                <a:gd name="T21"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 h="166">
                  <a:moveTo>
                    <a:pt x="76" y="166"/>
                  </a:moveTo>
                  <a:cubicBezTo>
                    <a:pt x="111" y="166"/>
                    <a:pt x="128" y="121"/>
                    <a:pt x="135" y="99"/>
                  </a:cubicBezTo>
                  <a:cubicBezTo>
                    <a:pt x="139" y="103"/>
                    <a:pt x="148" y="94"/>
                    <a:pt x="150" y="87"/>
                  </a:cubicBezTo>
                  <a:cubicBezTo>
                    <a:pt x="151" y="79"/>
                    <a:pt x="153" y="71"/>
                    <a:pt x="141" y="71"/>
                  </a:cubicBezTo>
                  <a:cubicBezTo>
                    <a:pt x="141" y="71"/>
                    <a:pt x="141" y="71"/>
                    <a:pt x="141" y="71"/>
                  </a:cubicBezTo>
                  <a:cubicBezTo>
                    <a:pt x="141" y="41"/>
                    <a:pt x="137" y="0"/>
                    <a:pt x="76" y="0"/>
                  </a:cubicBezTo>
                  <a:cubicBezTo>
                    <a:pt x="16" y="0"/>
                    <a:pt x="12" y="41"/>
                    <a:pt x="12" y="71"/>
                  </a:cubicBezTo>
                  <a:cubicBezTo>
                    <a:pt x="12" y="71"/>
                    <a:pt x="12" y="71"/>
                    <a:pt x="12" y="71"/>
                  </a:cubicBezTo>
                  <a:cubicBezTo>
                    <a:pt x="0" y="71"/>
                    <a:pt x="2" y="79"/>
                    <a:pt x="3" y="87"/>
                  </a:cubicBezTo>
                  <a:cubicBezTo>
                    <a:pt x="5" y="94"/>
                    <a:pt x="14" y="103"/>
                    <a:pt x="18" y="99"/>
                  </a:cubicBezTo>
                  <a:cubicBezTo>
                    <a:pt x="25" y="121"/>
                    <a:pt x="42" y="166"/>
                    <a:pt x="76" y="166"/>
                  </a:cubicBezTo>
                  <a:close/>
                </a:path>
              </a:pathLst>
            </a:custGeom>
            <a:solidFill>
              <a:srgbClr val="FFF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19"/>
            <p:cNvSpPr>
              <a:spLocks/>
            </p:cNvSpPr>
            <p:nvPr/>
          </p:nvSpPr>
          <p:spPr bwMode="auto">
            <a:xfrm>
              <a:off x="1904306" y="4134792"/>
              <a:ext cx="1139825" cy="285750"/>
            </a:xfrm>
            <a:custGeom>
              <a:avLst/>
              <a:gdLst>
                <a:gd name="T0" fmla="*/ 269 w 304"/>
                <a:gd name="T1" fmla="*/ 21 h 76"/>
                <a:gd name="T2" fmla="*/ 212 w 304"/>
                <a:gd name="T3" fmla="*/ 0 h 76"/>
                <a:gd name="T4" fmla="*/ 152 w 304"/>
                <a:gd name="T5" fmla="*/ 27 h 76"/>
                <a:gd name="T6" fmla="*/ 92 w 304"/>
                <a:gd name="T7" fmla="*/ 0 h 76"/>
                <a:gd name="T8" fmla="*/ 34 w 304"/>
                <a:gd name="T9" fmla="*/ 21 h 76"/>
                <a:gd name="T10" fmla="*/ 5 w 304"/>
                <a:gd name="T11" fmla="*/ 76 h 76"/>
                <a:gd name="T12" fmla="*/ 299 w 304"/>
                <a:gd name="T13" fmla="*/ 76 h 76"/>
                <a:gd name="T14" fmla="*/ 269 w 304"/>
                <a:gd name="T15" fmla="*/ 21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4" h="76">
                  <a:moveTo>
                    <a:pt x="269" y="21"/>
                  </a:moveTo>
                  <a:cubicBezTo>
                    <a:pt x="256" y="12"/>
                    <a:pt x="231" y="9"/>
                    <a:pt x="212" y="0"/>
                  </a:cubicBezTo>
                  <a:cubicBezTo>
                    <a:pt x="197" y="16"/>
                    <a:pt x="176" y="27"/>
                    <a:pt x="152" y="27"/>
                  </a:cubicBezTo>
                  <a:cubicBezTo>
                    <a:pt x="128" y="27"/>
                    <a:pt x="106" y="16"/>
                    <a:pt x="92" y="0"/>
                  </a:cubicBezTo>
                  <a:cubicBezTo>
                    <a:pt x="72" y="9"/>
                    <a:pt x="48" y="12"/>
                    <a:pt x="34" y="21"/>
                  </a:cubicBezTo>
                  <a:cubicBezTo>
                    <a:pt x="0" y="43"/>
                    <a:pt x="5" y="76"/>
                    <a:pt x="5" y="76"/>
                  </a:cubicBezTo>
                  <a:cubicBezTo>
                    <a:pt x="299" y="76"/>
                    <a:pt x="299" y="76"/>
                    <a:pt x="299" y="76"/>
                  </a:cubicBezTo>
                  <a:cubicBezTo>
                    <a:pt x="299" y="76"/>
                    <a:pt x="304" y="43"/>
                    <a:pt x="269" y="21"/>
                  </a:cubicBezTo>
                  <a:close/>
                </a:path>
              </a:pathLst>
            </a:custGeom>
            <a:solidFill>
              <a:srgbClr val="EBAC07"/>
            </a:solidFill>
            <a:ln>
              <a:noFill/>
            </a:ln>
            <a:extLst/>
          </p:spPr>
          <p:txBody>
            <a:bodyPr/>
            <a:lstStyle/>
            <a:p>
              <a:endParaRPr lang="zh-CN" altLang="en-US" sz="1600"/>
            </a:p>
          </p:txBody>
        </p:sp>
        <p:sp>
          <p:nvSpPr>
            <p:cNvPr id="70" name="Freeform 20"/>
            <p:cNvSpPr>
              <a:spLocks/>
            </p:cNvSpPr>
            <p:nvPr/>
          </p:nvSpPr>
          <p:spPr bwMode="auto">
            <a:xfrm>
              <a:off x="2248793" y="3955405"/>
              <a:ext cx="450850" cy="280988"/>
            </a:xfrm>
            <a:custGeom>
              <a:avLst/>
              <a:gdLst>
                <a:gd name="T0" fmla="*/ 60 w 120"/>
                <a:gd name="T1" fmla="*/ 75 h 75"/>
                <a:gd name="T2" fmla="*/ 120 w 120"/>
                <a:gd name="T3" fmla="*/ 48 h 75"/>
                <a:gd name="T4" fmla="*/ 96 w 120"/>
                <a:gd name="T5" fmla="*/ 29 h 75"/>
                <a:gd name="T6" fmla="*/ 94 w 120"/>
                <a:gd name="T7" fmla="*/ 0 h 75"/>
                <a:gd name="T8" fmla="*/ 60 w 120"/>
                <a:gd name="T9" fmla="*/ 28 h 75"/>
                <a:gd name="T10" fmla="*/ 25 w 120"/>
                <a:gd name="T11" fmla="*/ 0 h 75"/>
                <a:gd name="T12" fmla="*/ 23 w 120"/>
                <a:gd name="T13" fmla="*/ 29 h 75"/>
                <a:gd name="T14" fmla="*/ 0 w 120"/>
                <a:gd name="T15" fmla="*/ 48 h 75"/>
                <a:gd name="T16" fmla="*/ 60 w 120"/>
                <a:gd name="T17"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75">
                  <a:moveTo>
                    <a:pt x="60" y="75"/>
                  </a:moveTo>
                  <a:cubicBezTo>
                    <a:pt x="84" y="75"/>
                    <a:pt x="105" y="64"/>
                    <a:pt x="120" y="48"/>
                  </a:cubicBezTo>
                  <a:cubicBezTo>
                    <a:pt x="110" y="43"/>
                    <a:pt x="102" y="38"/>
                    <a:pt x="96" y="29"/>
                  </a:cubicBezTo>
                  <a:cubicBezTo>
                    <a:pt x="92" y="23"/>
                    <a:pt x="93" y="11"/>
                    <a:pt x="94" y="0"/>
                  </a:cubicBezTo>
                  <a:cubicBezTo>
                    <a:pt x="85" y="18"/>
                    <a:pt x="73" y="28"/>
                    <a:pt x="60" y="28"/>
                  </a:cubicBezTo>
                  <a:cubicBezTo>
                    <a:pt x="46" y="28"/>
                    <a:pt x="34" y="18"/>
                    <a:pt x="25" y="0"/>
                  </a:cubicBezTo>
                  <a:cubicBezTo>
                    <a:pt x="27" y="11"/>
                    <a:pt x="27" y="23"/>
                    <a:pt x="23" y="29"/>
                  </a:cubicBezTo>
                  <a:cubicBezTo>
                    <a:pt x="17" y="38"/>
                    <a:pt x="9" y="43"/>
                    <a:pt x="0" y="48"/>
                  </a:cubicBezTo>
                  <a:cubicBezTo>
                    <a:pt x="14" y="64"/>
                    <a:pt x="36" y="75"/>
                    <a:pt x="60" y="75"/>
                  </a:cubicBezTo>
                  <a:close/>
                </a:path>
              </a:pathLst>
            </a:custGeom>
            <a:solidFill>
              <a:srgbClr val="FFF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1"/>
            <p:cNvSpPr>
              <a:spLocks/>
            </p:cNvSpPr>
            <p:nvPr/>
          </p:nvSpPr>
          <p:spPr bwMode="auto">
            <a:xfrm>
              <a:off x="2136081" y="3288655"/>
              <a:ext cx="357187" cy="738188"/>
            </a:xfrm>
            <a:custGeom>
              <a:avLst/>
              <a:gdLst>
                <a:gd name="T0" fmla="*/ 95 w 95"/>
                <a:gd name="T1" fmla="*/ 8 h 197"/>
                <a:gd name="T2" fmla="*/ 0 w 95"/>
                <a:gd name="T3" fmla="*/ 92 h 197"/>
                <a:gd name="T4" fmla="*/ 12 w 95"/>
                <a:gd name="T5" fmla="*/ 197 h 197"/>
                <a:gd name="T6" fmla="*/ 95 w 95"/>
                <a:gd name="T7" fmla="*/ 8 h 197"/>
              </a:gdLst>
              <a:ahLst/>
              <a:cxnLst>
                <a:cxn ang="0">
                  <a:pos x="T0" y="T1"/>
                </a:cxn>
                <a:cxn ang="0">
                  <a:pos x="T2" y="T3"/>
                </a:cxn>
                <a:cxn ang="0">
                  <a:pos x="T4" y="T5"/>
                </a:cxn>
                <a:cxn ang="0">
                  <a:pos x="T6" y="T7"/>
                </a:cxn>
              </a:cxnLst>
              <a:rect l="0" t="0" r="r" b="b"/>
              <a:pathLst>
                <a:path w="95" h="197">
                  <a:moveTo>
                    <a:pt x="95" y="8"/>
                  </a:moveTo>
                  <a:cubicBezTo>
                    <a:pt x="95" y="8"/>
                    <a:pt x="0" y="0"/>
                    <a:pt x="0" y="92"/>
                  </a:cubicBezTo>
                  <a:cubicBezTo>
                    <a:pt x="0" y="163"/>
                    <a:pt x="12" y="197"/>
                    <a:pt x="12" y="197"/>
                  </a:cubicBezTo>
                  <a:lnTo>
                    <a:pt x="95" y="8"/>
                  </a:lnTo>
                  <a:close/>
                </a:path>
              </a:pathLst>
            </a:custGeom>
            <a:solidFill>
              <a:srgbClr val="695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2"/>
            <p:cNvSpPr>
              <a:spLocks/>
            </p:cNvSpPr>
            <p:nvPr/>
          </p:nvSpPr>
          <p:spPr bwMode="auto">
            <a:xfrm>
              <a:off x="2474218" y="3310880"/>
              <a:ext cx="303212" cy="715963"/>
            </a:xfrm>
            <a:custGeom>
              <a:avLst/>
              <a:gdLst>
                <a:gd name="T0" fmla="*/ 0 w 81"/>
                <a:gd name="T1" fmla="*/ 2 h 191"/>
                <a:gd name="T2" fmla="*/ 81 w 81"/>
                <a:gd name="T3" fmla="*/ 86 h 191"/>
                <a:gd name="T4" fmla="*/ 69 w 81"/>
                <a:gd name="T5" fmla="*/ 191 h 191"/>
                <a:gd name="T6" fmla="*/ 0 w 81"/>
                <a:gd name="T7" fmla="*/ 2 h 191"/>
              </a:gdLst>
              <a:ahLst/>
              <a:cxnLst>
                <a:cxn ang="0">
                  <a:pos x="T0" y="T1"/>
                </a:cxn>
                <a:cxn ang="0">
                  <a:pos x="T2" y="T3"/>
                </a:cxn>
                <a:cxn ang="0">
                  <a:pos x="T4" y="T5"/>
                </a:cxn>
                <a:cxn ang="0">
                  <a:pos x="T6" y="T7"/>
                </a:cxn>
              </a:cxnLst>
              <a:rect l="0" t="0" r="r" b="b"/>
              <a:pathLst>
                <a:path w="81" h="191">
                  <a:moveTo>
                    <a:pt x="0" y="2"/>
                  </a:moveTo>
                  <a:cubicBezTo>
                    <a:pt x="0" y="2"/>
                    <a:pt x="81" y="0"/>
                    <a:pt x="81" y="86"/>
                  </a:cubicBezTo>
                  <a:cubicBezTo>
                    <a:pt x="81" y="151"/>
                    <a:pt x="69" y="191"/>
                    <a:pt x="69" y="191"/>
                  </a:cubicBezTo>
                  <a:lnTo>
                    <a:pt x="0" y="2"/>
                  </a:lnTo>
                  <a:close/>
                </a:path>
              </a:pathLst>
            </a:custGeom>
            <a:solidFill>
              <a:srgbClr val="695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3"/>
            <p:cNvSpPr>
              <a:spLocks/>
            </p:cNvSpPr>
            <p:nvPr/>
          </p:nvSpPr>
          <p:spPr bwMode="auto">
            <a:xfrm>
              <a:off x="3269556" y="3798242"/>
              <a:ext cx="427037" cy="225425"/>
            </a:xfrm>
            <a:custGeom>
              <a:avLst/>
              <a:gdLst>
                <a:gd name="T0" fmla="*/ 57 w 114"/>
                <a:gd name="T1" fmla="*/ 60 h 60"/>
                <a:gd name="T2" fmla="*/ 111 w 114"/>
                <a:gd name="T3" fmla="*/ 20 h 60"/>
                <a:gd name="T4" fmla="*/ 114 w 114"/>
                <a:gd name="T5" fmla="*/ 0 h 60"/>
                <a:gd name="T6" fmla="*/ 0 w 114"/>
                <a:gd name="T7" fmla="*/ 0 h 60"/>
                <a:gd name="T8" fmla="*/ 4 w 114"/>
                <a:gd name="T9" fmla="*/ 20 h 60"/>
                <a:gd name="T10" fmla="*/ 57 w 114"/>
                <a:gd name="T11" fmla="*/ 60 h 60"/>
              </a:gdLst>
              <a:ahLst/>
              <a:cxnLst>
                <a:cxn ang="0">
                  <a:pos x="T0" y="T1"/>
                </a:cxn>
                <a:cxn ang="0">
                  <a:pos x="T2" y="T3"/>
                </a:cxn>
                <a:cxn ang="0">
                  <a:pos x="T4" y="T5"/>
                </a:cxn>
                <a:cxn ang="0">
                  <a:pos x="T6" y="T7"/>
                </a:cxn>
                <a:cxn ang="0">
                  <a:pos x="T8" y="T9"/>
                </a:cxn>
                <a:cxn ang="0">
                  <a:pos x="T10" y="T11"/>
                </a:cxn>
              </a:cxnLst>
              <a:rect l="0" t="0" r="r" b="b"/>
              <a:pathLst>
                <a:path w="114" h="60">
                  <a:moveTo>
                    <a:pt x="57" y="60"/>
                  </a:moveTo>
                  <a:cubicBezTo>
                    <a:pt x="79" y="60"/>
                    <a:pt x="98" y="44"/>
                    <a:pt x="111" y="20"/>
                  </a:cubicBezTo>
                  <a:cubicBezTo>
                    <a:pt x="113" y="9"/>
                    <a:pt x="114" y="0"/>
                    <a:pt x="114" y="0"/>
                  </a:cubicBezTo>
                  <a:cubicBezTo>
                    <a:pt x="0" y="0"/>
                    <a:pt x="0" y="0"/>
                    <a:pt x="0" y="0"/>
                  </a:cubicBezTo>
                  <a:cubicBezTo>
                    <a:pt x="0" y="0"/>
                    <a:pt x="2" y="9"/>
                    <a:pt x="4" y="20"/>
                  </a:cubicBezTo>
                  <a:cubicBezTo>
                    <a:pt x="17" y="44"/>
                    <a:pt x="36" y="60"/>
                    <a:pt x="57" y="60"/>
                  </a:cubicBezTo>
                  <a:close/>
                </a:path>
              </a:pathLst>
            </a:custGeom>
            <a:solidFill>
              <a:srgbClr val="695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4"/>
            <p:cNvSpPr>
              <a:spLocks/>
            </p:cNvSpPr>
            <p:nvPr/>
          </p:nvSpPr>
          <p:spPr bwMode="auto">
            <a:xfrm>
              <a:off x="2812356" y="4049067"/>
              <a:ext cx="1341437" cy="371475"/>
            </a:xfrm>
            <a:custGeom>
              <a:avLst/>
              <a:gdLst>
                <a:gd name="T0" fmla="*/ 323 w 358"/>
                <a:gd name="T1" fmla="*/ 32 h 99"/>
                <a:gd name="T2" fmla="*/ 237 w 358"/>
                <a:gd name="T3" fmla="*/ 0 h 99"/>
                <a:gd name="T4" fmla="*/ 179 w 358"/>
                <a:gd name="T5" fmla="*/ 28 h 99"/>
                <a:gd name="T6" fmla="*/ 122 w 358"/>
                <a:gd name="T7" fmla="*/ 0 h 99"/>
                <a:gd name="T8" fmla="*/ 36 w 358"/>
                <a:gd name="T9" fmla="*/ 32 h 99"/>
                <a:gd name="T10" fmla="*/ 3 w 358"/>
                <a:gd name="T11" fmla="*/ 99 h 99"/>
                <a:gd name="T12" fmla="*/ 356 w 358"/>
                <a:gd name="T13" fmla="*/ 99 h 99"/>
                <a:gd name="T14" fmla="*/ 323 w 358"/>
                <a:gd name="T15" fmla="*/ 32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8" h="99">
                  <a:moveTo>
                    <a:pt x="323" y="32"/>
                  </a:moveTo>
                  <a:cubicBezTo>
                    <a:pt x="310" y="26"/>
                    <a:pt x="255" y="8"/>
                    <a:pt x="237" y="0"/>
                  </a:cubicBezTo>
                  <a:cubicBezTo>
                    <a:pt x="223" y="17"/>
                    <a:pt x="203" y="28"/>
                    <a:pt x="179" y="28"/>
                  </a:cubicBezTo>
                  <a:cubicBezTo>
                    <a:pt x="156" y="28"/>
                    <a:pt x="135" y="17"/>
                    <a:pt x="122" y="0"/>
                  </a:cubicBezTo>
                  <a:cubicBezTo>
                    <a:pt x="104" y="8"/>
                    <a:pt x="49" y="26"/>
                    <a:pt x="36" y="32"/>
                  </a:cubicBezTo>
                  <a:cubicBezTo>
                    <a:pt x="0" y="49"/>
                    <a:pt x="3" y="99"/>
                    <a:pt x="3" y="99"/>
                  </a:cubicBezTo>
                  <a:cubicBezTo>
                    <a:pt x="356" y="99"/>
                    <a:pt x="356" y="99"/>
                    <a:pt x="356" y="99"/>
                  </a:cubicBezTo>
                  <a:cubicBezTo>
                    <a:pt x="356" y="99"/>
                    <a:pt x="358" y="49"/>
                    <a:pt x="323" y="32"/>
                  </a:cubicBezTo>
                  <a:close/>
                </a:path>
              </a:pathLst>
            </a:custGeom>
            <a:solidFill>
              <a:srgbClr val="F83003"/>
            </a:solidFill>
            <a:ln>
              <a:noFill/>
            </a:ln>
            <a:extLst/>
          </p:spPr>
          <p:txBody>
            <a:bodyPr/>
            <a:lstStyle/>
            <a:p>
              <a:endParaRPr lang="zh-CN" altLang="en-US" sz="1600"/>
            </a:p>
          </p:txBody>
        </p:sp>
        <p:sp>
          <p:nvSpPr>
            <p:cNvPr id="75" name="Freeform 25"/>
            <p:cNvSpPr>
              <a:spLocks/>
            </p:cNvSpPr>
            <p:nvPr/>
          </p:nvSpPr>
          <p:spPr bwMode="auto">
            <a:xfrm>
              <a:off x="3269556" y="3872855"/>
              <a:ext cx="430212" cy="280988"/>
            </a:xfrm>
            <a:custGeom>
              <a:avLst/>
              <a:gdLst>
                <a:gd name="T0" fmla="*/ 57 w 115"/>
                <a:gd name="T1" fmla="*/ 75 h 75"/>
                <a:gd name="T2" fmla="*/ 115 w 115"/>
                <a:gd name="T3" fmla="*/ 47 h 75"/>
                <a:gd name="T4" fmla="*/ 109 w 115"/>
                <a:gd name="T5" fmla="*/ 44 h 75"/>
                <a:gd name="T6" fmla="*/ 111 w 115"/>
                <a:gd name="T7" fmla="*/ 0 h 75"/>
                <a:gd name="T8" fmla="*/ 57 w 115"/>
                <a:gd name="T9" fmla="*/ 40 h 75"/>
                <a:gd name="T10" fmla="*/ 4 w 115"/>
                <a:gd name="T11" fmla="*/ 0 h 75"/>
                <a:gd name="T12" fmla="*/ 5 w 115"/>
                <a:gd name="T13" fmla="*/ 44 h 75"/>
                <a:gd name="T14" fmla="*/ 0 w 115"/>
                <a:gd name="T15" fmla="*/ 47 h 75"/>
                <a:gd name="T16" fmla="*/ 57 w 115"/>
                <a:gd name="T17"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75">
                  <a:moveTo>
                    <a:pt x="57" y="75"/>
                  </a:moveTo>
                  <a:cubicBezTo>
                    <a:pt x="81" y="75"/>
                    <a:pt x="101" y="64"/>
                    <a:pt x="115" y="47"/>
                  </a:cubicBezTo>
                  <a:cubicBezTo>
                    <a:pt x="112" y="46"/>
                    <a:pt x="110" y="45"/>
                    <a:pt x="109" y="44"/>
                  </a:cubicBezTo>
                  <a:cubicBezTo>
                    <a:pt x="106" y="41"/>
                    <a:pt x="109" y="18"/>
                    <a:pt x="111" y="0"/>
                  </a:cubicBezTo>
                  <a:cubicBezTo>
                    <a:pt x="98" y="24"/>
                    <a:pt x="79" y="40"/>
                    <a:pt x="57" y="40"/>
                  </a:cubicBezTo>
                  <a:cubicBezTo>
                    <a:pt x="36" y="40"/>
                    <a:pt x="17" y="24"/>
                    <a:pt x="4" y="0"/>
                  </a:cubicBezTo>
                  <a:cubicBezTo>
                    <a:pt x="6" y="18"/>
                    <a:pt x="8" y="41"/>
                    <a:pt x="5" y="44"/>
                  </a:cubicBezTo>
                  <a:cubicBezTo>
                    <a:pt x="5" y="45"/>
                    <a:pt x="3" y="46"/>
                    <a:pt x="0" y="47"/>
                  </a:cubicBezTo>
                  <a:cubicBezTo>
                    <a:pt x="13" y="64"/>
                    <a:pt x="34" y="75"/>
                    <a:pt x="57" y="75"/>
                  </a:cubicBezTo>
                  <a:close/>
                </a:path>
              </a:pathLst>
            </a:custGeom>
            <a:solidFill>
              <a:srgbClr val="FFF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
            <p:cNvSpPr>
              <a:spLocks/>
            </p:cNvSpPr>
            <p:nvPr/>
          </p:nvSpPr>
          <p:spPr bwMode="auto">
            <a:xfrm>
              <a:off x="3179068" y="3272780"/>
              <a:ext cx="608012" cy="473075"/>
            </a:xfrm>
            <a:custGeom>
              <a:avLst/>
              <a:gdLst>
                <a:gd name="T0" fmla="*/ 17 w 162"/>
                <a:gd name="T1" fmla="*/ 117 h 126"/>
                <a:gd name="T2" fmla="*/ 23 w 162"/>
                <a:gd name="T3" fmla="*/ 29 h 126"/>
                <a:gd name="T4" fmla="*/ 81 w 162"/>
                <a:gd name="T5" fmla="*/ 27 h 126"/>
                <a:gd name="T6" fmla="*/ 139 w 162"/>
                <a:gd name="T7" fmla="*/ 29 h 126"/>
                <a:gd name="T8" fmla="*/ 145 w 162"/>
                <a:gd name="T9" fmla="*/ 117 h 126"/>
                <a:gd name="T10" fmla="*/ 153 w 162"/>
                <a:gd name="T11" fmla="*/ 111 h 126"/>
                <a:gd name="T12" fmla="*/ 158 w 162"/>
                <a:gd name="T13" fmla="*/ 80 h 126"/>
                <a:gd name="T14" fmla="*/ 81 w 162"/>
                <a:gd name="T15" fmla="*/ 0 h 126"/>
                <a:gd name="T16" fmla="*/ 4 w 162"/>
                <a:gd name="T17" fmla="*/ 80 h 126"/>
                <a:gd name="T18" fmla="*/ 4 w 162"/>
                <a:gd name="T19" fmla="*/ 80 h 126"/>
                <a:gd name="T20" fmla="*/ 3 w 162"/>
                <a:gd name="T21" fmla="*/ 80 h 126"/>
                <a:gd name="T22" fmla="*/ 9 w 162"/>
                <a:gd name="T23" fmla="*/ 111 h 126"/>
                <a:gd name="T24" fmla="*/ 17 w 162"/>
                <a:gd name="T25" fmla="*/ 1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2" h="126">
                  <a:moveTo>
                    <a:pt x="17" y="117"/>
                  </a:moveTo>
                  <a:cubicBezTo>
                    <a:pt x="17" y="117"/>
                    <a:pt x="0" y="54"/>
                    <a:pt x="23" y="29"/>
                  </a:cubicBezTo>
                  <a:cubicBezTo>
                    <a:pt x="46" y="5"/>
                    <a:pt x="62" y="26"/>
                    <a:pt x="81" y="27"/>
                  </a:cubicBezTo>
                  <a:cubicBezTo>
                    <a:pt x="100" y="26"/>
                    <a:pt x="116" y="5"/>
                    <a:pt x="139" y="29"/>
                  </a:cubicBezTo>
                  <a:cubicBezTo>
                    <a:pt x="162" y="54"/>
                    <a:pt x="145" y="117"/>
                    <a:pt x="145" y="117"/>
                  </a:cubicBezTo>
                  <a:cubicBezTo>
                    <a:pt x="145" y="117"/>
                    <a:pt x="152" y="126"/>
                    <a:pt x="153" y="111"/>
                  </a:cubicBezTo>
                  <a:cubicBezTo>
                    <a:pt x="153" y="100"/>
                    <a:pt x="156" y="87"/>
                    <a:pt x="158" y="80"/>
                  </a:cubicBezTo>
                  <a:cubicBezTo>
                    <a:pt x="157" y="39"/>
                    <a:pt x="147" y="0"/>
                    <a:pt x="81" y="0"/>
                  </a:cubicBezTo>
                  <a:cubicBezTo>
                    <a:pt x="13" y="0"/>
                    <a:pt x="5" y="39"/>
                    <a:pt x="4" y="80"/>
                  </a:cubicBezTo>
                  <a:cubicBezTo>
                    <a:pt x="4" y="80"/>
                    <a:pt x="4" y="80"/>
                    <a:pt x="4" y="80"/>
                  </a:cubicBezTo>
                  <a:cubicBezTo>
                    <a:pt x="3" y="80"/>
                    <a:pt x="3" y="80"/>
                    <a:pt x="3" y="80"/>
                  </a:cubicBezTo>
                  <a:cubicBezTo>
                    <a:pt x="5" y="87"/>
                    <a:pt x="9" y="100"/>
                    <a:pt x="9" y="111"/>
                  </a:cubicBezTo>
                  <a:cubicBezTo>
                    <a:pt x="9" y="126"/>
                    <a:pt x="17" y="117"/>
                    <a:pt x="17" y="117"/>
                  </a:cubicBezTo>
                  <a:close/>
                </a:path>
              </a:pathLst>
            </a:custGeom>
            <a:solidFill>
              <a:srgbClr val="695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7"/>
            <p:cNvSpPr>
              <a:spLocks/>
            </p:cNvSpPr>
            <p:nvPr/>
          </p:nvSpPr>
          <p:spPr bwMode="auto">
            <a:xfrm>
              <a:off x="3140968" y="3291830"/>
              <a:ext cx="682625" cy="671513"/>
            </a:xfrm>
            <a:custGeom>
              <a:avLst/>
              <a:gdLst>
                <a:gd name="T0" fmla="*/ 168 w 182"/>
                <a:gd name="T1" fmla="*/ 75 h 179"/>
                <a:gd name="T2" fmla="*/ 168 w 182"/>
                <a:gd name="T3" fmla="*/ 75 h 179"/>
                <a:gd name="T4" fmla="*/ 168 w 182"/>
                <a:gd name="T5" fmla="*/ 75 h 179"/>
                <a:gd name="T6" fmla="*/ 163 w 182"/>
                <a:gd name="T7" fmla="*/ 106 h 179"/>
                <a:gd name="T8" fmla="*/ 155 w 182"/>
                <a:gd name="T9" fmla="*/ 112 h 179"/>
                <a:gd name="T10" fmla="*/ 149 w 182"/>
                <a:gd name="T11" fmla="*/ 24 h 179"/>
                <a:gd name="T12" fmla="*/ 91 w 182"/>
                <a:gd name="T13" fmla="*/ 22 h 179"/>
                <a:gd name="T14" fmla="*/ 33 w 182"/>
                <a:gd name="T15" fmla="*/ 24 h 179"/>
                <a:gd name="T16" fmla="*/ 27 w 182"/>
                <a:gd name="T17" fmla="*/ 112 h 179"/>
                <a:gd name="T18" fmla="*/ 19 w 182"/>
                <a:gd name="T19" fmla="*/ 106 h 179"/>
                <a:gd name="T20" fmla="*/ 13 w 182"/>
                <a:gd name="T21" fmla="*/ 75 h 179"/>
                <a:gd name="T22" fmla="*/ 1 w 182"/>
                <a:gd name="T23" fmla="*/ 93 h 179"/>
                <a:gd name="T24" fmla="*/ 18 w 182"/>
                <a:gd name="T25" fmla="*/ 112 h 179"/>
                <a:gd name="T26" fmla="*/ 91 w 182"/>
                <a:gd name="T27" fmla="*/ 179 h 179"/>
                <a:gd name="T28" fmla="*/ 164 w 182"/>
                <a:gd name="T29" fmla="*/ 112 h 179"/>
                <a:gd name="T30" fmla="*/ 181 w 182"/>
                <a:gd name="T31" fmla="*/ 93 h 179"/>
                <a:gd name="T32" fmla="*/ 168 w 182"/>
                <a:gd name="T33" fmla="*/ 7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179">
                  <a:moveTo>
                    <a:pt x="168" y="75"/>
                  </a:moveTo>
                  <a:cubicBezTo>
                    <a:pt x="168" y="75"/>
                    <a:pt x="168" y="75"/>
                    <a:pt x="168" y="75"/>
                  </a:cubicBezTo>
                  <a:cubicBezTo>
                    <a:pt x="168" y="75"/>
                    <a:pt x="168" y="75"/>
                    <a:pt x="168" y="75"/>
                  </a:cubicBezTo>
                  <a:cubicBezTo>
                    <a:pt x="166" y="82"/>
                    <a:pt x="163" y="95"/>
                    <a:pt x="163" y="106"/>
                  </a:cubicBezTo>
                  <a:cubicBezTo>
                    <a:pt x="162" y="121"/>
                    <a:pt x="155" y="112"/>
                    <a:pt x="155" y="112"/>
                  </a:cubicBezTo>
                  <a:cubicBezTo>
                    <a:pt x="155" y="112"/>
                    <a:pt x="172" y="49"/>
                    <a:pt x="149" y="24"/>
                  </a:cubicBezTo>
                  <a:cubicBezTo>
                    <a:pt x="126" y="0"/>
                    <a:pt x="110" y="21"/>
                    <a:pt x="91" y="22"/>
                  </a:cubicBezTo>
                  <a:cubicBezTo>
                    <a:pt x="72" y="21"/>
                    <a:pt x="56" y="0"/>
                    <a:pt x="33" y="24"/>
                  </a:cubicBezTo>
                  <a:cubicBezTo>
                    <a:pt x="10" y="49"/>
                    <a:pt x="27" y="112"/>
                    <a:pt x="27" y="112"/>
                  </a:cubicBezTo>
                  <a:cubicBezTo>
                    <a:pt x="27" y="112"/>
                    <a:pt x="19" y="121"/>
                    <a:pt x="19" y="106"/>
                  </a:cubicBezTo>
                  <a:cubicBezTo>
                    <a:pt x="19" y="95"/>
                    <a:pt x="15" y="82"/>
                    <a:pt x="13" y="75"/>
                  </a:cubicBezTo>
                  <a:cubicBezTo>
                    <a:pt x="1" y="75"/>
                    <a:pt x="0" y="84"/>
                    <a:pt x="1" y="93"/>
                  </a:cubicBezTo>
                  <a:cubicBezTo>
                    <a:pt x="2" y="105"/>
                    <a:pt x="10" y="112"/>
                    <a:pt x="18" y="112"/>
                  </a:cubicBezTo>
                  <a:cubicBezTo>
                    <a:pt x="27" y="147"/>
                    <a:pt x="52" y="179"/>
                    <a:pt x="91" y="179"/>
                  </a:cubicBezTo>
                  <a:cubicBezTo>
                    <a:pt x="129" y="179"/>
                    <a:pt x="155" y="147"/>
                    <a:pt x="164" y="112"/>
                  </a:cubicBezTo>
                  <a:cubicBezTo>
                    <a:pt x="172" y="112"/>
                    <a:pt x="179" y="105"/>
                    <a:pt x="181" y="93"/>
                  </a:cubicBezTo>
                  <a:cubicBezTo>
                    <a:pt x="182" y="84"/>
                    <a:pt x="180" y="75"/>
                    <a:pt x="168" y="75"/>
                  </a:cubicBezTo>
                  <a:close/>
                </a:path>
              </a:pathLst>
            </a:custGeom>
            <a:solidFill>
              <a:srgbClr val="FFF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82" name="矩形 81"/>
          <p:cNvSpPr/>
          <p:nvPr/>
        </p:nvSpPr>
        <p:spPr>
          <a:xfrm>
            <a:off x="652214" y="1241118"/>
            <a:ext cx="7631174" cy="3367397"/>
          </a:xfrm>
          <a:prstGeom prst="rect">
            <a:avLst/>
          </a:prstGeom>
        </p:spPr>
        <p:txBody>
          <a:bodyPr wrap="square">
            <a:spAutoFit/>
          </a:bodyPr>
          <a:lstStyle/>
          <a:p>
            <a:pPr marL="285750" indent="-285750">
              <a:lnSpc>
                <a:spcPct val="150000"/>
              </a:lnSpc>
              <a:buFont typeface="Wingdings" pitchFamily="2" charset="2"/>
              <a:buChar char="l"/>
            </a:pPr>
            <a:r>
              <a:rPr lang="zh-CN" altLang="zh-CN" b="1" dirty="0" smtClean="0">
                <a:solidFill>
                  <a:srgbClr val="0070C0"/>
                </a:solidFill>
                <a:latin typeface="微软雅黑" pitchFamily="34" charset="-122"/>
                <a:ea typeface="微软雅黑" pitchFamily="34" charset="-122"/>
              </a:rPr>
              <a:t>两</a:t>
            </a:r>
            <a:r>
              <a:rPr lang="zh-CN" altLang="zh-CN" b="1" dirty="0">
                <a:solidFill>
                  <a:srgbClr val="0070C0"/>
                </a:solidFill>
                <a:latin typeface="微软雅黑" pitchFamily="34" charset="-122"/>
                <a:ea typeface="微软雅黑" pitchFamily="34" charset="-122"/>
              </a:rPr>
              <a:t>学一做：</a:t>
            </a:r>
            <a:r>
              <a:rPr lang="zh-CN" altLang="zh-CN" dirty="0">
                <a:solidFill>
                  <a:srgbClr val="0070C0"/>
                </a:solidFill>
                <a:latin typeface="微软雅黑" pitchFamily="34" charset="-122"/>
                <a:ea typeface="微软雅黑" pitchFamily="34" charset="-122"/>
              </a:rPr>
              <a:t>严格</a:t>
            </a:r>
            <a:r>
              <a:rPr lang="en-US" altLang="zh-CN" dirty="0">
                <a:solidFill>
                  <a:srgbClr val="0070C0"/>
                </a:solidFill>
                <a:latin typeface="微软雅黑" pitchFamily="34" charset="-122"/>
                <a:ea typeface="微软雅黑" pitchFamily="34" charset="-122"/>
              </a:rPr>
              <a:t>“</a:t>
            </a:r>
            <a:r>
              <a:rPr lang="zh-CN" altLang="zh-CN" dirty="0">
                <a:solidFill>
                  <a:srgbClr val="0070C0"/>
                </a:solidFill>
                <a:latin typeface="微软雅黑" pitchFamily="34" charset="-122"/>
                <a:ea typeface="微软雅黑" pitchFamily="34" charset="-122"/>
              </a:rPr>
              <a:t>三会一课</a:t>
            </a:r>
            <a:r>
              <a:rPr lang="en-US" altLang="zh-CN" dirty="0">
                <a:solidFill>
                  <a:srgbClr val="0070C0"/>
                </a:solidFill>
                <a:latin typeface="微软雅黑" pitchFamily="34" charset="-122"/>
                <a:ea typeface="微软雅黑" pitchFamily="34" charset="-122"/>
              </a:rPr>
              <a:t>”</a:t>
            </a:r>
            <a:r>
              <a:rPr lang="zh-CN" altLang="zh-CN" dirty="0">
                <a:solidFill>
                  <a:srgbClr val="0070C0"/>
                </a:solidFill>
                <a:latin typeface="微软雅黑" pitchFamily="34" charset="-122"/>
                <a:ea typeface="微软雅黑" pitchFamily="34" charset="-122"/>
              </a:rPr>
              <a:t>制度，要做到</a:t>
            </a:r>
            <a:r>
              <a:rPr lang="en-US" altLang="zh-CN" dirty="0">
                <a:solidFill>
                  <a:srgbClr val="0070C0"/>
                </a:solidFill>
                <a:latin typeface="微软雅黑" pitchFamily="34" charset="-122"/>
                <a:ea typeface="微软雅黑" pitchFamily="34" charset="-122"/>
              </a:rPr>
              <a:t>“</a:t>
            </a:r>
            <a:r>
              <a:rPr lang="zh-CN" altLang="zh-CN" dirty="0">
                <a:solidFill>
                  <a:srgbClr val="0070C0"/>
                </a:solidFill>
                <a:latin typeface="微软雅黑" pitchFamily="34" charset="-122"/>
                <a:ea typeface="微软雅黑" pitchFamily="34" charset="-122"/>
              </a:rPr>
              <a:t>三定四有</a:t>
            </a:r>
            <a:r>
              <a:rPr lang="en-US" altLang="zh-CN" dirty="0">
                <a:solidFill>
                  <a:srgbClr val="0070C0"/>
                </a:solidFill>
                <a:latin typeface="微软雅黑" pitchFamily="34" charset="-122"/>
                <a:ea typeface="微软雅黑" pitchFamily="34" charset="-122"/>
              </a:rPr>
              <a:t>”</a:t>
            </a:r>
            <a:r>
              <a:rPr lang="zh-CN" altLang="zh-CN">
                <a:solidFill>
                  <a:srgbClr val="0070C0"/>
                </a:solidFill>
                <a:latin typeface="微软雅黑" pitchFamily="34" charset="-122"/>
                <a:ea typeface="微软雅黑" pitchFamily="34" charset="-122"/>
              </a:rPr>
              <a:t>； </a:t>
            </a:r>
            <a:endParaRPr lang="en-US" altLang="zh-CN" smtClean="0">
              <a:solidFill>
                <a:srgbClr val="0070C0"/>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b="1" smtClean="0">
                <a:solidFill>
                  <a:srgbClr val="C00000"/>
                </a:solidFill>
                <a:latin typeface="微软雅黑" pitchFamily="34" charset="-122"/>
                <a:ea typeface="微软雅黑" pitchFamily="34" charset="-122"/>
              </a:rPr>
              <a:t>第</a:t>
            </a:r>
            <a:r>
              <a:rPr lang="zh-CN" altLang="zh-CN" b="1" dirty="0">
                <a:solidFill>
                  <a:srgbClr val="C00000"/>
                </a:solidFill>
                <a:latin typeface="微软雅黑" pitchFamily="34" charset="-122"/>
                <a:ea typeface="微软雅黑" pitchFamily="34" charset="-122"/>
              </a:rPr>
              <a:t>二季度，集团将举办</a:t>
            </a:r>
            <a:r>
              <a:rPr lang="en-US" altLang="zh-CN" b="1" dirty="0">
                <a:solidFill>
                  <a:srgbClr val="C00000"/>
                </a:solidFill>
                <a:latin typeface="微软雅黑" pitchFamily="34" charset="-122"/>
                <a:ea typeface="微软雅黑" pitchFamily="34" charset="-122"/>
              </a:rPr>
              <a:t>“</a:t>
            </a:r>
            <a:r>
              <a:rPr lang="zh-CN" altLang="zh-CN" b="1" dirty="0">
                <a:solidFill>
                  <a:srgbClr val="C00000"/>
                </a:solidFill>
                <a:latin typeface="微软雅黑" pitchFamily="34" charset="-122"/>
                <a:ea typeface="微软雅黑" pitchFamily="34" charset="-122"/>
              </a:rPr>
              <a:t>组织生活</a:t>
            </a:r>
            <a:r>
              <a:rPr lang="en-US" altLang="zh-CN" b="1" dirty="0">
                <a:solidFill>
                  <a:srgbClr val="C00000"/>
                </a:solidFill>
                <a:latin typeface="微软雅黑" pitchFamily="34" charset="-122"/>
                <a:ea typeface="微软雅黑" pitchFamily="34" charset="-122"/>
              </a:rPr>
              <a:t>”</a:t>
            </a:r>
            <a:r>
              <a:rPr lang="zh-CN" altLang="zh-CN" b="1" dirty="0">
                <a:solidFill>
                  <a:srgbClr val="C00000"/>
                </a:solidFill>
                <a:latin typeface="微软雅黑" pitchFamily="34" charset="-122"/>
                <a:ea typeface="微软雅黑" pitchFamily="34" charset="-122"/>
              </a:rPr>
              <a:t>微视频大赛，优秀参赛作品将在</a:t>
            </a:r>
            <a:r>
              <a:rPr lang="en-US" altLang="zh-CN" b="1" dirty="0">
                <a:solidFill>
                  <a:srgbClr val="C00000"/>
                </a:solidFill>
                <a:latin typeface="微软雅黑" pitchFamily="34" charset="-122"/>
                <a:ea typeface="微软雅黑" pitchFamily="34" charset="-122"/>
              </a:rPr>
              <a:t>“</a:t>
            </a:r>
            <a:r>
              <a:rPr lang="zh-CN" altLang="zh-CN" b="1" dirty="0">
                <a:solidFill>
                  <a:srgbClr val="C00000"/>
                </a:solidFill>
                <a:latin typeface="微软雅黑" pitchFamily="34" charset="-122"/>
                <a:ea typeface="微软雅黑" pitchFamily="34" charset="-122"/>
              </a:rPr>
              <a:t>七一</a:t>
            </a:r>
            <a:r>
              <a:rPr lang="en-US" altLang="zh-CN" b="1" dirty="0">
                <a:solidFill>
                  <a:srgbClr val="C00000"/>
                </a:solidFill>
                <a:latin typeface="微软雅黑" pitchFamily="34" charset="-122"/>
                <a:ea typeface="微软雅黑" pitchFamily="34" charset="-122"/>
              </a:rPr>
              <a:t>”</a:t>
            </a:r>
            <a:r>
              <a:rPr lang="zh-CN" altLang="zh-CN" b="1" dirty="0">
                <a:solidFill>
                  <a:srgbClr val="C00000"/>
                </a:solidFill>
                <a:latin typeface="微软雅黑" pitchFamily="34" charset="-122"/>
                <a:ea typeface="微软雅黑" pitchFamily="34" charset="-122"/>
              </a:rPr>
              <a:t>期间予以表</a:t>
            </a:r>
            <a:r>
              <a:rPr lang="zh-CN" altLang="zh-CN" b="1">
                <a:solidFill>
                  <a:srgbClr val="C00000"/>
                </a:solidFill>
                <a:latin typeface="微软雅黑" pitchFamily="34" charset="-122"/>
                <a:ea typeface="微软雅黑" pitchFamily="34" charset="-122"/>
              </a:rPr>
              <a:t>彰</a:t>
            </a:r>
            <a:r>
              <a:rPr lang="zh-CN" altLang="zh-CN" b="1" smtClean="0">
                <a:solidFill>
                  <a:srgbClr val="C00000"/>
                </a:solidFill>
                <a:latin typeface="微软雅黑" pitchFamily="34" charset="-122"/>
                <a:ea typeface="微软雅黑" pitchFamily="34" charset="-122"/>
              </a:rPr>
              <a:t>；</a:t>
            </a:r>
            <a:endParaRPr lang="en-US" altLang="zh-CN" b="1" smtClean="0">
              <a:solidFill>
                <a:srgbClr val="C00000"/>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smtClean="0">
                <a:solidFill>
                  <a:srgbClr val="0070C0"/>
                </a:solidFill>
                <a:latin typeface="微软雅黑" pitchFamily="34" charset="-122"/>
                <a:ea typeface="微软雅黑" pitchFamily="34" charset="-122"/>
              </a:rPr>
              <a:t>认</a:t>
            </a:r>
            <a:r>
              <a:rPr lang="zh-CN" altLang="zh-CN" dirty="0">
                <a:solidFill>
                  <a:srgbClr val="0070C0"/>
                </a:solidFill>
                <a:latin typeface="微软雅黑" pitchFamily="34" charset="-122"/>
                <a:ea typeface="微软雅黑" pitchFamily="34" charset="-122"/>
              </a:rPr>
              <a:t>真开展主题党日活动，要做到时间、人员、主题</a:t>
            </a:r>
            <a:r>
              <a:rPr lang="en-US" altLang="zh-CN" dirty="0">
                <a:solidFill>
                  <a:srgbClr val="0070C0"/>
                </a:solidFill>
                <a:latin typeface="微软雅黑" pitchFamily="34" charset="-122"/>
                <a:ea typeface="微软雅黑" pitchFamily="34" charset="-122"/>
              </a:rPr>
              <a:t>“</a:t>
            </a:r>
            <a:r>
              <a:rPr lang="zh-CN" altLang="zh-CN" dirty="0">
                <a:solidFill>
                  <a:srgbClr val="0070C0"/>
                </a:solidFill>
                <a:latin typeface="微软雅黑" pitchFamily="34" charset="-122"/>
                <a:ea typeface="微软雅黑" pitchFamily="34" charset="-122"/>
              </a:rPr>
              <a:t>三明确</a:t>
            </a:r>
            <a:r>
              <a:rPr lang="en-US" altLang="zh-CN" dirty="0">
                <a:solidFill>
                  <a:srgbClr val="0070C0"/>
                </a:solidFill>
                <a:latin typeface="微软雅黑" pitchFamily="34" charset="-122"/>
                <a:ea typeface="微软雅黑" pitchFamily="34" charset="-122"/>
              </a:rPr>
              <a:t>”</a:t>
            </a:r>
            <a:r>
              <a:rPr lang="zh-CN" altLang="zh-CN" dirty="0">
                <a:solidFill>
                  <a:srgbClr val="0070C0"/>
                </a:solidFill>
                <a:latin typeface="微软雅黑" pitchFamily="34" charset="-122"/>
                <a:ea typeface="微软雅黑" pitchFamily="34" charset="-122"/>
              </a:rPr>
              <a:t>，每月要相对固定一天，以党性教育为主，可结合</a:t>
            </a:r>
            <a:r>
              <a:rPr lang="en-US" altLang="zh-CN" dirty="0">
                <a:solidFill>
                  <a:srgbClr val="0070C0"/>
                </a:solidFill>
                <a:latin typeface="微软雅黑" pitchFamily="34" charset="-122"/>
                <a:ea typeface="微软雅黑" pitchFamily="34" charset="-122"/>
              </a:rPr>
              <a:t>“</a:t>
            </a:r>
            <a:r>
              <a:rPr lang="zh-CN" altLang="zh-CN" dirty="0">
                <a:solidFill>
                  <a:srgbClr val="0070C0"/>
                </a:solidFill>
                <a:latin typeface="微软雅黑" pitchFamily="34" charset="-122"/>
                <a:ea typeface="微软雅黑" pitchFamily="34" charset="-122"/>
              </a:rPr>
              <a:t>三会一课</a:t>
            </a:r>
            <a:r>
              <a:rPr lang="en-US" altLang="zh-CN" dirty="0">
                <a:solidFill>
                  <a:srgbClr val="0070C0"/>
                </a:solidFill>
                <a:latin typeface="微软雅黑" pitchFamily="34" charset="-122"/>
                <a:ea typeface="微软雅黑" pitchFamily="34" charset="-122"/>
              </a:rPr>
              <a:t>”</a:t>
            </a:r>
            <a:r>
              <a:rPr lang="zh-CN" altLang="zh-CN" dirty="0">
                <a:solidFill>
                  <a:srgbClr val="0070C0"/>
                </a:solidFill>
                <a:latin typeface="微软雅黑" pitchFamily="34" charset="-122"/>
                <a:ea typeface="微软雅黑" pitchFamily="34" charset="-122"/>
              </a:rPr>
              <a:t>一并进</a:t>
            </a:r>
            <a:r>
              <a:rPr lang="zh-CN" altLang="zh-CN">
                <a:solidFill>
                  <a:srgbClr val="0070C0"/>
                </a:solidFill>
                <a:latin typeface="微软雅黑" pitchFamily="34" charset="-122"/>
                <a:ea typeface="微软雅黑" pitchFamily="34" charset="-122"/>
              </a:rPr>
              <a:t>行</a:t>
            </a:r>
            <a:r>
              <a:rPr lang="zh-CN" altLang="zh-CN" smtClean="0">
                <a:solidFill>
                  <a:srgbClr val="0070C0"/>
                </a:solidFill>
                <a:latin typeface="微软雅黑" pitchFamily="34" charset="-122"/>
                <a:ea typeface="微软雅黑" pitchFamily="34" charset="-122"/>
              </a:rPr>
              <a:t>；</a:t>
            </a:r>
            <a:endParaRPr lang="en-US" altLang="zh-CN" smtClean="0">
              <a:solidFill>
                <a:srgbClr val="0070C0"/>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smtClean="0">
                <a:solidFill>
                  <a:srgbClr val="0070C0"/>
                </a:solidFill>
                <a:latin typeface="微软雅黑" pitchFamily="34" charset="-122"/>
                <a:ea typeface="微软雅黑" pitchFamily="34" charset="-122"/>
              </a:rPr>
              <a:t>认</a:t>
            </a:r>
            <a:r>
              <a:rPr lang="zh-CN" altLang="zh-CN" dirty="0">
                <a:solidFill>
                  <a:srgbClr val="0070C0"/>
                </a:solidFill>
                <a:latin typeface="微软雅黑" pitchFamily="34" charset="-122"/>
                <a:ea typeface="微软雅黑" pitchFamily="34" charset="-122"/>
              </a:rPr>
              <a:t>真开展个别谈心、集体谈话活动，支委班子每年至少要为所在支部的每名党员安排</a:t>
            </a:r>
            <a:r>
              <a:rPr lang="en-US" altLang="zh-CN" dirty="0">
                <a:solidFill>
                  <a:srgbClr val="0070C0"/>
                </a:solidFill>
                <a:latin typeface="微软雅黑" pitchFamily="34" charset="-122"/>
                <a:ea typeface="微软雅黑" pitchFamily="34" charset="-122"/>
              </a:rPr>
              <a:t>1</a:t>
            </a:r>
            <a:r>
              <a:rPr lang="zh-CN" altLang="zh-CN" dirty="0">
                <a:solidFill>
                  <a:srgbClr val="0070C0"/>
                </a:solidFill>
                <a:latin typeface="微软雅黑" pitchFamily="34" charset="-122"/>
                <a:ea typeface="微软雅黑" pitchFamily="34" charset="-122"/>
              </a:rPr>
              <a:t>次谈心谈</a:t>
            </a:r>
            <a:r>
              <a:rPr lang="zh-CN" altLang="zh-CN">
                <a:solidFill>
                  <a:srgbClr val="0070C0"/>
                </a:solidFill>
                <a:latin typeface="微软雅黑" pitchFamily="34" charset="-122"/>
                <a:ea typeface="微软雅黑" pitchFamily="34" charset="-122"/>
              </a:rPr>
              <a:t>话</a:t>
            </a:r>
            <a:r>
              <a:rPr lang="zh-CN" altLang="zh-CN" smtClean="0">
                <a:solidFill>
                  <a:srgbClr val="0070C0"/>
                </a:solidFill>
                <a:latin typeface="微软雅黑" pitchFamily="34" charset="-122"/>
                <a:ea typeface="微软雅黑" pitchFamily="34" charset="-122"/>
              </a:rPr>
              <a:t>。</a:t>
            </a:r>
            <a:endParaRPr lang="en-US" altLang="zh-CN" smtClean="0">
              <a:solidFill>
                <a:srgbClr val="0070C0"/>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smtClean="0">
                <a:solidFill>
                  <a:srgbClr val="0070C0"/>
                </a:solidFill>
                <a:latin typeface="微软雅黑" pitchFamily="34" charset="-122"/>
                <a:ea typeface="微软雅黑" pitchFamily="34" charset="-122"/>
              </a:rPr>
              <a:t>集</a:t>
            </a:r>
            <a:r>
              <a:rPr lang="zh-CN" altLang="zh-CN" dirty="0">
                <a:solidFill>
                  <a:srgbClr val="0070C0"/>
                </a:solidFill>
                <a:latin typeface="微软雅黑" pitchFamily="34" charset="-122"/>
                <a:ea typeface="微软雅黑" pitchFamily="34" charset="-122"/>
              </a:rPr>
              <a:t>团将在第二季度开展</a:t>
            </a:r>
            <a:r>
              <a:rPr lang="en-US" altLang="zh-CN" dirty="0">
                <a:solidFill>
                  <a:srgbClr val="0070C0"/>
                </a:solidFill>
                <a:latin typeface="微软雅黑" pitchFamily="34" charset="-122"/>
                <a:ea typeface="微软雅黑" pitchFamily="34" charset="-122"/>
              </a:rPr>
              <a:t>“</a:t>
            </a:r>
            <a:r>
              <a:rPr lang="zh-CN" altLang="zh-CN" dirty="0">
                <a:solidFill>
                  <a:srgbClr val="0070C0"/>
                </a:solidFill>
                <a:latin typeface="微软雅黑" pitchFamily="34" charset="-122"/>
                <a:ea typeface="微软雅黑" pitchFamily="34" charset="-122"/>
              </a:rPr>
              <a:t>两先两优</a:t>
            </a:r>
            <a:r>
              <a:rPr lang="en-US" altLang="zh-CN" dirty="0">
                <a:solidFill>
                  <a:srgbClr val="0070C0"/>
                </a:solidFill>
                <a:latin typeface="微软雅黑" pitchFamily="34" charset="-122"/>
                <a:ea typeface="微软雅黑" pitchFamily="34" charset="-122"/>
              </a:rPr>
              <a:t>”</a:t>
            </a:r>
            <a:r>
              <a:rPr lang="zh-CN" altLang="zh-CN" dirty="0">
                <a:solidFill>
                  <a:srgbClr val="0070C0"/>
                </a:solidFill>
                <a:latin typeface="微软雅黑" pitchFamily="34" charset="-122"/>
                <a:ea typeface="微软雅黑" pitchFamily="34" charset="-122"/>
              </a:rPr>
              <a:t>评比。</a:t>
            </a:r>
            <a:endParaRPr lang="en-US" altLang="zh-CN" dirty="0" smtClean="0">
              <a:solidFill>
                <a:srgbClr val="0070C0"/>
              </a:solidFill>
              <a:latin typeface="微软雅黑" pitchFamily="34" charset="-122"/>
              <a:ea typeface="微软雅黑" pitchFamily="34" charset="-122"/>
            </a:endParaRPr>
          </a:p>
        </p:txBody>
      </p:sp>
    </p:spTree>
    <p:extLst>
      <p:ext uri="{BB962C8B-B14F-4D97-AF65-F5344CB8AC3E}">
        <p14:creationId xmlns:p14="http://schemas.microsoft.com/office/powerpoint/2010/main" val="39197368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81840" y="915569"/>
            <a:ext cx="8328673" cy="4247317"/>
          </a:xfrm>
          <a:prstGeom prst="rect">
            <a:avLst/>
          </a:prstGeom>
        </p:spPr>
        <p:txBody>
          <a:bodyPr wrap="square">
            <a:spAutoFit/>
          </a:bodyPr>
          <a:lstStyle/>
          <a:p>
            <a:pPr marL="285750" indent="-285750">
              <a:lnSpc>
                <a:spcPct val="150000"/>
              </a:lnSpc>
              <a:buFont typeface="Wingdings" pitchFamily="2" charset="2"/>
              <a:buChar char="l"/>
            </a:pPr>
            <a:r>
              <a:rPr lang="zh-CN" altLang="zh-CN" b="1" dirty="0">
                <a:solidFill>
                  <a:srgbClr val="0070C0"/>
                </a:solidFill>
                <a:latin typeface="微软雅黑" pitchFamily="34" charset="-122"/>
                <a:ea typeface="微软雅黑" pitchFamily="34" charset="-122"/>
              </a:rPr>
              <a:t>党务干部专职化：</a:t>
            </a:r>
            <a:r>
              <a:rPr lang="zh-CN" altLang="zh-CN" dirty="0">
                <a:solidFill>
                  <a:srgbClr val="0070C0"/>
                </a:solidFill>
                <a:latin typeface="微软雅黑" pitchFamily="34" charset="-122"/>
                <a:ea typeface="微软雅黑" pitchFamily="34" charset="-122"/>
              </a:rPr>
              <a:t>基层党委工作部门负责人专职化，设立专职党委组织员（负责党建管理和发展党员等工作），宣传工作岗位必须落实专人负责；党委建制的二级单位必须设</a:t>
            </a:r>
            <a:r>
              <a:rPr lang="en-US" altLang="zh-CN" dirty="0">
                <a:solidFill>
                  <a:srgbClr val="0070C0"/>
                </a:solidFill>
                <a:latin typeface="微软雅黑" pitchFamily="34" charset="-122"/>
                <a:ea typeface="微软雅黑" pitchFamily="34" charset="-122"/>
              </a:rPr>
              <a:t>1</a:t>
            </a:r>
            <a:r>
              <a:rPr lang="zh-CN" altLang="zh-CN" dirty="0">
                <a:solidFill>
                  <a:srgbClr val="0070C0"/>
                </a:solidFill>
                <a:latin typeface="微软雅黑" pitchFamily="34" charset="-122"/>
                <a:ea typeface="微软雅黑" pitchFamily="34" charset="-122"/>
              </a:rPr>
              <a:t>名专职纪委书记或副书记，总支建制的二级单位必须设专职纪检干部</a:t>
            </a:r>
            <a:r>
              <a:rPr lang="zh-CN" altLang="zh-CN" dirty="0" smtClean="0">
                <a:solidFill>
                  <a:srgbClr val="0070C0"/>
                </a:solidFill>
                <a:latin typeface="微软雅黑" pitchFamily="34" charset="-122"/>
                <a:ea typeface="微软雅黑" pitchFamily="34" charset="-122"/>
              </a:rPr>
              <a:t>。</a:t>
            </a:r>
            <a:endParaRPr lang="en-US" altLang="zh-CN" dirty="0" smtClean="0">
              <a:solidFill>
                <a:srgbClr val="0070C0"/>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b="1" dirty="0">
                <a:solidFill>
                  <a:srgbClr val="0070C0"/>
                </a:solidFill>
                <a:latin typeface="微软雅黑" pitchFamily="34" charset="-122"/>
                <a:ea typeface="微软雅黑" pitchFamily="34" charset="-122"/>
              </a:rPr>
              <a:t>党员发展：</a:t>
            </a:r>
            <a:r>
              <a:rPr lang="zh-CN" altLang="zh-CN" dirty="0">
                <a:solidFill>
                  <a:srgbClr val="0070C0"/>
                </a:solidFill>
                <a:latin typeface="微软雅黑" pitchFamily="34" charset="-122"/>
                <a:ea typeface="微软雅黑" pitchFamily="34" charset="-122"/>
              </a:rPr>
              <a:t>基层党组织每半年要对发展党员工作进行</a:t>
            </a:r>
            <a:r>
              <a:rPr lang="en-US" altLang="zh-CN" dirty="0">
                <a:solidFill>
                  <a:srgbClr val="0070C0"/>
                </a:solidFill>
                <a:latin typeface="微软雅黑" pitchFamily="34" charset="-122"/>
                <a:ea typeface="微软雅黑" pitchFamily="34" charset="-122"/>
              </a:rPr>
              <a:t>1</a:t>
            </a:r>
            <a:r>
              <a:rPr lang="zh-CN" altLang="zh-CN" dirty="0">
                <a:solidFill>
                  <a:srgbClr val="0070C0"/>
                </a:solidFill>
                <a:latin typeface="微软雅黑" pitchFamily="34" charset="-122"/>
                <a:ea typeface="微软雅黑" pitchFamily="34" charset="-122"/>
              </a:rPr>
              <a:t>次自查，集团每年组织</a:t>
            </a:r>
            <a:r>
              <a:rPr lang="en-US" altLang="zh-CN" dirty="0">
                <a:solidFill>
                  <a:srgbClr val="0070C0"/>
                </a:solidFill>
                <a:latin typeface="微软雅黑" pitchFamily="34" charset="-122"/>
                <a:ea typeface="微软雅黑" pitchFamily="34" charset="-122"/>
              </a:rPr>
              <a:t>1</a:t>
            </a:r>
            <a:r>
              <a:rPr lang="zh-CN" altLang="zh-CN" dirty="0">
                <a:solidFill>
                  <a:srgbClr val="0070C0"/>
                </a:solidFill>
                <a:latin typeface="微软雅黑" pitchFamily="34" charset="-122"/>
                <a:ea typeface="微软雅黑" pitchFamily="34" charset="-122"/>
              </a:rPr>
              <a:t>次专项检查，检查结果纳入基层党建责任制考核</a:t>
            </a:r>
            <a:r>
              <a:rPr lang="zh-CN" altLang="zh-CN" dirty="0" smtClean="0">
                <a:solidFill>
                  <a:srgbClr val="0070C0"/>
                </a:solidFill>
                <a:latin typeface="微软雅黑" pitchFamily="34" charset="-122"/>
                <a:ea typeface="微软雅黑" pitchFamily="34" charset="-122"/>
              </a:rPr>
              <a:t>。</a:t>
            </a:r>
            <a:endParaRPr lang="en-US" altLang="zh-CN" dirty="0" smtClean="0">
              <a:solidFill>
                <a:srgbClr val="0070C0"/>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b="1" dirty="0">
                <a:solidFill>
                  <a:srgbClr val="0070C0"/>
                </a:solidFill>
                <a:latin typeface="微软雅黑" pitchFamily="34" charset="-122"/>
                <a:ea typeface="微软雅黑" pitchFamily="34" charset="-122"/>
              </a:rPr>
              <a:t>党支部管理平台：</a:t>
            </a:r>
            <a:r>
              <a:rPr lang="zh-CN" altLang="zh-CN" dirty="0">
                <a:solidFill>
                  <a:srgbClr val="0070C0"/>
                </a:solidFill>
                <a:latin typeface="微软雅黑" pitchFamily="34" charset="-122"/>
                <a:ea typeface="微软雅黑" pitchFamily="34" charset="-122"/>
              </a:rPr>
              <a:t>支部</a:t>
            </a:r>
            <a:r>
              <a:rPr lang="en-US" altLang="zh-CN" dirty="0">
                <a:solidFill>
                  <a:srgbClr val="0070C0"/>
                </a:solidFill>
                <a:latin typeface="微软雅黑" pitchFamily="34" charset="-122"/>
                <a:ea typeface="微软雅黑" pitchFamily="34" charset="-122"/>
              </a:rPr>
              <a:t>“</a:t>
            </a:r>
            <a:r>
              <a:rPr lang="zh-CN" altLang="zh-CN" dirty="0">
                <a:solidFill>
                  <a:srgbClr val="0070C0"/>
                </a:solidFill>
                <a:latin typeface="微软雅黑" pitchFamily="34" charset="-122"/>
                <a:ea typeface="微软雅黑" pitchFamily="34" charset="-122"/>
              </a:rPr>
              <a:t>三会一课</a:t>
            </a:r>
            <a:r>
              <a:rPr lang="en-US" altLang="zh-CN" dirty="0">
                <a:solidFill>
                  <a:srgbClr val="0070C0"/>
                </a:solidFill>
                <a:latin typeface="微软雅黑" pitchFamily="34" charset="-122"/>
                <a:ea typeface="微软雅黑" pitchFamily="34" charset="-122"/>
              </a:rPr>
              <a:t>”“</a:t>
            </a:r>
            <a:r>
              <a:rPr lang="zh-CN" altLang="zh-CN" dirty="0">
                <a:solidFill>
                  <a:srgbClr val="0070C0"/>
                </a:solidFill>
                <a:latin typeface="微软雅黑" pitchFamily="34" charset="-122"/>
                <a:ea typeface="微软雅黑" pitchFamily="34" charset="-122"/>
              </a:rPr>
              <a:t>主题党日活动</a:t>
            </a:r>
            <a:r>
              <a:rPr lang="en-US" altLang="zh-CN" dirty="0">
                <a:solidFill>
                  <a:srgbClr val="0070C0"/>
                </a:solidFill>
                <a:latin typeface="微软雅黑" pitchFamily="34" charset="-122"/>
                <a:ea typeface="微软雅黑" pitchFamily="34" charset="-122"/>
              </a:rPr>
              <a:t>”“</a:t>
            </a:r>
            <a:r>
              <a:rPr lang="zh-CN" altLang="zh-CN" dirty="0">
                <a:solidFill>
                  <a:srgbClr val="0070C0"/>
                </a:solidFill>
                <a:latin typeface="微软雅黑" pitchFamily="34" charset="-122"/>
                <a:ea typeface="微软雅黑" pitchFamily="34" charset="-122"/>
              </a:rPr>
              <a:t>走转树</a:t>
            </a:r>
            <a:r>
              <a:rPr lang="en-US" altLang="zh-CN" dirty="0">
                <a:solidFill>
                  <a:srgbClr val="0070C0"/>
                </a:solidFill>
                <a:latin typeface="微软雅黑" pitchFamily="34" charset="-122"/>
                <a:ea typeface="微软雅黑" pitchFamily="34" charset="-122"/>
              </a:rPr>
              <a:t>”</a:t>
            </a:r>
            <a:r>
              <a:rPr lang="zh-CN" altLang="zh-CN" dirty="0">
                <a:solidFill>
                  <a:srgbClr val="0070C0"/>
                </a:solidFill>
                <a:latin typeface="微软雅黑" pitchFamily="34" charset="-122"/>
                <a:ea typeface="微软雅黑" pitchFamily="34" charset="-122"/>
              </a:rPr>
              <a:t>等基础性工作，一律在网上</a:t>
            </a:r>
            <a:r>
              <a:rPr lang="en-US" altLang="zh-CN" dirty="0">
                <a:solidFill>
                  <a:srgbClr val="0070C0"/>
                </a:solidFill>
                <a:latin typeface="微软雅黑" pitchFamily="34" charset="-122"/>
                <a:ea typeface="微软雅黑" pitchFamily="34" charset="-122"/>
              </a:rPr>
              <a:t>“</a:t>
            </a:r>
            <a:r>
              <a:rPr lang="zh-CN" altLang="zh-CN" dirty="0">
                <a:solidFill>
                  <a:srgbClr val="0070C0"/>
                </a:solidFill>
                <a:latin typeface="微软雅黑" pitchFamily="34" charset="-122"/>
                <a:ea typeface="微软雅黑" pitchFamily="34" charset="-122"/>
              </a:rPr>
              <a:t>留痕</a:t>
            </a:r>
            <a:r>
              <a:rPr lang="en-US" altLang="zh-CN" dirty="0">
                <a:solidFill>
                  <a:srgbClr val="0070C0"/>
                </a:solidFill>
                <a:latin typeface="微软雅黑" pitchFamily="34" charset="-122"/>
                <a:ea typeface="微软雅黑" pitchFamily="34" charset="-122"/>
              </a:rPr>
              <a:t>”</a:t>
            </a:r>
            <a:r>
              <a:rPr lang="zh-CN" altLang="zh-CN" dirty="0">
                <a:solidFill>
                  <a:srgbClr val="0070C0"/>
                </a:solidFill>
                <a:latin typeface="微软雅黑" pitchFamily="34" charset="-122"/>
                <a:ea typeface="微软雅黑" pitchFamily="34" charset="-122"/>
              </a:rPr>
              <a:t>；要定期更新信息资料，对党员个人信息发生变化、组织关系发生转移等情况，以及支部的信息变化情况，应做到及时更新；各单位要在每季度首月上旬核对信息，确保准确。</a:t>
            </a:r>
            <a:endParaRPr lang="en-US" altLang="zh-CN" dirty="0" smtClean="0">
              <a:solidFill>
                <a:srgbClr val="0070C0"/>
              </a:solidFill>
              <a:latin typeface="微软雅黑" pitchFamily="34" charset="-122"/>
              <a:ea typeface="微软雅黑" pitchFamily="34" charset="-122"/>
            </a:endParaRPr>
          </a:p>
        </p:txBody>
      </p:sp>
      <p:grpSp>
        <p:nvGrpSpPr>
          <p:cNvPr id="14" name="组合 13"/>
          <p:cNvGrpSpPr/>
          <p:nvPr/>
        </p:nvGrpSpPr>
        <p:grpSpPr>
          <a:xfrm>
            <a:off x="-21265" y="-196513"/>
            <a:ext cx="1105786" cy="1281034"/>
            <a:chOff x="-21265" y="-196513"/>
            <a:chExt cx="1105786" cy="1281034"/>
          </a:xfrm>
        </p:grpSpPr>
        <p:sp>
          <p:nvSpPr>
            <p:cNvPr id="15" name="任意多边形 14"/>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pic>
        <p:nvPicPr>
          <p:cNvPr id="6" name="图片 5">
            <a:extLst>
              <a:ext uri="{FF2B5EF4-FFF2-40B4-BE49-F238E27FC236}">
                <a16:creationId xmlns:a16="http://schemas.microsoft.com/office/drawing/2014/main" xmlns="" id="{DDC08D2E-5E56-4D73-A6EC-FBB5DD7DDF3A}"/>
              </a:ext>
            </a:extLst>
          </p:cNvPr>
          <p:cNvPicPr>
            <a:picLocks noChangeAspect="1"/>
          </p:cNvPicPr>
          <p:nvPr/>
        </p:nvPicPr>
        <p:blipFill>
          <a:blip r:embed="rId3" cstate="print"/>
          <a:stretch>
            <a:fillRect/>
          </a:stretch>
        </p:blipFill>
        <p:spPr>
          <a:xfrm>
            <a:off x="5421853" y="4828460"/>
            <a:ext cx="2994885" cy="1835575"/>
          </a:xfrm>
          <a:prstGeom prst="rect">
            <a:avLst/>
          </a:prstGeom>
        </p:spPr>
      </p:pic>
    </p:spTree>
    <p:extLst>
      <p:ext uri="{BB962C8B-B14F-4D97-AF65-F5344CB8AC3E}">
        <p14:creationId xmlns:p14="http://schemas.microsoft.com/office/powerpoint/2010/main" val="32625698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linds(horizont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linds(horizont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021977" y="2411258"/>
            <a:ext cx="7143077" cy="1754326"/>
          </a:xfrm>
          <a:prstGeom prst="rect">
            <a:avLst/>
          </a:prstGeom>
        </p:spPr>
        <p:txBody>
          <a:bodyPr wrap="square">
            <a:spAutoFit/>
          </a:bodyPr>
          <a:lstStyle/>
          <a:p>
            <a:pPr marL="285750" indent="-285750" algn="just">
              <a:lnSpc>
                <a:spcPct val="150000"/>
              </a:lnSpc>
              <a:buFont typeface="Wingdings" pitchFamily="2" charset="2"/>
              <a:buChar char="l"/>
            </a:pPr>
            <a:r>
              <a:rPr lang="zh-CN" altLang="zh-CN" b="1" dirty="0">
                <a:solidFill>
                  <a:srgbClr val="0070C0"/>
                </a:solidFill>
                <a:latin typeface="微软雅黑" pitchFamily="34" charset="-122"/>
                <a:ea typeface="微软雅黑" pitchFamily="34" charset="-122"/>
              </a:rPr>
              <a:t>作风建设：</a:t>
            </a:r>
            <a:r>
              <a:rPr lang="zh-CN" altLang="zh-CN" dirty="0">
                <a:solidFill>
                  <a:srgbClr val="0070C0"/>
                </a:solidFill>
                <a:latin typeface="微软雅黑" pitchFamily="34" charset="-122"/>
                <a:ea typeface="微软雅黑" pitchFamily="34" charset="-122"/>
              </a:rPr>
              <a:t>开展好第</a:t>
            </a:r>
            <a:r>
              <a:rPr lang="en-US" altLang="zh-CN" dirty="0">
                <a:solidFill>
                  <a:srgbClr val="0070C0"/>
                </a:solidFill>
                <a:latin typeface="微软雅黑" pitchFamily="34" charset="-122"/>
                <a:ea typeface="微软雅黑" pitchFamily="34" charset="-122"/>
              </a:rPr>
              <a:t>19</a:t>
            </a:r>
            <a:r>
              <a:rPr lang="zh-CN" altLang="zh-CN" dirty="0">
                <a:solidFill>
                  <a:srgbClr val="0070C0"/>
                </a:solidFill>
                <a:latin typeface="微软雅黑" pitchFamily="34" charset="-122"/>
                <a:ea typeface="微软雅黑" pitchFamily="34" charset="-122"/>
              </a:rPr>
              <a:t>次领导人员作风建设专项整治教育活动和第</a:t>
            </a:r>
            <a:r>
              <a:rPr lang="en-US" altLang="zh-CN" dirty="0">
                <a:solidFill>
                  <a:srgbClr val="0070C0"/>
                </a:solidFill>
                <a:latin typeface="微软雅黑" pitchFamily="34" charset="-122"/>
                <a:ea typeface="微软雅黑" pitchFamily="34" charset="-122"/>
              </a:rPr>
              <a:t>20</a:t>
            </a:r>
            <a:r>
              <a:rPr lang="zh-CN" altLang="zh-CN" dirty="0">
                <a:solidFill>
                  <a:srgbClr val="0070C0"/>
                </a:solidFill>
                <a:latin typeface="微软雅黑" pitchFamily="34" charset="-122"/>
                <a:ea typeface="微软雅黑" pitchFamily="34" charset="-122"/>
              </a:rPr>
              <a:t>次党风廉政教育月活动。严格落实领导人员防止利益冲突实施办法，要严肃查纠在经营管理活动中发生的</a:t>
            </a:r>
            <a:r>
              <a:rPr lang="en-US" altLang="zh-CN" dirty="0">
                <a:solidFill>
                  <a:srgbClr val="0070C0"/>
                </a:solidFill>
                <a:latin typeface="微软雅黑" pitchFamily="34" charset="-122"/>
                <a:ea typeface="微软雅黑" pitchFamily="34" charset="-122"/>
              </a:rPr>
              <a:t>“</a:t>
            </a:r>
            <a:r>
              <a:rPr lang="zh-CN" altLang="zh-CN" dirty="0">
                <a:solidFill>
                  <a:srgbClr val="0070C0"/>
                </a:solidFill>
                <a:latin typeface="微软雅黑" pitchFamily="34" charset="-122"/>
                <a:ea typeface="微软雅黑" pitchFamily="34" charset="-122"/>
              </a:rPr>
              <a:t>七个不得</a:t>
            </a:r>
            <a:r>
              <a:rPr lang="en-US" altLang="zh-CN" dirty="0">
                <a:solidFill>
                  <a:srgbClr val="0070C0"/>
                </a:solidFill>
                <a:latin typeface="微软雅黑" pitchFamily="34" charset="-122"/>
                <a:ea typeface="微软雅黑" pitchFamily="34" charset="-122"/>
              </a:rPr>
              <a:t>”</a:t>
            </a:r>
            <a:r>
              <a:rPr lang="zh-CN" altLang="zh-CN" dirty="0">
                <a:solidFill>
                  <a:srgbClr val="0070C0"/>
                </a:solidFill>
                <a:latin typeface="微软雅黑" pitchFamily="34" charset="-122"/>
                <a:ea typeface="微软雅黑" pitchFamily="34" charset="-122"/>
              </a:rPr>
              <a:t>行为限制、违规经商办企业、利益输送和利益交换等问</a:t>
            </a:r>
            <a:r>
              <a:rPr lang="zh-CN" altLang="zh-CN">
                <a:solidFill>
                  <a:srgbClr val="0070C0"/>
                </a:solidFill>
                <a:latin typeface="微软雅黑" pitchFamily="34" charset="-122"/>
                <a:ea typeface="微软雅黑" pitchFamily="34" charset="-122"/>
              </a:rPr>
              <a:t>题</a:t>
            </a:r>
            <a:r>
              <a:rPr lang="zh-CN" altLang="zh-CN" smtClean="0">
                <a:solidFill>
                  <a:srgbClr val="0070C0"/>
                </a:solidFill>
                <a:latin typeface="微软雅黑" pitchFamily="34" charset="-122"/>
                <a:ea typeface="微软雅黑" pitchFamily="34" charset="-122"/>
              </a:rPr>
              <a:t>。</a:t>
            </a:r>
            <a:endParaRPr lang="en-US" altLang="zh-CN" dirty="0" smtClean="0">
              <a:solidFill>
                <a:srgbClr val="0070C0"/>
              </a:solidFill>
              <a:latin typeface="微软雅黑" pitchFamily="34" charset="-122"/>
              <a:ea typeface="微软雅黑" pitchFamily="34" charset="-122"/>
            </a:endParaRPr>
          </a:p>
        </p:txBody>
      </p:sp>
      <p:grpSp>
        <p:nvGrpSpPr>
          <p:cNvPr id="14" name="组合 13"/>
          <p:cNvGrpSpPr/>
          <p:nvPr/>
        </p:nvGrpSpPr>
        <p:grpSpPr>
          <a:xfrm>
            <a:off x="-21265" y="-196513"/>
            <a:ext cx="1105786" cy="1281034"/>
            <a:chOff x="-21265" y="-196513"/>
            <a:chExt cx="1105786" cy="1281034"/>
          </a:xfrm>
        </p:grpSpPr>
        <p:sp>
          <p:nvSpPr>
            <p:cNvPr id="15" name="任意多边形 14"/>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grpSp>
        <p:nvGrpSpPr>
          <p:cNvPr id="11" name="组合 10"/>
          <p:cNvGrpSpPr/>
          <p:nvPr/>
        </p:nvGrpSpPr>
        <p:grpSpPr>
          <a:xfrm>
            <a:off x="1328940" y="4881849"/>
            <a:ext cx="4125188" cy="944901"/>
            <a:chOff x="3818687" y="2851188"/>
            <a:chExt cx="3331197" cy="487909"/>
          </a:xfrm>
        </p:grpSpPr>
        <p:sp>
          <p:nvSpPr>
            <p:cNvPr id="12" name="Freeform 19"/>
            <p:cNvSpPr>
              <a:spLocks noEditPoints="1"/>
            </p:cNvSpPr>
            <p:nvPr/>
          </p:nvSpPr>
          <p:spPr bwMode="auto">
            <a:xfrm>
              <a:off x="3818687" y="2851188"/>
              <a:ext cx="569225" cy="487909"/>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accent4"/>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幼圆"/>
                <a:cs typeface="Arial" panose="020B0604020202020204" pitchFamily="34" charset="0"/>
              </a:endParaRPr>
            </a:p>
          </p:txBody>
        </p:sp>
        <p:sp>
          <p:nvSpPr>
            <p:cNvPr id="13" name="Rectangle 30"/>
            <p:cNvSpPr/>
            <p:nvPr/>
          </p:nvSpPr>
          <p:spPr>
            <a:xfrm>
              <a:off x="4484861" y="2955402"/>
              <a:ext cx="2665023" cy="20660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000" b="1" dirty="0" smtClean="0">
                  <a:solidFill>
                    <a:srgbClr val="FF0000"/>
                  </a:solidFill>
                  <a:latin typeface="+mj-ea"/>
                  <a:ea typeface="+mj-ea"/>
                  <a:cs typeface="Arial" panose="020B0604020202020204" pitchFamily="34" charset="0"/>
                </a:rPr>
                <a:t>作风建设永远在路上</a:t>
              </a:r>
              <a:endParaRPr lang="en-GB" sz="2000" b="1" dirty="0">
                <a:solidFill>
                  <a:srgbClr val="FF0000"/>
                </a:solidFill>
                <a:latin typeface="+mj-ea"/>
                <a:ea typeface="+mj-ea"/>
                <a:cs typeface="Arial" panose="020B0604020202020204" pitchFamily="34" charset="0"/>
              </a:endParaRPr>
            </a:p>
          </p:txBody>
        </p:sp>
      </p:grpSp>
      <p:sp>
        <p:nvSpPr>
          <p:cNvPr id="20" name="文本框 1">
            <a:extLst>
              <a:ext uri="{FF2B5EF4-FFF2-40B4-BE49-F238E27FC236}">
                <a16:creationId xmlns:a16="http://schemas.microsoft.com/office/drawing/2014/main" xmlns="" id="{8A80510A-4C4E-4AF7-89B8-71EE29B01C9E}"/>
              </a:ext>
            </a:extLst>
          </p:cNvPr>
          <p:cNvSpPr txBox="1"/>
          <p:nvPr/>
        </p:nvSpPr>
        <p:spPr>
          <a:xfrm>
            <a:off x="1149876" y="505077"/>
            <a:ext cx="7323667" cy="523220"/>
          </a:xfrm>
          <a:prstGeom prst="rect">
            <a:avLst/>
          </a:prstGeom>
          <a:noFill/>
        </p:spPr>
        <p:txBody>
          <a:bodyPr wrap="square" rtlCol="0">
            <a:spAutoFit/>
          </a:bodyPr>
          <a:lstStyle/>
          <a:p>
            <a:r>
              <a:rPr lang="zh-CN" altLang="en-US" sz="2800" b="1" dirty="0">
                <a:solidFill>
                  <a:srgbClr val="003399"/>
                </a:solidFill>
                <a:latin typeface="微软雅黑" panose="020B0503020204020204" pitchFamily="34" charset="-122"/>
                <a:ea typeface="微软雅黑" panose="020B0503020204020204" pitchFamily="34" charset="-122"/>
              </a:rPr>
              <a:t>六、落实国企党建要求，保障集团高质量发展</a:t>
            </a:r>
          </a:p>
        </p:txBody>
      </p:sp>
      <p:sp>
        <p:nvSpPr>
          <p:cNvPr id="21" name="Rectangle 1"/>
          <p:cNvSpPr>
            <a:spLocks noChangeArrowheads="1"/>
          </p:cNvSpPr>
          <p:nvPr/>
        </p:nvSpPr>
        <p:spPr bwMode="auto">
          <a:xfrm>
            <a:off x="742276" y="1427955"/>
            <a:ext cx="7648687"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altLang="zh-CN" sz="2000" smtClean="0"/>
              <a:t>        </a:t>
            </a:r>
            <a:r>
              <a:rPr lang="zh-CN" altLang="en-US" sz="2000" b="1" smtClean="0">
                <a:solidFill>
                  <a:srgbClr val="C00000"/>
                </a:solidFill>
              </a:rPr>
              <a:t>（</a:t>
            </a:r>
            <a:r>
              <a:rPr lang="zh-CN" altLang="zh-CN" sz="2000" b="1" smtClean="0">
                <a:solidFill>
                  <a:srgbClr val="C00000"/>
                </a:solidFill>
              </a:rPr>
              <a:t>五</a:t>
            </a:r>
            <a:r>
              <a:rPr lang="zh-CN" altLang="en-US" sz="2000" b="1" smtClean="0">
                <a:solidFill>
                  <a:srgbClr val="C00000"/>
                </a:solidFill>
              </a:rPr>
              <a:t>）</a:t>
            </a:r>
            <a:r>
              <a:rPr lang="zh-CN" altLang="zh-CN" sz="2000" b="1" smtClean="0">
                <a:solidFill>
                  <a:srgbClr val="C00000"/>
                </a:solidFill>
              </a:rPr>
              <a:t>突出全面从严治党，聚焦“四责协同”，强化惩防并举，为集团深化改革发展提供强大管控力</a:t>
            </a:r>
          </a:p>
          <a:p>
            <a:endParaRPr lang="zh-CN" altLang="zh-CN" sz="2000" b="1" smtClean="0">
              <a:solidFill>
                <a:srgbClr val="C00000"/>
              </a:solidFill>
            </a:endParaRPr>
          </a:p>
          <a:p>
            <a:endParaRPr lang="zh-CN" altLang="zh-CN" sz="2000" b="1">
              <a:solidFill>
                <a:srgbClr val="C00000"/>
              </a:solidFill>
            </a:endParaRPr>
          </a:p>
        </p:txBody>
      </p:sp>
    </p:spTree>
    <p:extLst>
      <p:ext uri="{BB962C8B-B14F-4D97-AF65-F5344CB8AC3E}">
        <p14:creationId xmlns:p14="http://schemas.microsoft.com/office/powerpoint/2010/main" val="22245961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p:cNvGrpSpPr/>
          <p:nvPr/>
        </p:nvGrpSpPr>
        <p:grpSpPr>
          <a:xfrm>
            <a:off x="-21265" y="-196513"/>
            <a:ext cx="1105786" cy="1281034"/>
            <a:chOff x="-21265" y="-196513"/>
            <a:chExt cx="1105786" cy="1281034"/>
          </a:xfrm>
        </p:grpSpPr>
        <p:sp>
          <p:nvSpPr>
            <p:cNvPr id="15" name="任意多边形 14"/>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110806" y="5549736"/>
            <a:ext cx="1176786" cy="113076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6"/>
          <p:cNvGrpSpPr/>
          <p:nvPr/>
        </p:nvGrpSpPr>
        <p:grpSpPr>
          <a:xfrm>
            <a:off x="4744549" y="5880919"/>
            <a:ext cx="2110113" cy="707886"/>
            <a:chOff x="1020253" y="2661665"/>
            <a:chExt cx="2813484" cy="707886"/>
          </a:xfrm>
        </p:grpSpPr>
        <p:sp>
          <p:nvSpPr>
            <p:cNvPr id="9" name="Freeform 18"/>
            <p:cNvSpPr>
              <a:spLocks noEditPoints="1"/>
            </p:cNvSpPr>
            <p:nvPr/>
          </p:nvSpPr>
          <p:spPr bwMode="auto">
            <a:xfrm>
              <a:off x="1020253" y="2750720"/>
              <a:ext cx="552401" cy="563619"/>
            </a:xfrm>
            <a:custGeom>
              <a:avLst/>
              <a:gdLst>
                <a:gd name="T0" fmla="*/ 87 w 91"/>
                <a:gd name="T1" fmla="*/ 39 h 93"/>
                <a:gd name="T2" fmla="*/ 91 w 91"/>
                <a:gd name="T3" fmla="*/ 46 h 93"/>
                <a:gd name="T4" fmla="*/ 91 w 91"/>
                <a:gd name="T5" fmla="*/ 83 h 93"/>
                <a:gd name="T6" fmla="*/ 81 w 91"/>
                <a:gd name="T7" fmla="*/ 93 h 93"/>
                <a:gd name="T8" fmla="*/ 10 w 91"/>
                <a:gd name="T9" fmla="*/ 93 h 93"/>
                <a:gd name="T10" fmla="*/ 0 w 91"/>
                <a:gd name="T11" fmla="*/ 83 h 93"/>
                <a:gd name="T12" fmla="*/ 0 w 91"/>
                <a:gd name="T13" fmla="*/ 46 h 93"/>
                <a:gd name="T14" fmla="*/ 3 w 91"/>
                <a:gd name="T15" fmla="*/ 40 h 93"/>
                <a:gd name="T16" fmla="*/ 3 w 91"/>
                <a:gd name="T17" fmla="*/ 40 h 93"/>
                <a:gd name="T18" fmla="*/ 3 w 91"/>
                <a:gd name="T19" fmla="*/ 40 h 93"/>
                <a:gd name="T20" fmla="*/ 3 w 91"/>
                <a:gd name="T21" fmla="*/ 39 h 93"/>
                <a:gd name="T22" fmla="*/ 40 w 91"/>
                <a:gd name="T23" fmla="*/ 3 h 93"/>
                <a:gd name="T24" fmla="*/ 51 w 91"/>
                <a:gd name="T25" fmla="*/ 3 h 93"/>
                <a:gd name="T26" fmla="*/ 87 w 91"/>
                <a:gd name="T27" fmla="*/ 39 h 93"/>
                <a:gd name="T28" fmla="*/ 16 w 91"/>
                <a:gd name="T29" fmla="*/ 30 h 93"/>
                <a:gd name="T30" fmla="*/ 16 w 91"/>
                <a:gd name="T31" fmla="*/ 52 h 93"/>
                <a:gd name="T32" fmla="*/ 46 w 91"/>
                <a:gd name="T33" fmla="*/ 75 h 93"/>
                <a:gd name="T34" fmla="*/ 73 w 91"/>
                <a:gd name="T35" fmla="*/ 54 h 93"/>
                <a:gd name="T36" fmla="*/ 73 w 91"/>
                <a:gd name="T37" fmla="*/ 30 h 93"/>
                <a:gd name="T38" fmla="*/ 16 w 91"/>
                <a:gd name="T39" fmla="*/ 30 h 93"/>
                <a:gd name="T40" fmla="*/ 26 w 91"/>
                <a:gd name="T41" fmla="*/ 35 h 93"/>
                <a:gd name="T42" fmla="*/ 26 w 91"/>
                <a:gd name="T43" fmla="*/ 39 h 93"/>
                <a:gd name="T44" fmla="*/ 64 w 91"/>
                <a:gd name="T45" fmla="*/ 39 h 93"/>
                <a:gd name="T46" fmla="*/ 64 w 91"/>
                <a:gd name="T47" fmla="*/ 35 h 93"/>
                <a:gd name="T48" fmla="*/ 26 w 91"/>
                <a:gd name="T49" fmla="*/ 35 h 93"/>
                <a:gd name="T50" fmla="*/ 26 w 91"/>
                <a:gd name="T51" fmla="*/ 51 h 93"/>
                <a:gd name="T52" fmla="*/ 26 w 91"/>
                <a:gd name="T53" fmla="*/ 55 h 93"/>
                <a:gd name="T54" fmla="*/ 64 w 91"/>
                <a:gd name="T55" fmla="*/ 55 h 93"/>
                <a:gd name="T56" fmla="*/ 64 w 91"/>
                <a:gd name="T57" fmla="*/ 51 h 93"/>
                <a:gd name="T58" fmla="*/ 26 w 91"/>
                <a:gd name="T59" fmla="*/ 51 h 93"/>
                <a:gd name="T60" fmla="*/ 26 w 91"/>
                <a:gd name="T61" fmla="*/ 43 h 93"/>
                <a:gd name="T62" fmla="*/ 26 w 91"/>
                <a:gd name="T63" fmla="*/ 47 h 93"/>
                <a:gd name="T64" fmla="*/ 64 w 91"/>
                <a:gd name="T65" fmla="*/ 47 h 93"/>
                <a:gd name="T66" fmla="*/ 64 w 91"/>
                <a:gd name="T67" fmla="*/ 43 h 93"/>
                <a:gd name="T68" fmla="*/ 26 w 91"/>
                <a:gd name="T69" fmla="*/ 43 h 93"/>
                <a:gd name="T70" fmla="*/ 10 w 91"/>
                <a:gd name="T71" fmla="*/ 87 h 93"/>
                <a:gd name="T72" fmla="*/ 28 w 91"/>
                <a:gd name="T73" fmla="*/ 70 h 93"/>
                <a:gd name="T74" fmla="*/ 28 w 91"/>
                <a:gd name="T75" fmla="*/ 67 h 93"/>
                <a:gd name="T76" fmla="*/ 26 w 91"/>
                <a:gd name="T77" fmla="*/ 67 h 93"/>
                <a:gd name="T78" fmla="*/ 8 w 91"/>
                <a:gd name="T79" fmla="*/ 84 h 93"/>
                <a:gd name="T80" fmla="*/ 8 w 91"/>
                <a:gd name="T81" fmla="*/ 87 h 93"/>
                <a:gd name="T82" fmla="*/ 10 w 91"/>
                <a:gd name="T83" fmla="*/ 87 h 93"/>
                <a:gd name="T84" fmla="*/ 85 w 91"/>
                <a:gd name="T85" fmla="*/ 84 h 93"/>
                <a:gd name="T86" fmla="*/ 67 w 91"/>
                <a:gd name="T87" fmla="*/ 67 h 93"/>
                <a:gd name="T88" fmla="*/ 64 w 91"/>
                <a:gd name="T89" fmla="*/ 67 h 93"/>
                <a:gd name="T90" fmla="*/ 64 w 91"/>
                <a:gd name="T91" fmla="*/ 70 h 93"/>
                <a:gd name="T92" fmla="*/ 82 w 91"/>
                <a:gd name="T93" fmla="*/ 87 h 93"/>
                <a:gd name="T94" fmla="*/ 85 w 91"/>
                <a:gd name="T95" fmla="*/ 87 h 93"/>
                <a:gd name="T96" fmla="*/ 85 w 91"/>
                <a:gd name="T97" fmla="*/ 8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1" h="93">
                  <a:moveTo>
                    <a:pt x="87" y="39"/>
                  </a:moveTo>
                  <a:cubicBezTo>
                    <a:pt x="89" y="40"/>
                    <a:pt x="91" y="43"/>
                    <a:pt x="91" y="46"/>
                  </a:cubicBezTo>
                  <a:cubicBezTo>
                    <a:pt x="91" y="83"/>
                    <a:pt x="91" y="83"/>
                    <a:pt x="91" y="83"/>
                  </a:cubicBezTo>
                  <a:cubicBezTo>
                    <a:pt x="91" y="89"/>
                    <a:pt x="86" y="93"/>
                    <a:pt x="81" y="93"/>
                  </a:cubicBezTo>
                  <a:cubicBezTo>
                    <a:pt x="10" y="93"/>
                    <a:pt x="10" y="93"/>
                    <a:pt x="10" y="93"/>
                  </a:cubicBezTo>
                  <a:cubicBezTo>
                    <a:pt x="5" y="93"/>
                    <a:pt x="0" y="89"/>
                    <a:pt x="0" y="83"/>
                  </a:cubicBezTo>
                  <a:cubicBezTo>
                    <a:pt x="0" y="46"/>
                    <a:pt x="0" y="46"/>
                    <a:pt x="0" y="46"/>
                  </a:cubicBezTo>
                  <a:cubicBezTo>
                    <a:pt x="0" y="44"/>
                    <a:pt x="1" y="41"/>
                    <a:pt x="3" y="40"/>
                  </a:cubicBezTo>
                  <a:cubicBezTo>
                    <a:pt x="3" y="40"/>
                    <a:pt x="3" y="40"/>
                    <a:pt x="3" y="40"/>
                  </a:cubicBezTo>
                  <a:cubicBezTo>
                    <a:pt x="3" y="40"/>
                    <a:pt x="3" y="40"/>
                    <a:pt x="3" y="40"/>
                  </a:cubicBezTo>
                  <a:cubicBezTo>
                    <a:pt x="3" y="40"/>
                    <a:pt x="3" y="40"/>
                    <a:pt x="3" y="39"/>
                  </a:cubicBezTo>
                  <a:cubicBezTo>
                    <a:pt x="40" y="3"/>
                    <a:pt x="40" y="3"/>
                    <a:pt x="40" y="3"/>
                  </a:cubicBezTo>
                  <a:cubicBezTo>
                    <a:pt x="43" y="0"/>
                    <a:pt x="47" y="0"/>
                    <a:pt x="51" y="3"/>
                  </a:cubicBezTo>
                  <a:cubicBezTo>
                    <a:pt x="87" y="39"/>
                    <a:pt x="87" y="39"/>
                    <a:pt x="87" y="39"/>
                  </a:cubicBezTo>
                  <a:close/>
                  <a:moveTo>
                    <a:pt x="16" y="30"/>
                  </a:moveTo>
                  <a:cubicBezTo>
                    <a:pt x="16" y="52"/>
                    <a:pt x="16" y="52"/>
                    <a:pt x="16" y="52"/>
                  </a:cubicBezTo>
                  <a:cubicBezTo>
                    <a:pt x="46" y="75"/>
                    <a:pt x="46" y="75"/>
                    <a:pt x="46" y="75"/>
                  </a:cubicBezTo>
                  <a:cubicBezTo>
                    <a:pt x="73" y="54"/>
                    <a:pt x="73" y="54"/>
                    <a:pt x="73" y="54"/>
                  </a:cubicBezTo>
                  <a:cubicBezTo>
                    <a:pt x="73" y="30"/>
                    <a:pt x="73" y="30"/>
                    <a:pt x="73" y="30"/>
                  </a:cubicBezTo>
                  <a:cubicBezTo>
                    <a:pt x="16" y="30"/>
                    <a:pt x="16" y="30"/>
                    <a:pt x="16" y="30"/>
                  </a:cubicBezTo>
                  <a:close/>
                  <a:moveTo>
                    <a:pt x="26" y="35"/>
                  </a:moveTo>
                  <a:cubicBezTo>
                    <a:pt x="26" y="39"/>
                    <a:pt x="26" y="39"/>
                    <a:pt x="26" y="39"/>
                  </a:cubicBezTo>
                  <a:cubicBezTo>
                    <a:pt x="64" y="39"/>
                    <a:pt x="64" y="39"/>
                    <a:pt x="64" y="39"/>
                  </a:cubicBezTo>
                  <a:cubicBezTo>
                    <a:pt x="64" y="35"/>
                    <a:pt x="64" y="35"/>
                    <a:pt x="64" y="35"/>
                  </a:cubicBezTo>
                  <a:cubicBezTo>
                    <a:pt x="26" y="35"/>
                    <a:pt x="26" y="35"/>
                    <a:pt x="26" y="35"/>
                  </a:cubicBezTo>
                  <a:close/>
                  <a:moveTo>
                    <a:pt x="26" y="51"/>
                  </a:moveTo>
                  <a:cubicBezTo>
                    <a:pt x="26" y="55"/>
                    <a:pt x="26" y="55"/>
                    <a:pt x="26" y="55"/>
                  </a:cubicBezTo>
                  <a:cubicBezTo>
                    <a:pt x="64" y="55"/>
                    <a:pt x="64" y="55"/>
                    <a:pt x="64" y="55"/>
                  </a:cubicBezTo>
                  <a:cubicBezTo>
                    <a:pt x="64" y="51"/>
                    <a:pt x="64" y="51"/>
                    <a:pt x="64" y="51"/>
                  </a:cubicBezTo>
                  <a:cubicBezTo>
                    <a:pt x="26" y="51"/>
                    <a:pt x="26" y="51"/>
                    <a:pt x="26" y="51"/>
                  </a:cubicBezTo>
                  <a:close/>
                  <a:moveTo>
                    <a:pt x="26" y="43"/>
                  </a:moveTo>
                  <a:cubicBezTo>
                    <a:pt x="26" y="47"/>
                    <a:pt x="26" y="47"/>
                    <a:pt x="26" y="47"/>
                  </a:cubicBezTo>
                  <a:cubicBezTo>
                    <a:pt x="64" y="47"/>
                    <a:pt x="64" y="47"/>
                    <a:pt x="64" y="47"/>
                  </a:cubicBezTo>
                  <a:cubicBezTo>
                    <a:pt x="64" y="43"/>
                    <a:pt x="64" y="43"/>
                    <a:pt x="64" y="43"/>
                  </a:cubicBezTo>
                  <a:cubicBezTo>
                    <a:pt x="26" y="43"/>
                    <a:pt x="26" y="43"/>
                    <a:pt x="26" y="43"/>
                  </a:cubicBezTo>
                  <a:close/>
                  <a:moveTo>
                    <a:pt x="10" y="87"/>
                  </a:moveTo>
                  <a:cubicBezTo>
                    <a:pt x="28" y="70"/>
                    <a:pt x="28" y="70"/>
                    <a:pt x="28" y="70"/>
                  </a:cubicBezTo>
                  <a:cubicBezTo>
                    <a:pt x="29" y="69"/>
                    <a:pt x="29" y="68"/>
                    <a:pt x="28" y="67"/>
                  </a:cubicBezTo>
                  <a:cubicBezTo>
                    <a:pt x="28" y="66"/>
                    <a:pt x="27" y="66"/>
                    <a:pt x="26" y="67"/>
                  </a:cubicBezTo>
                  <a:cubicBezTo>
                    <a:pt x="8" y="84"/>
                    <a:pt x="8" y="84"/>
                    <a:pt x="8" y="84"/>
                  </a:cubicBezTo>
                  <a:cubicBezTo>
                    <a:pt x="7" y="85"/>
                    <a:pt x="7" y="86"/>
                    <a:pt x="8" y="87"/>
                  </a:cubicBezTo>
                  <a:cubicBezTo>
                    <a:pt x="8" y="88"/>
                    <a:pt x="10" y="88"/>
                    <a:pt x="10" y="87"/>
                  </a:cubicBezTo>
                  <a:close/>
                  <a:moveTo>
                    <a:pt x="85" y="84"/>
                  </a:moveTo>
                  <a:cubicBezTo>
                    <a:pt x="67" y="67"/>
                    <a:pt x="67" y="67"/>
                    <a:pt x="67" y="67"/>
                  </a:cubicBezTo>
                  <a:cubicBezTo>
                    <a:pt x="66" y="66"/>
                    <a:pt x="65" y="66"/>
                    <a:pt x="64" y="67"/>
                  </a:cubicBezTo>
                  <a:cubicBezTo>
                    <a:pt x="63" y="68"/>
                    <a:pt x="63" y="69"/>
                    <a:pt x="64" y="70"/>
                  </a:cubicBezTo>
                  <a:cubicBezTo>
                    <a:pt x="82" y="87"/>
                    <a:pt x="82" y="87"/>
                    <a:pt x="82" y="87"/>
                  </a:cubicBezTo>
                  <a:cubicBezTo>
                    <a:pt x="83" y="88"/>
                    <a:pt x="84" y="88"/>
                    <a:pt x="85" y="87"/>
                  </a:cubicBezTo>
                  <a:cubicBezTo>
                    <a:pt x="85" y="86"/>
                    <a:pt x="85" y="85"/>
                    <a:pt x="85" y="8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幼圆"/>
                <a:cs typeface="Arial" panose="020B0604020202020204" pitchFamily="34" charset="0"/>
              </a:endParaRPr>
            </a:p>
          </p:txBody>
        </p:sp>
        <p:sp>
          <p:nvSpPr>
            <p:cNvPr id="10" name="Rectangle 21"/>
            <p:cNvSpPr/>
            <p:nvPr/>
          </p:nvSpPr>
          <p:spPr>
            <a:xfrm>
              <a:off x="1741413" y="2661665"/>
              <a:ext cx="2092324" cy="70788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smtClean="0">
                  <a:ln>
                    <a:noFill/>
                  </a:ln>
                  <a:solidFill>
                    <a:srgbClr val="FF0000"/>
                  </a:solidFill>
                  <a:effectLst/>
                  <a:uLnTx/>
                  <a:uFillTx/>
                  <a:latin typeface="+mj-ea"/>
                  <a:ea typeface="+mj-ea"/>
                  <a:cs typeface="Arial" panose="020B0604020202020204" pitchFamily="34" charset="0"/>
                </a:rPr>
                <a:t>群众路线</a:t>
              </a:r>
              <a:endParaRPr kumimoji="0" lang="en-US" altLang="zh-CN" sz="2000" b="1" i="0" u="none" strike="noStrike" kern="1200" cap="none" spc="0" normalizeH="0" baseline="0" noProof="0" dirty="0" smtClean="0">
                <a:ln>
                  <a:noFill/>
                </a:ln>
                <a:solidFill>
                  <a:srgbClr val="FF0000"/>
                </a:solidFill>
                <a:effectLst/>
                <a:uLnTx/>
                <a:uFillTx/>
                <a:latin typeface="+mj-ea"/>
                <a:ea typeface="+mj-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smtClean="0">
                  <a:ln>
                    <a:noFill/>
                  </a:ln>
                  <a:solidFill>
                    <a:srgbClr val="FF0000"/>
                  </a:solidFill>
                  <a:effectLst/>
                  <a:uLnTx/>
                  <a:uFillTx/>
                  <a:latin typeface="+mj-ea"/>
                  <a:ea typeface="+mj-ea"/>
                  <a:cs typeface="Arial" panose="020B0604020202020204" pitchFamily="34" charset="0"/>
                </a:rPr>
                <a:t>“</a:t>
              </a:r>
              <a:r>
                <a:rPr kumimoji="0" lang="zh-CN" altLang="en-US" sz="2000" b="1" i="0" u="none" strike="noStrike" kern="1200" cap="none" spc="0" normalizeH="0" baseline="0" noProof="0" dirty="0">
                  <a:ln>
                    <a:noFill/>
                  </a:ln>
                  <a:solidFill>
                    <a:srgbClr val="FF0000"/>
                  </a:solidFill>
                  <a:effectLst/>
                  <a:uLnTx/>
                  <a:uFillTx/>
                  <a:latin typeface="+mj-ea"/>
                  <a:ea typeface="+mj-ea"/>
                  <a:cs typeface="Arial" panose="020B0604020202020204" pitchFamily="34" charset="0"/>
                </a:rPr>
                <a:t>一号课题”</a:t>
              </a:r>
              <a:endParaRPr kumimoji="0" lang="en-GB" sz="2000" b="1" i="0" u="none" strike="noStrike" kern="1200" cap="none" spc="0" normalizeH="0" baseline="0" noProof="0" dirty="0">
                <a:ln>
                  <a:noFill/>
                </a:ln>
                <a:solidFill>
                  <a:srgbClr val="FF0000"/>
                </a:solidFill>
                <a:effectLst/>
                <a:uLnTx/>
                <a:uFillTx/>
                <a:latin typeface="+mj-ea"/>
                <a:ea typeface="+mj-ea"/>
                <a:cs typeface="Arial" panose="020B0604020202020204" pitchFamily="34" charset="0"/>
              </a:endParaRPr>
            </a:p>
          </p:txBody>
        </p:sp>
      </p:grpSp>
      <p:grpSp>
        <p:nvGrpSpPr>
          <p:cNvPr id="5" name="组合 16"/>
          <p:cNvGrpSpPr/>
          <p:nvPr/>
        </p:nvGrpSpPr>
        <p:grpSpPr>
          <a:xfrm>
            <a:off x="1226798" y="6014027"/>
            <a:ext cx="2374260" cy="490713"/>
            <a:chOff x="6469591" y="2902622"/>
            <a:chExt cx="3165680" cy="490713"/>
          </a:xfrm>
        </p:grpSpPr>
        <p:sp>
          <p:nvSpPr>
            <p:cNvPr id="18" name="Freeform 16"/>
            <p:cNvSpPr>
              <a:spLocks noEditPoints="1"/>
            </p:cNvSpPr>
            <p:nvPr/>
          </p:nvSpPr>
          <p:spPr bwMode="auto">
            <a:xfrm>
              <a:off x="6469591" y="2902622"/>
              <a:ext cx="653347" cy="490713"/>
            </a:xfrm>
            <a:custGeom>
              <a:avLst/>
              <a:gdLst>
                <a:gd name="T0" fmla="*/ 3 w 108"/>
                <a:gd name="T1" fmla="*/ 54 h 81"/>
                <a:gd name="T2" fmla="*/ 21 w 108"/>
                <a:gd name="T3" fmla="*/ 47 h 81"/>
                <a:gd name="T4" fmla="*/ 25 w 108"/>
                <a:gd name="T5" fmla="*/ 44 h 81"/>
                <a:gd name="T6" fmla="*/ 35 w 108"/>
                <a:gd name="T7" fmla="*/ 62 h 81"/>
                <a:gd name="T8" fmla="*/ 43 w 108"/>
                <a:gd name="T9" fmla="*/ 44 h 81"/>
                <a:gd name="T10" fmla="*/ 48 w 108"/>
                <a:gd name="T11" fmla="*/ 47 h 81"/>
                <a:gd name="T12" fmla="*/ 60 w 108"/>
                <a:gd name="T13" fmla="*/ 52 h 81"/>
                <a:gd name="T14" fmla="*/ 60 w 108"/>
                <a:gd name="T15" fmla="*/ 51 h 81"/>
                <a:gd name="T16" fmla="*/ 72 w 108"/>
                <a:gd name="T17" fmla="*/ 47 h 81"/>
                <a:gd name="T18" fmla="*/ 83 w 108"/>
                <a:gd name="T19" fmla="*/ 61 h 81"/>
                <a:gd name="T20" fmla="*/ 96 w 108"/>
                <a:gd name="T21" fmla="*/ 47 h 81"/>
                <a:gd name="T22" fmla="*/ 105 w 108"/>
                <a:gd name="T23" fmla="*/ 49 h 81"/>
                <a:gd name="T24" fmla="*/ 108 w 108"/>
                <a:gd name="T25" fmla="*/ 72 h 81"/>
                <a:gd name="T26" fmla="*/ 69 w 108"/>
                <a:gd name="T27" fmla="*/ 72 h 81"/>
                <a:gd name="T28" fmla="*/ 69 w 108"/>
                <a:gd name="T29" fmla="*/ 81 h 81"/>
                <a:gd name="T30" fmla="*/ 0 w 108"/>
                <a:gd name="T31" fmla="*/ 81 h 81"/>
                <a:gd name="T32" fmla="*/ 3 w 108"/>
                <a:gd name="T33" fmla="*/ 54 h 81"/>
                <a:gd name="T34" fmla="*/ 73 w 108"/>
                <a:gd name="T35" fmla="*/ 27 h 81"/>
                <a:gd name="T36" fmla="*/ 93 w 108"/>
                <a:gd name="T37" fmla="*/ 25 h 81"/>
                <a:gd name="T38" fmla="*/ 92 w 108"/>
                <a:gd name="T39" fmla="*/ 37 h 81"/>
                <a:gd name="T40" fmla="*/ 88 w 108"/>
                <a:gd name="T41" fmla="*/ 42 h 81"/>
                <a:gd name="T42" fmla="*/ 99 w 108"/>
                <a:gd name="T43" fmla="*/ 42 h 81"/>
                <a:gd name="T44" fmla="*/ 98 w 108"/>
                <a:gd name="T45" fmla="*/ 32 h 81"/>
                <a:gd name="T46" fmla="*/ 69 w 108"/>
                <a:gd name="T47" fmla="*/ 32 h 81"/>
                <a:gd name="T48" fmla="*/ 68 w 108"/>
                <a:gd name="T49" fmla="*/ 42 h 81"/>
                <a:gd name="T50" fmla="*/ 78 w 108"/>
                <a:gd name="T51" fmla="*/ 42 h 81"/>
                <a:gd name="T52" fmla="*/ 75 w 108"/>
                <a:gd name="T53" fmla="*/ 37 h 81"/>
                <a:gd name="T54" fmla="*/ 73 w 108"/>
                <a:gd name="T55" fmla="*/ 27 h 81"/>
                <a:gd name="T56" fmla="*/ 73 w 108"/>
                <a:gd name="T57" fmla="*/ 27 h 81"/>
                <a:gd name="T58" fmla="*/ 21 w 108"/>
                <a:gd name="T59" fmla="*/ 31 h 81"/>
                <a:gd name="T60" fmla="*/ 22 w 108"/>
                <a:gd name="T61" fmla="*/ 16 h 81"/>
                <a:gd name="T62" fmla="*/ 46 w 108"/>
                <a:gd name="T63" fmla="*/ 16 h 81"/>
                <a:gd name="T64" fmla="*/ 47 w 108"/>
                <a:gd name="T65" fmla="*/ 31 h 81"/>
                <a:gd name="T66" fmla="*/ 52 w 108"/>
                <a:gd name="T67" fmla="*/ 25 h 81"/>
                <a:gd name="T68" fmla="*/ 50 w 108"/>
                <a:gd name="T69" fmla="*/ 8 h 81"/>
                <a:gd name="T70" fmla="*/ 19 w 108"/>
                <a:gd name="T71" fmla="*/ 7 h 81"/>
                <a:gd name="T72" fmla="*/ 18 w 108"/>
                <a:gd name="T73" fmla="*/ 28 h 81"/>
                <a:gd name="T74" fmla="*/ 21 w 108"/>
                <a:gd name="T75" fmla="*/ 3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81">
                  <a:moveTo>
                    <a:pt x="3" y="54"/>
                  </a:moveTo>
                  <a:cubicBezTo>
                    <a:pt x="9" y="52"/>
                    <a:pt x="15" y="49"/>
                    <a:pt x="21" y="47"/>
                  </a:cubicBezTo>
                  <a:cubicBezTo>
                    <a:pt x="22" y="46"/>
                    <a:pt x="24" y="45"/>
                    <a:pt x="25" y="44"/>
                  </a:cubicBezTo>
                  <a:cubicBezTo>
                    <a:pt x="35" y="62"/>
                    <a:pt x="35" y="62"/>
                    <a:pt x="35" y="62"/>
                  </a:cubicBezTo>
                  <a:cubicBezTo>
                    <a:pt x="43" y="44"/>
                    <a:pt x="43" y="44"/>
                    <a:pt x="43" y="44"/>
                  </a:cubicBezTo>
                  <a:cubicBezTo>
                    <a:pt x="45" y="45"/>
                    <a:pt x="46" y="46"/>
                    <a:pt x="48" y="47"/>
                  </a:cubicBezTo>
                  <a:cubicBezTo>
                    <a:pt x="60" y="52"/>
                    <a:pt x="60" y="52"/>
                    <a:pt x="60" y="52"/>
                  </a:cubicBezTo>
                  <a:cubicBezTo>
                    <a:pt x="60" y="51"/>
                    <a:pt x="60" y="51"/>
                    <a:pt x="60" y="51"/>
                  </a:cubicBezTo>
                  <a:cubicBezTo>
                    <a:pt x="65" y="49"/>
                    <a:pt x="69" y="47"/>
                    <a:pt x="72" y="47"/>
                  </a:cubicBezTo>
                  <a:cubicBezTo>
                    <a:pt x="74" y="53"/>
                    <a:pt x="78" y="57"/>
                    <a:pt x="83" y="61"/>
                  </a:cubicBezTo>
                  <a:cubicBezTo>
                    <a:pt x="89" y="57"/>
                    <a:pt x="93" y="52"/>
                    <a:pt x="96" y="47"/>
                  </a:cubicBezTo>
                  <a:cubicBezTo>
                    <a:pt x="98" y="47"/>
                    <a:pt x="102" y="48"/>
                    <a:pt x="105" y="49"/>
                  </a:cubicBezTo>
                  <a:cubicBezTo>
                    <a:pt x="108" y="54"/>
                    <a:pt x="108" y="65"/>
                    <a:pt x="108" y="72"/>
                  </a:cubicBezTo>
                  <a:cubicBezTo>
                    <a:pt x="69" y="72"/>
                    <a:pt x="69" y="72"/>
                    <a:pt x="69" y="72"/>
                  </a:cubicBezTo>
                  <a:cubicBezTo>
                    <a:pt x="70" y="75"/>
                    <a:pt x="70" y="78"/>
                    <a:pt x="69" y="81"/>
                  </a:cubicBezTo>
                  <a:cubicBezTo>
                    <a:pt x="46" y="81"/>
                    <a:pt x="23" y="81"/>
                    <a:pt x="0" y="81"/>
                  </a:cubicBezTo>
                  <a:cubicBezTo>
                    <a:pt x="0" y="68"/>
                    <a:pt x="0" y="59"/>
                    <a:pt x="3" y="54"/>
                  </a:cubicBezTo>
                  <a:close/>
                  <a:moveTo>
                    <a:pt x="73" y="27"/>
                  </a:moveTo>
                  <a:cubicBezTo>
                    <a:pt x="79" y="28"/>
                    <a:pt x="89" y="27"/>
                    <a:pt x="93" y="25"/>
                  </a:cubicBezTo>
                  <a:cubicBezTo>
                    <a:pt x="93" y="27"/>
                    <a:pt x="93" y="33"/>
                    <a:pt x="92" y="37"/>
                  </a:cubicBezTo>
                  <a:cubicBezTo>
                    <a:pt x="91" y="39"/>
                    <a:pt x="90" y="41"/>
                    <a:pt x="88" y="42"/>
                  </a:cubicBezTo>
                  <a:cubicBezTo>
                    <a:pt x="99" y="42"/>
                    <a:pt x="99" y="42"/>
                    <a:pt x="99" y="42"/>
                  </a:cubicBezTo>
                  <a:cubicBezTo>
                    <a:pt x="99" y="42"/>
                    <a:pt x="98" y="34"/>
                    <a:pt x="98" y="32"/>
                  </a:cubicBezTo>
                  <a:cubicBezTo>
                    <a:pt x="102" y="3"/>
                    <a:pt x="64" y="3"/>
                    <a:pt x="69" y="32"/>
                  </a:cubicBezTo>
                  <a:cubicBezTo>
                    <a:pt x="69" y="34"/>
                    <a:pt x="68" y="42"/>
                    <a:pt x="68" y="42"/>
                  </a:cubicBezTo>
                  <a:cubicBezTo>
                    <a:pt x="78" y="42"/>
                    <a:pt x="78" y="42"/>
                    <a:pt x="78" y="42"/>
                  </a:cubicBezTo>
                  <a:cubicBezTo>
                    <a:pt x="77" y="41"/>
                    <a:pt x="76" y="39"/>
                    <a:pt x="75" y="37"/>
                  </a:cubicBezTo>
                  <a:cubicBezTo>
                    <a:pt x="73" y="34"/>
                    <a:pt x="73" y="30"/>
                    <a:pt x="73" y="27"/>
                  </a:cubicBezTo>
                  <a:cubicBezTo>
                    <a:pt x="73" y="27"/>
                    <a:pt x="73" y="27"/>
                    <a:pt x="73" y="27"/>
                  </a:cubicBezTo>
                  <a:close/>
                  <a:moveTo>
                    <a:pt x="21" y="31"/>
                  </a:moveTo>
                  <a:cubicBezTo>
                    <a:pt x="21" y="25"/>
                    <a:pt x="21" y="21"/>
                    <a:pt x="22" y="16"/>
                  </a:cubicBezTo>
                  <a:cubicBezTo>
                    <a:pt x="29" y="12"/>
                    <a:pt x="37" y="18"/>
                    <a:pt x="46" y="16"/>
                  </a:cubicBezTo>
                  <a:cubicBezTo>
                    <a:pt x="47" y="20"/>
                    <a:pt x="48" y="25"/>
                    <a:pt x="47" y="31"/>
                  </a:cubicBezTo>
                  <a:cubicBezTo>
                    <a:pt x="47" y="31"/>
                    <a:pt x="51" y="28"/>
                    <a:pt x="52" y="25"/>
                  </a:cubicBezTo>
                  <a:cubicBezTo>
                    <a:pt x="52" y="22"/>
                    <a:pt x="51" y="10"/>
                    <a:pt x="50" y="8"/>
                  </a:cubicBezTo>
                  <a:cubicBezTo>
                    <a:pt x="45" y="0"/>
                    <a:pt x="25" y="0"/>
                    <a:pt x="19" y="7"/>
                  </a:cubicBezTo>
                  <a:cubicBezTo>
                    <a:pt x="18" y="9"/>
                    <a:pt x="16" y="25"/>
                    <a:pt x="18" y="28"/>
                  </a:cubicBezTo>
                  <a:cubicBezTo>
                    <a:pt x="19" y="30"/>
                    <a:pt x="21" y="31"/>
                    <a:pt x="21" y="31"/>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幼圆"/>
                <a:cs typeface="Arial" panose="020B0604020202020204" pitchFamily="34" charset="0"/>
              </a:endParaRPr>
            </a:p>
          </p:txBody>
        </p:sp>
        <p:sp>
          <p:nvSpPr>
            <p:cNvPr id="19" name="Rectangle 31"/>
            <p:cNvSpPr/>
            <p:nvPr/>
          </p:nvSpPr>
          <p:spPr>
            <a:xfrm>
              <a:off x="7255255" y="2993225"/>
              <a:ext cx="2380016" cy="40011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2000" b="1" dirty="0" smtClean="0">
                  <a:solidFill>
                    <a:srgbClr val="FF0000"/>
                  </a:solidFill>
                  <a:latin typeface="+mj-ea"/>
                  <a:ea typeface="+mj-ea"/>
                  <a:cs typeface="Arial" panose="020B0604020202020204" pitchFamily="34" charset="0"/>
                </a:rPr>
                <a:t>职工素质工程</a:t>
              </a:r>
              <a:endParaRPr lang="en-GB" sz="2000" b="1" dirty="0">
                <a:solidFill>
                  <a:srgbClr val="FF0000"/>
                </a:solidFill>
                <a:latin typeface="+mj-ea"/>
                <a:ea typeface="+mj-ea"/>
                <a:cs typeface="Arial" panose="020B0604020202020204" pitchFamily="34" charset="0"/>
              </a:endParaRPr>
            </a:p>
          </p:txBody>
        </p:sp>
      </p:gr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7894" y="6029326"/>
            <a:ext cx="531628" cy="471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文本框 1">
            <a:extLst>
              <a:ext uri="{FF2B5EF4-FFF2-40B4-BE49-F238E27FC236}">
                <a16:creationId xmlns:a16="http://schemas.microsoft.com/office/drawing/2014/main" xmlns="" id="{8A80510A-4C4E-4AF7-89B8-71EE29B01C9E}"/>
              </a:ext>
            </a:extLst>
          </p:cNvPr>
          <p:cNvSpPr txBox="1"/>
          <p:nvPr/>
        </p:nvSpPr>
        <p:spPr>
          <a:xfrm>
            <a:off x="1149876" y="505077"/>
            <a:ext cx="7323667" cy="523220"/>
          </a:xfrm>
          <a:prstGeom prst="rect">
            <a:avLst/>
          </a:prstGeom>
          <a:noFill/>
        </p:spPr>
        <p:txBody>
          <a:bodyPr wrap="square" rtlCol="0">
            <a:spAutoFit/>
          </a:bodyPr>
          <a:lstStyle/>
          <a:p>
            <a:r>
              <a:rPr lang="zh-CN" altLang="en-US" sz="2800" b="1" dirty="0">
                <a:solidFill>
                  <a:srgbClr val="003399"/>
                </a:solidFill>
                <a:latin typeface="微软雅黑" panose="020B0503020204020204" pitchFamily="34" charset="-122"/>
                <a:ea typeface="微软雅黑" panose="020B0503020204020204" pitchFamily="34" charset="-122"/>
              </a:rPr>
              <a:t>六、落实国企党建要求，保障集团高质量发展</a:t>
            </a:r>
          </a:p>
        </p:txBody>
      </p:sp>
      <p:sp>
        <p:nvSpPr>
          <p:cNvPr id="21" name="Rectangle 1"/>
          <p:cNvSpPr>
            <a:spLocks noChangeArrowheads="1"/>
          </p:cNvSpPr>
          <p:nvPr/>
        </p:nvSpPr>
        <p:spPr bwMode="auto">
          <a:xfrm>
            <a:off x="731518" y="1198763"/>
            <a:ext cx="7648687"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altLang="zh-CN" sz="2000" smtClean="0"/>
              <a:t>        </a:t>
            </a:r>
            <a:r>
              <a:rPr lang="zh-CN" altLang="en-US" sz="2000" b="1" smtClean="0">
                <a:solidFill>
                  <a:srgbClr val="C00000"/>
                </a:solidFill>
              </a:rPr>
              <a:t>（</a:t>
            </a:r>
            <a:r>
              <a:rPr lang="zh-CN" altLang="zh-CN" sz="2000" b="1" smtClean="0">
                <a:solidFill>
                  <a:srgbClr val="C00000"/>
                </a:solidFill>
              </a:rPr>
              <a:t>六</a:t>
            </a:r>
            <a:r>
              <a:rPr lang="zh-CN" altLang="en-US" sz="2000" b="1" smtClean="0">
                <a:solidFill>
                  <a:srgbClr val="C00000"/>
                </a:solidFill>
              </a:rPr>
              <a:t>）</a:t>
            </a:r>
            <a:r>
              <a:rPr lang="zh-CN" altLang="zh-CN" sz="2000" b="1" smtClean="0">
                <a:solidFill>
                  <a:srgbClr val="C00000"/>
                </a:solidFill>
              </a:rPr>
              <a:t>突出善作善成，聚焦共建共享，促进文明和谐，为集团深化改革发展提供强大凝聚力</a:t>
            </a:r>
          </a:p>
          <a:p>
            <a:endParaRPr lang="zh-CN" altLang="zh-CN" sz="2000" b="1" smtClean="0">
              <a:solidFill>
                <a:srgbClr val="C00000"/>
              </a:solidFill>
            </a:endParaRPr>
          </a:p>
          <a:p>
            <a:endParaRPr lang="zh-CN" altLang="zh-CN" sz="2000" b="1" smtClean="0">
              <a:solidFill>
                <a:srgbClr val="C00000"/>
              </a:solidFill>
            </a:endParaRPr>
          </a:p>
          <a:p>
            <a:endParaRPr lang="zh-CN" altLang="zh-CN" sz="2000" b="1">
              <a:solidFill>
                <a:srgbClr val="C00000"/>
              </a:solidFill>
            </a:endParaRPr>
          </a:p>
        </p:txBody>
      </p:sp>
      <p:sp>
        <p:nvSpPr>
          <p:cNvPr id="23" name="矩形 22"/>
          <p:cNvSpPr/>
          <p:nvPr/>
        </p:nvSpPr>
        <p:spPr>
          <a:xfrm>
            <a:off x="645459" y="1807596"/>
            <a:ext cx="7562626" cy="4154984"/>
          </a:xfrm>
          <a:prstGeom prst="rect">
            <a:avLst/>
          </a:prstGeom>
        </p:spPr>
        <p:txBody>
          <a:bodyPr wrap="square">
            <a:spAutoFit/>
          </a:bodyPr>
          <a:lstStyle/>
          <a:p>
            <a:pPr marL="285750" indent="-285750">
              <a:lnSpc>
                <a:spcPct val="150000"/>
              </a:lnSpc>
              <a:buFont typeface="Wingdings" pitchFamily="2" charset="2"/>
              <a:buChar char="l"/>
            </a:pPr>
            <a:r>
              <a:rPr lang="zh-CN" altLang="zh-CN" b="1" smtClean="0">
                <a:solidFill>
                  <a:srgbClr val="0070C0"/>
                </a:solidFill>
                <a:latin typeface="微软雅黑" pitchFamily="34" charset="-122"/>
                <a:ea typeface="微软雅黑" pitchFamily="34" charset="-122"/>
              </a:rPr>
              <a:t>共建共担共享：</a:t>
            </a:r>
            <a:r>
              <a:rPr lang="zh-CN" altLang="zh-CN" smtClean="0">
                <a:solidFill>
                  <a:srgbClr val="0070C0"/>
                </a:solidFill>
                <a:latin typeface="微软雅黑" pitchFamily="34" charset="-122"/>
                <a:ea typeface="微软雅黑" pitchFamily="34" charset="-122"/>
              </a:rPr>
              <a:t>有效实施</a:t>
            </a:r>
            <a:r>
              <a:rPr lang="en-US" altLang="zh-CN" smtClean="0">
                <a:solidFill>
                  <a:srgbClr val="0070C0"/>
                </a:solidFill>
                <a:latin typeface="微软雅黑" pitchFamily="34" charset="-122"/>
                <a:ea typeface="微软雅黑" pitchFamily="34" charset="-122"/>
              </a:rPr>
              <a:t>2019</a:t>
            </a:r>
            <a:r>
              <a:rPr lang="zh-CN" altLang="zh-CN" smtClean="0">
                <a:solidFill>
                  <a:srgbClr val="0070C0"/>
                </a:solidFill>
                <a:latin typeface="微软雅黑" pitchFamily="34" charset="-122"/>
                <a:ea typeface="微软雅黑" pitchFamily="34" charset="-122"/>
              </a:rPr>
              <a:t>年度服务职工实事项目；</a:t>
            </a:r>
            <a:endParaRPr lang="en-US" altLang="zh-CN" smtClean="0">
              <a:solidFill>
                <a:srgbClr val="0070C0"/>
              </a:solidFill>
              <a:latin typeface="微软雅黑" pitchFamily="34" charset="-122"/>
              <a:ea typeface="微软雅黑" pitchFamily="34" charset="-122"/>
            </a:endParaRPr>
          </a:p>
          <a:p>
            <a:pPr marL="285750" indent="-285750">
              <a:lnSpc>
                <a:spcPct val="150000"/>
              </a:lnSpc>
            </a:pPr>
            <a:r>
              <a:rPr lang="zh-CN" altLang="zh-CN" sz="1600" b="1" smtClean="0">
                <a:solidFill>
                  <a:srgbClr val="C00000"/>
                </a:solidFill>
              </a:rPr>
              <a:t>今年新增两项内容：全港主要生产单位设立“户外职工驿站”</a:t>
            </a:r>
            <a:r>
              <a:rPr lang="zh-CN" altLang="zh-CN" sz="1600" smtClean="0">
                <a:solidFill>
                  <a:srgbClr val="C00000"/>
                </a:solidFill>
              </a:rPr>
              <a:t>（服务内容包括盥洗休息、御寒避暑、餐食加热、饮水供给、手机充电等）</a:t>
            </a:r>
            <a:endParaRPr lang="en-US" altLang="zh-CN" sz="1600" smtClean="0">
              <a:solidFill>
                <a:srgbClr val="C00000"/>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smtClean="0">
                <a:solidFill>
                  <a:srgbClr val="0070C0"/>
                </a:solidFill>
                <a:latin typeface="微软雅黑" pitchFamily="34" charset="-122"/>
                <a:ea typeface="微软雅黑" pitchFamily="34" charset="-122"/>
              </a:rPr>
              <a:t>切实做好</a:t>
            </a:r>
            <a:r>
              <a:rPr lang="en-US" altLang="zh-CN" smtClean="0">
                <a:solidFill>
                  <a:srgbClr val="0070C0"/>
                </a:solidFill>
                <a:latin typeface="微软雅黑" pitchFamily="34" charset="-122"/>
                <a:ea typeface="微软雅黑" pitchFamily="34" charset="-122"/>
              </a:rPr>
              <a:t>“</a:t>
            </a:r>
            <a:r>
              <a:rPr lang="zh-CN" altLang="zh-CN" smtClean="0">
                <a:solidFill>
                  <a:srgbClr val="0070C0"/>
                </a:solidFill>
                <a:latin typeface="微软雅黑" pitchFamily="34" charset="-122"/>
                <a:ea typeface="微软雅黑" pitchFamily="34" charset="-122"/>
              </a:rPr>
              <a:t>一号课题</a:t>
            </a:r>
            <a:r>
              <a:rPr lang="en-US" altLang="zh-CN" smtClean="0">
                <a:solidFill>
                  <a:srgbClr val="0070C0"/>
                </a:solidFill>
                <a:latin typeface="微软雅黑" pitchFamily="34" charset="-122"/>
                <a:ea typeface="微软雅黑" pitchFamily="34" charset="-122"/>
              </a:rPr>
              <a:t>”</a:t>
            </a:r>
            <a:r>
              <a:rPr lang="zh-CN" altLang="zh-CN" smtClean="0">
                <a:solidFill>
                  <a:srgbClr val="0070C0"/>
                </a:solidFill>
                <a:latin typeface="微软雅黑" pitchFamily="34" charset="-122"/>
                <a:ea typeface="微软雅黑" pitchFamily="34" charset="-122"/>
              </a:rPr>
              <a:t>升级工作，不断提升职工满意度；</a:t>
            </a:r>
            <a:endParaRPr lang="en-US" altLang="zh-CN" smtClean="0">
              <a:solidFill>
                <a:srgbClr val="0070C0"/>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smtClean="0">
                <a:solidFill>
                  <a:srgbClr val="0070C0"/>
                </a:solidFill>
                <a:latin typeface="微软雅黑" pitchFamily="34" charset="-122"/>
                <a:ea typeface="微软雅黑" pitchFamily="34" charset="-122"/>
              </a:rPr>
              <a:t>加强</a:t>
            </a:r>
            <a:r>
              <a:rPr lang="en-US" altLang="zh-CN" smtClean="0">
                <a:solidFill>
                  <a:srgbClr val="0070C0"/>
                </a:solidFill>
                <a:latin typeface="微软雅黑" pitchFamily="34" charset="-122"/>
                <a:ea typeface="微软雅黑" pitchFamily="34" charset="-122"/>
              </a:rPr>
              <a:t>“</a:t>
            </a:r>
            <a:r>
              <a:rPr lang="zh-CN" altLang="zh-CN" smtClean="0">
                <a:solidFill>
                  <a:srgbClr val="0070C0"/>
                </a:solidFill>
                <a:latin typeface="微软雅黑" pitchFamily="34" charset="-122"/>
                <a:ea typeface="微软雅黑" pitchFamily="34" charset="-122"/>
              </a:rPr>
              <a:t>上港之爱</a:t>
            </a:r>
            <a:r>
              <a:rPr lang="en-US" altLang="zh-CN" smtClean="0">
                <a:solidFill>
                  <a:srgbClr val="0070C0"/>
                </a:solidFill>
                <a:latin typeface="微软雅黑" pitchFamily="34" charset="-122"/>
                <a:ea typeface="微软雅黑" pitchFamily="34" charset="-122"/>
              </a:rPr>
              <a:t>”“</a:t>
            </a:r>
            <a:r>
              <a:rPr lang="zh-CN" altLang="zh-CN" smtClean="0">
                <a:solidFill>
                  <a:srgbClr val="0070C0"/>
                </a:solidFill>
                <a:latin typeface="微软雅黑" pitchFamily="34" charset="-122"/>
                <a:ea typeface="微软雅黑" pitchFamily="34" charset="-122"/>
              </a:rPr>
              <a:t>上港有约</a:t>
            </a:r>
            <a:r>
              <a:rPr lang="en-US" altLang="zh-CN" smtClean="0">
                <a:solidFill>
                  <a:srgbClr val="0070C0"/>
                </a:solidFill>
                <a:latin typeface="微软雅黑" pitchFamily="34" charset="-122"/>
                <a:ea typeface="微软雅黑" pitchFamily="34" charset="-122"/>
              </a:rPr>
              <a:t>”APP</a:t>
            </a:r>
            <a:r>
              <a:rPr lang="zh-CN" altLang="zh-CN" smtClean="0">
                <a:solidFill>
                  <a:srgbClr val="0070C0"/>
                </a:solidFill>
                <a:latin typeface="微软雅黑" pitchFamily="34" charset="-122"/>
                <a:ea typeface="微软雅黑" pitchFamily="34" charset="-122"/>
              </a:rPr>
              <a:t>、</a:t>
            </a:r>
            <a:r>
              <a:rPr lang="en-US" altLang="zh-CN" smtClean="0">
                <a:solidFill>
                  <a:srgbClr val="0070C0"/>
                </a:solidFill>
                <a:latin typeface="微软雅黑" pitchFamily="34" charset="-122"/>
                <a:ea typeface="微软雅黑" pitchFamily="34" charset="-122"/>
              </a:rPr>
              <a:t>“</a:t>
            </a:r>
            <a:r>
              <a:rPr lang="zh-CN" altLang="zh-CN" smtClean="0">
                <a:solidFill>
                  <a:srgbClr val="0070C0"/>
                </a:solidFill>
                <a:latin typeface="微软雅黑" pitchFamily="34" charset="-122"/>
                <a:ea typeface="微软雅黑" pitchFamily="34" charset="-122"/>
              </a:rPr>
              <a:t>公益乐学</a:t>
            </a:r>
            <a:r>
              <a:rPr lang="en-US" altLang="zh-CN" smtClean="0">
                <a:solidFill>
                  <a:srgbClr val="0070C0"/>
                </a:solidFill>
                <a:latin typeface="微软雅黑" pitchFamily="34" charset="-122"/>
                <a:ea typeface="微软雅黑" pitchFamily="34" charset="-122"/>
              </a:rPr>
              <a:t>”</a:t>
            </a:r>
            <a:r>
              <a:rPr lang="zh-CN" altLang="zh-CN" smtClean="0">
                <a:solidFill>
                  <a:srgbClr val="0070C0"/>
                </a:solidFill>
                <a:latin typeface="微软雅黑" pitchFamily="34" charset="-122"/>
                <a:ea typeface="微软雅黑" pitchFamily="34" charset="-122"/>
              </a:rPr>
              <a:t>课程的宣传和优化；组织开展第</a:t>
            </a:r>
            <a:r>
              <a:rPr lang="en-US" altLang="zh-CN" smtClean="0">
                <a:solidFill>
                  <a:srgbClr val="0070C0"/>
                </a:solidFill>
                <a:latin typeface="微软雅黑" pitchFamily="34" charset="-122"/>
                <a:ea typeface="微软雅黑" pitchFamily="34" charset="-122"/>
              </a:rPr>
              <a:t>23</a:t>
            </a:r>
            <a:r>
              <a:rPr lang="zh-CN" altLang="zh-CN" smtClean="0">
                <a:solidFill>
                  <a:srgbClr val="0070C0"/>
                </a:solidFill>
                <a:latin typeface="微软雅黑" pitchFamily="34" charset="-122"/>
                <a:ea typeface="微软雅黑" pitchFamily="34" charset="-122"/>
              </a:rPr>
              <a:t>次</a:t>
            </a:r>
            <a:r>
              <a:rPr lang="en-US" altLang="zh-CN" smtClean="0">
                <a:solidFill>
                  <a:srgbClr val="0070C0"/>
                </a:solidFill>
                <a:latin typeface="微软雅黑" pitchFamily="34" charset="-122"/>
                <a:ea typeface="微软雅黑" pitchFamily="34" charset="-122"/>
              </a:rPr>
              <a:t>“8·15”</a:t>
            </a:r>
            <a:r>
              <a:rPr lang="zh-CN" altLang="zh-CN" smtClean="0">
                <a:solidFill>
                  <a:srgbClr val="0070C0"/>
                </a:solidFill>
                <a:latin typeface="微软雅黑" pitchFamily="34" charset="-122"/>
                <a:ea typeface="微软雅黑" pitchFamily="34" charset="-122"/>
              </a:rPr>
              <a:t>献爱心活动；</a:t>
            </a:r>
            <a:r>
              <a:rPr lang="zh-CN" altLang="zh-CN" sz="1600" b="1" smtClean="0">
                <a:solidFill>
                  <a:srgbClr val="C00000"/>
                </a:solidFill>
              </a:rPr>
              <a:t>新增“爱·上港”文化进一线活动</a:t>
            </a:r>
            <a:endParaRPr lang="en-US" altLang="zh-CN" sz="1600" b="1" smtClean="0">
              <a:solidFill>
                <a:srgbClr val="C00000"/>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smtClean="0">
                <a:solidFill>
                  <a:srgbClr val="0070C0"/>
                </a:solidFill>
                <a:latin typeface="微软雅黑" pitchFamily="34" charset="-122"/>
                <a:ea typeface="微软雅黑" pitchFamily="34" charset="-122"/>
              </a:rPr>
              <a:t>实施工会会员卡全天候开放办理、参保、理赔等相关工作；</a:t>
            </a:r>
            <a:endParaRPr lang="en-US" altLang="zh-CN" smtClean="0">
              <a:solidFill>
                <a:srgbClr val="0070C0"/>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smtClean="0">
                <a:solidFill>
                  <a:srgbClr val="0070C0"/>
                </a:solidFill>
                <a:latin typeface="微软雅黑" pitchFamily="34" charset="-122"/>
                <a:ea typeface="微软雅黑" pitchFamily="34" charset="-122"/>
              </a:rPr>
              <a:t>纪念</a:t>
            </a:r>
            <a:r>
              <a:rPr lang="en-US" altLang="zh-CN" smtClean="0">
                <a:solidFill>
                  <a:srgbClr val="0070C0"/>
                </a:solidFill>
                <a:latin typeface="微软雅黑" pitchFamily="34" charset="-122"/>
                <a:ea typeface="微软雅黑" pitchFamily="34" charset="-122"/>
              </a:rPr>
              <a:t>“</a:t>
            </a:r>
            <a:r>
              <a:rPr lang="zh-CN" altLang="zh-CN" smtClean="0">
                <a:solidFill>
                  <a:srgbClr val="0070C0"/>
                </a:solidFill>
                <a:latin typeface="微软雅黑" pitchFamily="34" charset="-122"/>
                <a:ea typeface="微软雅黑" pitchFamily="34" charset="-122"/>
              </a:rPr>
              <a:t>五四运动</a:t>
            </a:r>
            <a:r>
              <a:rPr lang="en-US" altLang="zh-CN" smtClean="0">
                <a:solidFill>
                  <a:srgbClr val="0070C0"/>
                </a:solidFill>
                <a:latin typeface="微软雅黑" pitchFamily="34" charset="-122"/>
                <a:ea typeface="微软雅黑" pitchFamily="34" charset="-122"/>
              </a:rPr>
              <a:t>”100</a:t>
            </a:r>
            <a:r>
              <a:rPr lang="zh-CN" altLang="zh-CN" smtClean="0">
                <a:solidFill>
                  <a:srgbClr val="0070C0"/>
                </a:solidFill>
                <a:latin typeface="微软雅黑" pitchFamily="34" charset="-122"/>
                <a:ea typeface="微软雅黑" pitchFamily="34" charset="-122"/>
              </a:rPr>
              <a:t>周年；</a:t>
            </a:r>
            <a:endParaRPr lang="en-US" altLang="zh-CN" smtClean="0">
              <a:solidFill>
                <a:srgbClr val="0070C0"/>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smtClean="0">
                <a:solidFill>
                  <a:srgbClr val="0070C0"/>
                </a:solidFill>
                <a:latin typeface="微软雅黑" pitchFamily="34" charset="-122"/>
                <a:ea typeface="微软雅黑" pitchFamily="34" charset="-122"/>
              </a:rPr>
              <a:t>认真落实市国资企业</a:t>
            </a:r>
            <a:r>
              <a:rPr lang="en-US" altLang="zh-CN" smtClean="0">
                <a:solidFill>
                  <a:srgbClr val="0070C0"/>
                </a:solidFill>
                <a:latin typeface="微软雅黑" pitchFamily="34" charset="-122"/>
                <a:ea typeface="微软雅黑" pitchFamily="34" charset="-122"/>
              </a:rPr>
              <a:t>“</a:t>
            </a:r>
            <a:r>
              <a:rPr lang="zh-CN" altLang="zh-CN" smtClean="0">
                <a:solidFill>
                  <a:srgbClr val="0070C0"/>
                </a:solidFill>
                <a:latin typeface="微软雅黑" pitchFamily="34" charset="-122"/>
                <a:ea typeface="微软雅黑" pitchFamily="34" charset="-122"/>
              </a:rPr>
              <a:t>百企帮百村</a:t>
            </a:r>
            <a:r>
              <a:rPr lang="en-US" altLang="zh-CN" smtClean="0">
                <a:solidFill>
                  <a:srgbClr val="0070C0"/>
                </a:solidFill>
                <a:latin typeface="微软雅黑" pitchFamily="34" charset="-122"/>
                <a:ea typeface="微软雅黑" pitchFamily="34" charset="-122"/>
              </a:rPr>
              <a:t>”</a:t>
            </a:r>
            <a:r>
              <a:rPr lang="zh-CN" altLang="zh-CN" smtClean="0">
                <a:solidFill>
                  <a:srgbClr val="0070C0"/>
                </a:solidFill>
                <a:latin typeface="微软雅黑" pitchFamily="34" charset="-122"/>
                <a:ea typeface="微软雅黑" pitchFamily="34" charset="-122"/>
              </a:rPr>
              <a:t>工作要求，做好精准帮扶云南曲靖经济贫困村工作，彰显企业社会责任。</a:t>
            </a:r>
            <a:endParaRPr lang="en-US" altLang="zh-CN" dirty="0" smtClean="0">
              <a:solidFill>
                <a:srgbClr val="0070C0"/>
              </a:solidFill>
              <a:latin typeface="微软雅黑" pitchFamily="34" charset="-122"/>
              <a:ea typeface="微软雅黑" pitchFamily="34" charset="-122"/>
            </a:endParaRPr>
          </a:p>
        </p:txBody>
      </p:sp>
    </p:spTree>
    <p:extLst>
      <p:ext uri="{BB962C8B-B14F-4D97-AF65-F5344CB8AC3E}">
        <p14:creationId xmlns:p14="http://schemas.microsoft.com/office/powerpoint/2010/main" val="22245961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blinds(horizontal)">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animEffect transition="in" filter="blinds(horizontal)">
                                      <p:cBhvr>
                                        <p:cTn id="17" dur="500"/>
                                        <p:tgtEl>
                                          <p:spTgt spid="2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3">
                                            <p:txEl>
                                              <p:pRg st="2" end="2"/>
                                            </p:txEl>
                                          </p:spTgt>
                                        </p:tgtEl>
                                        <p:attrNameLst>
                                          <p:attrName>style.visibility</p:attrName>
                                        </p:attrNameLst>
                                      </p:cBhvr>
                                      <p:to>
                                        <p:strVal val="visible"/>
                                      </p:to>
                                    </p:set>
                                    <p:animEffect transition="in" filter="blinds(horizontal)">
                                      <p:cBhvr>
                                        <p:cTn id="22" dur="500"/>
                                        <p:tgtEl>
                                          <p:spTgt spid="2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3">
                                            <p:txEl>
                                              <p:pRg st="3" end="3"/>
                                            </p:txEl>
                                          </p:spTgt>
                                        </p:tgtEl>
                                        <p:attrNameLst>
                                          <p:attrName>style.visibility</p:attrName>
                                        </p:attrNameLst>
                                      </p:cBhvr>
                                      <p:to>
                                        <p:strVal val="visible"/>
                                      </p:to>
                                    </p:set>
                                    <p:animEffect transition="in" filter="blinds(horizontal)">
                                      <p:cBhvr>
                                        <p:cTn id="27" dur="500"/>
                                        <p:tgtEl>
                                          <p:spTgt spid="2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3">
                                            <p:txEl>
                                              <p:pRg st="4" end="4"/>
                                            </p:txEl>
                                          </p:spTgt>
                                        </p:tgtEl>
                                        <p:attrNameLst>
                                          <p:attrName>style.visibility</p:attrName>
                                        </p:attrNameLst>
                                      </p:cBhvr>
                                      <p:to>
                                        <p:strVal val="visible"/>
                                      </p:to>
                                    </p:set>
                                    <p:animEffect transition="in" filter="blinds(horizontal)">
                                      <p:cBhvr>
                                        <p:cTn id="32" dur="500"/>
                                        <p:tgtEl>
                                          <p:spTgt spid="2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3">
                                            <p:txEl>
                                              <p:pRg st="5" end="5"/>
                                            </p:txEl>
                                          </p:spTgt>
                                        </p:tgtEl>
                                        <p:attrNameLst>
                                          <p:attrName>style.visibility</p:attrName>
                                        </p:attrNameLst>
                                      </p:cBhvr>
                                      <p:to>
                                        <p:strVal val="visible"/>
                                      </p:to>
                                    </p:set>
                                    <p:animEffect transition="in" filter="blinds(horizontal)">
                                      <p:cBhvr>
                                        <p:cTn id="37" dur="500"/>
                                        <p:tgtEl>
                                          <p:spTgt spid="2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3">
                                            <p:txEl>
                                              <p:pRg st="6" end="6"/>
                                            </p:txEl>
                                          </p:spTgt>
                                        </p:tgtEl>
                                        <p:attrNameLst>
                                          <p:attrName>style.visibility</p:attrName>
                                        </p:attrNameLst>
                                      </p:cBhvr>
                                      <p:to>
                                        <p:strVal val="visible"/>
                                      </p:to>
                                    </p:set>
                                    <p:animEffect transition="in" filter="blinds(horizontal)">
                                      <p:cBhvr>
                                        <p:cTn id="42" dur="500"/>
                                        <p:tgtEl>
                                          <p:spTgt spid="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p:cNvGrpSpPr/>
          <p:nvPr/>
        </p:nvGrpSpPr>
        <p:grpSpPr>
          <a:xfrm>
            <a:off x="-21265" y="-196513"/>
            <a:ext cx="1105786" cy="1281034"/>
            <a:chOff x="-21265" y="-196513"/>
            <a:chExt cx="1105786" cy="1281034"/>
          </a:xfrm>
        </p:grpSpPr>
        <p:sp>
          <p:nvSpPr>
            <p:cNvPr id="15" name="任意多边形 14"/>
            <p:cNvSpPr/>
            <p:nvPr/>
          </p:nvSpPr>
          <p:spPr>
            <a:xfrm>
              <a:off x="-21265" y="-10633"/>
              <a:ext cx="1105786" cy="1095154"/>
            </a:xfrm>
            <a:custGeom>
              <a:avLst/>
              <a:gdLst>
                <a:gd name="connsiteX0" fmla="*/ 0 w 1073888"/>
                <a:gd name="connsiteY0" fmla="*/ 0 h 1095154"/>
                <a:gd name="connsiteX1" fmla="*/ 1073888 w 1073888"/>
                <a:gd name="connsiteY1" fmla="*/ 0 h 1095154"/>
                <a:gd name="connsiteX2" fmla="*/ 0 w 1073888"/>
                <a:gd name="connsiteY2" fmla="*/ 1095154 h 1095154"/>
                <a:gd name="connsiteX3" fmla="*/ 0 w 1073888"/>
                <a:gd name="connsiteY3" fmla="*/ 0 h 1095154"/>
              </a:gdLst>
              <a:ahLst/>
              <a:cxnLst>
                <a:cxn ang="0">
                  <a:pos x="connsiteX0" y="connsiteY0"/>
                </a:cxn>
                <a:cxn ang="0">
                  <a:pos x="connsiteX1" y="connsiteY1"/>
                </a:cxn>
                <a:cxn ang="0">
                  <a:pos x="connsiteX2" y="connsiteY2"/>
                </a:cxn>
                <a:cxn ang="0">
                  <a:pos x="connsiteX3" y="connsiteY3"/>
                </a:cxn>
              </a:cxnLst>
              <a:rect l="l" t="t" r="r" b="b"/>
              <a:pathLst>
                <a:path w="1073888" h="1095154">
                  <a:moveTo>
                    <a:pt x="0" y="0"/>
                  </a:moveTo>
                  <a:lnTo>
                    <a:pt x="1073888" y="0"/>
                  </a:lnTo>
                  <a:lnTo>
                    <a:pt x="0" y="1095154"/>
                  </a:lnTo>
                  <a:lnTo>
                    <a:pt x="0" y="0"/>
                  </a:lnTo>
                  <a:close/>
                </a:path>
              </a:pathLst>
            </a:custGeom>
            <a:solidFill>
              <a:schemeClr val="accent5">
                <a:lumMod val="75000"/>
              </a:schemeClr>
            </a:solidFill>
            <a:ln>
              <a:solidFill>
                <a:schemeClr val="accent5">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rot="18893568" flipH="1">
              <a:off x="-49971" y="106325"/>
              <a:ext cx="975007" cy="369332"/>
            </a:xfrm>
            <a:prstGeom prst="rect">
              <a:avLst/>
            </a:prstGeom>
            <a:noFill/>
          </p:spPr>
          <p:txBody>
            <a:bodyPr wrap="square" rtlCol="0">
              <a:spAutoFit/>
            </a:bodyPr>
            <a:lstStyle/>
            <a:p>
              <a:r>
                <a:rPr lang="en-US" altLang="zh-CN" dirty="0" smtClean="0">
                  <a:solidFill>
                    <a:schemeClr val="bg1"/>
                  </a:solidFill>
                  <a:latin typeface="Arial Black" pitchFamily="34" charset="0"/>
                </a:rPr>
                <a:t>SIPG</a:t>
              </a:r>
            </a:p>
          </p:txBody>
        </p:sp>
      </p:gr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110806" y="5549736"/>
            <a:ext cx="1176786" cy="113076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6"/>
          <p:cNvGrpSpPr/>
          <p:nvPr/>
        </p:nvGrpSpPr>
        <p:grpSpPr>
          <a:xfrm>
            <a:off x="4744549" y="5880919"/>
            <a:ext cx="2110113" cy="707886"/>
            <a:chOff x="1020253" y="2661665"/>
            <a:chExt cx="2813484" cy="707886"/>
          </a:xfrm>
        </p:grpSpPr>
        <p:sp>
          <p:nvSpPr>
            <p:cNvPr id="9" name="Freeform 18"/>
            <p:cNvSpPr>
              <a:spLocks noEditPoints="1"/>
            </p:cNvSpPr>
            <p:nvPr/>
          </p:nvSpPr>
          <p:spPr bwMode="auto">
            <a:xfrm>
              <a:off x="1020253" y="2750720"/>
              <a:ext cx="552401" cy="563619"/>
            </a:xfrm>
            <a:custGeom>
              <a:avLst/>
              <a:gdLst>
                <a:gd name="T0" fmla="*/ 87 w 91"/>
                <a:gd name="T1" fmla="*/ 39 h 93"/>
                <a:gd name="T2" fmla="*/ 91 w 91"/>
                <a:gd name="T3" fmla="*/ 46 h 93"/>
                <a:gd name="T4" fmla="*/ 91 w 91"/>
                <a:gd name="T5" fmla="*/ 83 h 93"/>
                <a:gd name="T6" fmla="*/ 81 w 91"/>
                <a:gd name="T7" fmla="*/ 93 h 93"/>
                <a:gd name="T8" fmla="*/ 10 w 91"/>
                <a:gd name="T9" fmla="*/ 93 h 93"/>
                <a:gd name="T10" fmla="*/ 0 w 91"/>
                <a:gd name="T11" fmla="*/ 83 h 93"/>
                <a:gd name="T12" fmla="*/ 0 w 91"/>
                <a:gd name="T13" fmla="*/ 46 h 93"/>
                <a:gd name="T14" fmla="*/ 3 w 91"/>
                <a:gd name="T15" fmla="*/ 40 h 93"/>
                <a:gd name="T16" fmla="*/ 3 w 91"/>
                <a:gd name="T17" fmla="*/ 40 h 93"/>
                <a:gd name="T18" fmla="*/ 3 w 91"/>
                <a:gd name="T19" fmla="*/ 40 h 93"/>
                <a:gd name="T20" fmla="*/ 3 w 91"/>
                <a:gd name="T21" fmla="*/ 39 h 93"/>
                <a:gd name="T22" fmla="*/ 40 w 91"/>
                <a:gd name="T23" fmla="*/ 3 h 93"/>
                <a:gd name="T24" fmla="*/ 51 w 91"/>
                <a:gd name="T25" fmla="*/ 3 h 93"/>
                <a:gd name="T26" fmla="*/ 87 w 91"/>
                <a:gd name="T27" fmla="*/ 39 h 93"/>
                <a:gd name="T28" fmla="*/ 16 w 91"/>
                <a:gd name="T29" fmla="*/ 30 h 93"/>
                <a:gd name="T30" fmla="*/ 16 w 91"/>
                <a:gd name="T31" fmla="*/ 52 h 93"/>
                <a:gd name="T32" fmla="*/ 46 w 91"/>
                <a:gd name="T33" fmla="*/ 75 h 93"/>
                <a:gd name="T34" fmla="*/ 73 w 91"/>
                <a:gd name="T35" fmla="*/ 54 h 93"/>
                <a:gd name="T36" fmla="*/ 73 w 91"/>
                <a:gd name="T37" fmla="*/ 30 h 93"/>
                <a:gd name="T38" fmla="*/ 16 w 91"/>
                <a:gd name="T39" fmla="*/ 30 h 93"/>
                <a:gd name="T40" fmla="*/ 26 w 91"/>
                <a:gd name="T41" fmla="*/ 35 h 93"/>
                <a:gd name="T42" fmla="*/ 26 w 91"/>
                <a:gd name="T43" fmla="*/ 39 h 93"/>
                <a:gd name="T44" fmla="*/ 64 w 91"/>
                <a:gd name="T45" fmla="*/ 39 h 93"/>
                <a:gd name="T46" fmla="*/ 64 w 91"/>
                <a:gd name="T47" fmla="*/ 35 h 93"/>
                <a:gd name="T48" fmla="*/ 26 w 91"/>
                <a:gd name="T49" fmla="*/ 35 h 93"/>
                <a:gd name="T50" fmla="*/ 26 w 91"/>
                <a:gd name="T51" fmla="*/ 51 h 93"/>
                <a:gd name="T52" fmla="*/ 26 w 91"/>
                <a:gd name="T53" fmla="*/ 55 h 93"/>
                <a:gd name="T54" fmla="*/ 64 w 91"/>
                <a:gd name="T55" fmla="*/ 55 h 93"/>
                <a:gd name="T56" fmla="*/ 64 w 91"/>
                <a:gd name="T57" fmla="*/ 51 h 93"/>
                <a:gd name="T58" fmla="*/ 26 w 91"/>
                <a:gd name="T59" fmla="*/ 51 h 93"/>
                <a:gd name="T60" fmla="*/ 26 w 91"/>
                <a:gd name="T61" fmla="*/ 43 h 93"/>
                <a:gd name="T62" fmla="*/ 26 w 91"/>
                <a:gd name="T63" fmla="*/ 47 h 93"/>
                <a:gd name="T64" fmla="*/ 64 w 91"/>
                <a:gd name="T65" fmla="*/ 47 h 93"/>
                <a:gd name="T66" fmla="*/ 64 w 91"/>
                <a:gd name="T67" fmla="*/ 43 h 93"/>
                <a:gd name="T68" fmla="*/ 26 w 91"/>
                <a:gd name="T69" fmla="*/ 43 h 93"/>
                <a:gd name="T70" fmla="*/ 10 w 91"/>
                <a:gd name="T71" fmla="*/ 87 h 93"/>
                <a:gd name="T72" fmla="*/ 28 w 91"/>
                <a:gd name="T73" fmla="*/ 70 h 93"/>
                <a:gd name="T74" fmla="*/ 28 w 91"/>
                <a:gd name="T75" fmla="*/ 67 h 93"/>
                <a:gd name="T76" fmla="*/ 26 w 91"/>
                <a:gd name="T77" fmla="*/ 67 h 93"/>
                <a:gd name="T78" fmla="*/ 8 w 91"/>
                <a:gd name="T79" fmla="*/ 84 h 93"/>
                <a:gd name="T80" fmla="*/ 8 w 91"/>
                <a:gd name="T81" fmla="*/ 87 h 93"/>
                <a:gd name="T82" fmla="*/ 10 w 91"/>
                <a:gd name="T83" fmla="*/ 87 h 93"/>
                <a:gd name="T84" fmla="*/ 85 w 91"/>
                <a:gd name="T85" fmla="*/ 84 h 93"/>
                <a:gd name="T86" fmla="*/ 67 w 91"/>
                <a:gd name="T87" fmla="*/ 67 h 93"/>
                <a:gd name="T88" fmla="*/ 64 w 91"/>
                <a:gd name="T89" fmla="*/ 67 h 93"/>
                <a:gd name="T90" fmla="*/ 64 w 91"/>
                <a:gd name="T91" fmla="*/ 70 h 93"/>
                <a:gd name="T92" fmla="*/ 82 w 91"/>
                <a:gd name="T93" fmla="*/ 87 h 93"/>
                <a:gd name="T94" fmla="*/ 85 w 91"/>
                <a:gd name="T95" fmla="*/ 87 h 93"/>
                <a:gd name="T96" fmla="*/ 85 w 91"/>
                <a:gd name="T97" fmla="*/ 8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1" h="93">
                  <a:moveTo>
                    <a:pt x="87" y="39"/>
                  </a:moveTo>
                  <a:cubicBezTo>
                    <a:pt x="89" y="40"/>
                    <a:pt x="91" y="43"/>
                    <a:pt x="91" y="46"/>
                  </a:cubicBezTo>
                  <a:cubicBezTo>
                    <a:pt x="91" y="83"/>
                    <a:pt x="91" y="83"/>
                    <a:pt x="91" y="83"/>
                  </a:cubicBezTo>
                  <a:cubicBezTo>
                    <a:pt x="91" y="89"/>
                    <a:pt x="86" y="93"/>
                    <a:pt x="81" y="93"/>
                  </a:cubicBezTo>
                  <a:cubicBezTo>
                    <a:pt x="10" y="93"/>
                    <a:pt x="10" y="93"/>
                    <a:pt x="10" y="93"/>
                  </a:cubicBezTo>
                  <a:cubicBezTo>
                    <a:pt x="5" y="93"/>
                    <a:pt x="0" y="89"/>
                    <a:pt x="0" y="83"/>
                  </a:cubicBezTo>
                  <a:cubicBezTo>
                    <a:pt x="0" y="46"/>
                    <a:pt x="0" y="46"/>
                    <a:pt x="0" y="46"/>
                  </a:cubicBezTo>
                  <a:cubicBezTo>
                    <a:pt x="0" y="44"/>
                    <a:pt x="1" y="41"/>
                    <a:pt x="3" y="40"/>
                  </a:cubicBezTo>
                  <a:cubicBezTo>
                    <a:pt x="3" y="40"/>
                    <a:pt x="3" y="40"/>
                    <a:pt x="3" y="40"/>
                  </a:cubicBezTo>
                  <a:cubicBezTo>
                    <a:pt x="3" y="40"/>
                    <a:pt x="3" y="40"/>
                    <a:pt x="3" y="40"/>
                  </a:cubicBezTo>
                  <a:cubicBezTo>
                    <a:pt x="3" y="40"/>
                    <a:pt x="3" y="40"/>
                    <a:pt x="3" y="39"/>
                  </a:cubicBezTo>
                  <a:cubicBezTo>
                    <a:pt x="40" y="3"/>
                    <a:pt x="40" y="3"/>
                    <a:pt x="40" y="3"/>
                  </a:cubicBezTo>
                  <a:cubicBezTo>
                    <a:pt x="43" y="0"/>
                    <a:pt x="47" y="0"/>
                    <a:pt x="51" y="3"/>
                  </a:cubicBezTo>
                  <a:cubicBezTo>
                    <a:pt x="87" y="39"/>
                    <a:pt x="87" y="39"/>
                    <a:pt x="87" y="39"/>
                  </a:cubicBezTo>
                  <a:close/>
                  <a:moveTo>
                    <a:pt x="16" y="30"/>
                  </a:moveTo>
                  <a:cubicBezTo>
                    <a:pt x="16" y="52"/>
                    <a:pt x="16" y="52"/>
                    <a:pt x="16" y="52"/>
                  </a:cubicBezTo>
                  <a:cubicBezTo>
                    <a:pt x="46" y="75"/>
                    <a:pt x="46" y="75"/>
                    <a:pt x="46" y="75"/>
                  </a:cubicBezTo>
                  <a:cubicBezTo>
                    <a:pt x="73" y="54"/>
                    <a:pt x="73" y="54"/>
                    <a:pt x="73" y="54"/>
                  </a:cubicBezTo>
                  <a:cubicBezTo>
                    <a:pt x="73" y="30"/>
                    <a:pt x="73" y="30"/>
                    <a:pt x="73" y="30"/>
                  </a:cubicBezTo>
                  <a:cubicBezTo>
                    <a:pt x="16" y="30"/>
                    <a:pt x="16" y="30"/>
                    <a:pt x="16" y="30"/>
                  </a:cubicBezTo>
                  <a:close/>
                  <a:moveTo>
                    <a:pt x="26" y="35"/>
                  </a:moveTo>
                  <a:cubicBezTo>
                    <a:pt x="26" y="39"/>
                    <a:pt x="26" y="39"/>
                    <a:pt x="26" y="39"/>
                  </a:cubicBezTo>
                  <a:cubicBezTo>
                    <a:pt x="64" y="39"/>
                    <a:pt x="64" y="39"/>
                    <a:pt x="64" y="39"/>
                  </a:cubicBezTo>
                  <a:cubicBezTo>
                    <a:pt x="64" y="35"/>
                    <a:pt x="64" y="35"/>
                    <a:pt x="64" y="35"/>
                  </a:cubicBezTo>
                  <a:cubicBezTo>
                    <a:pt x="26" y="35"/>
                    <a:pt x="26" y="35"/>
                    <a:pt x="26" y="35"/>
                  </a:cubicBezTo>
                  <a:close/>
                  <a:moveTo>
                    <a:pt x="26" y="51"/>
                  </a:moveTo>
                  <a:cubicBezTo>
                    <a:pt x="26" y="55"/>
                    <a:pt x="26" y="55"/>
                    <a:pt x="26" y="55"/>
                  </a:cubicBezTo>
                  <a:cubicBezTo>
                    <a:pt x="64" y="55"/>
                    <a:pt x="64" y="55"/>
                    <a:pt x="64" y="55"/>
                  </a:cubicBezTo>
                  <a:cubicBezTo>
                    <a:pt x="64" y="51"/>
                    <a:pt x="64" y="51"/>
                    <a:pt x="64" y="51"/>
                  </a:cubicBezTo>
                  <a:cubicBezTo>
                    <a:pt x="26" y="51"/>
                    <a:pt x="26" y="51"/>
                    <a:pt x="26" y="51"/>
                  </a:cubicBezTo>
                  <a:close/>
                  <a:moveTo>
                    <a:pt x="26" y="43"/>
                  </a:moveTo>
                  <a:cubicBezTo>
                    <a:pt x="26" y="47"/>
                    <a:pt x="26" y="47"/>
                    <a:pt x="26" y="47"/>
                  </a:cubicBezTo>
                  <a:cubicBezTo>
                    <a:pt x="64" y="47"/>
                    <a:pt x="64" y="47"/>
                    <a:pt x="64" y="47"/>
                  </a:cubicBezTo>
                  <a:cubicBezTo>
                    <a:pt x="64" y="43"/>
                    <a:pt x="64" y="43"/>
                    <a:pt x="64" y="43"/>
                  </a:cubicBezTo>
                  <a:cubicBezTo>
                    <a:pt x="26" y="43"/>
                    <a:pt x="26" y="43"/>
                    <a:pt x="26" y="43"/>
                  </a:cubicBezTo>
                  <a:close/>
                  <a:moveTo>
                    <a:pt x="10" y="87"/>
                  </a:moveTo>
                  <a:cubicBezTo>
                    <a:pt x="28" y="70"/>
                    <a:pt x="28" y="70"/>
                    <a:pt x="28" y="70"/>
                  </a:cubicBezTo>
                  <a:cubicBezTo>
                    <a:pt x="29" y="69"/>
                    <a:pt x="29" y="68"/>
                    <a:pt x="28" y="67"/>
                  </a:cubicBezTo>
                  <a:cubicBezTo>
                    <a:pt x="28" y="66"/>
                    <a:pt x="27" y="66"/>
                    <a:pt x="26" y="67"/>
                  </a:cubicBezTo>
                  <a:cubicBezTo>
                    <a:pt x="8" y="84"/>
                    <a:pt x="8" y="84"/>
                    <a:pt x="8" y="84"/>
                  </a:cubicBezTo>
                  <a:cubicBezTo>
                    <a:pt x="7" y="85"/>
                    <a:pt x="7" y="86"/>
                    <a:pt x="8" y="87"/>
                  </a:cubicBezTo>
                  <a:cubicBezTo>
                    <a:pt x="8" y="88"/>
                    <a:pt x="10" y="88"/>
                    <a:pt x="10" y="87"/>
                  </a:cubicBezTo>
                  <a:close/>
                  <a:moveTo>
                    <a:pt x="85" y="84"/>
                  </a:moveTo>
                  <a:cubicBezTo>
                    <a:pt x="67" y="67"/>
                    <a:pt x="67" y="67"/>
                    <a:pt x="67" y="67"/>
                  </a:cubicBezTo>
                  <a:cubicBezTo>
                    <a:pt x="66" y="66"/>
                    <a:pt x="65" y="66"/>
                    <a:pt x="64" y="67"/>
                  </a:cubicBezTo>
                  <a:cubicBezTo>
                    <a:pt x="63" y="68"/>
                    <a:pt x="63" y="69"/>
                    <a:pt x="64" y="70"/>
                  </a:cubicBezTo>
                  <a:cubicBezTo>
                    <a:pt x="82" y="87"/>
                    <a:pt x="82" y="87"/>
                    <a:pt x="82" y="87"/>
                  </a:cubicBezTo>
                  <a:cubicBezTo>
                    <a:pt x="83" y="88"/>
                    <a:pt x="84" y="88"/>
                    <a:pt x="85" y="87"/>
                  </a:cubicBezTo>
                  <a:cubicBezTo>
                    <a:pt x="85" y="86"/>
                    <a:pt x="85" y="85"/>
                    <a:pt x="85" y="8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幼圆"/>
                <a:cs typeface="Arial" panose="020B0604020202020204" pitchFamily="34" charset="0"/>
              </a:endParaRPr>
            </a:p>
          </p:txBody>
        </p:sp>
        <p:sp>
          <p:nvSpPr>
            <p:cNvPr id="10" name="Rectangle 21"/>
            <p:cNvSpPr/>
            <p:nvPr/>
          </p:nvSpPr>
          <p:spPr>
            <a:xfrm>
              <a:off x="1741413" y="2661665"/>
              <a:ext cx="2092324" cy="70788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smtClean="0">
                  <a:ln>
                    <a:noFill/>
                  </a:ln>
                  <a:solidFill>
                    <a:srgbClr val="FF0000"/>
                  </a:solidFill>
                  <a:effectLst/>
                  <a:uLnTx/>
                  <a:uFillTx/>
                  <a:latin typeface="+mj-ea"/>
                  <a:ea typeface="+mj-ea"/>
                  <a:cs typeface="Arial" panose="020B0604020202020204" pitchFamily="34" charset="0"/>
                </a:rPr>
                <a:t>群众路线</a:t>
              </a:r>
              <a:endParaRPr kumimoji="0" lang="en-US" altLang="zh-CN" sz="2000" b="1" i="0" u="none" strike="noStrike" kern="1200" cap="none" spc="0" normalizeH="0" baseline="0" noProof="0" dirty="0" smtClean="0">
                <a:ln>
                  <a:noFill/>
                </a:ln>
                <a:solidFill>
                  <a:srgbClr val="FF0000"/>
                </a:solidFill>
                <a:effectLst/>
                <a:uLnTx/>
                <a:uFillTx/>
                <a:latin typeface="+mj-ea"/>
                <a:ea typeface="+mj-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smtClean="0">
                  <a:ln>
                    <a:noFill/>
                  </a:ln>
                  <a:solidFill>
                    <a:srgbClr val="FF0000"/>
                  </a:solidFill>
                  <a:effectLst/>
                  <a:uLnTx/>
                  <a:uFillTx/>
                  <a:latin typeface="+mj-ea"/>
                  <a:ea typeface="+mj-ea"/>
                  <a:cs typeface="Arial" panose="020B0604020202020204" pitchFamily="34" charset="0"/>
                </a:rPr>
                <a:t>“</a:t>
              </a:r>
              <a:r>
                <a:rPr kumimoji="0" lang="zh-CN" altLang="en-US" sz="2000" b="1" i="0" u="none" strike="noStrike" kern="1200" cap="none" spc="0" normalizeH="0" baseline="0" noProof="0" dirty="0">
                  <a:ln>
                    <a:noFill/>
                  </a:ln>
                  <a:solidFill>
                    <a:srgbClr val="FF0000"/>
                  </a:solidFill>
                  <a:effectLst/>
                  <a:uLnTx/>
                  <a:uFillTx/>
                  <a:latin typeface="+mj-ea"/>
                  <a:ea typeface="+mj-ea"/>
                  <a:cs typeface="Arial" panose="020B0604020202020204" pitchFamily="34" charset="0"/>
                </a:rPr>
                <a:t>一号课题”</a:t>
              </a:r>
              <a:endParaRPr kumimoji="0" lang="en-GB" sz="2000" b="1" i="0" u="none" strike="noStrike" kern="1200" cap="none" spc="0" normalizeH="0" baseline="0" noProof="0" dirty="0">
                <a:ln>
                  <a:noFill/>
                </a:ln>
                <a:solidFill>
                  <a:srgbClr val="FF0000"/>
                </a:solidFill>
                <a:effectLst/>
                <a:uLnTx/>
                <a:uFillTx/>
                <a:latin typeface="+mj-ea"/>
                <a:ea typeface="+mj-ea"/>
                <a:cs typeface="Arial" panose="020B0604020202020204" pitchFamily="34" charset="0"/>
              </a:endParaRPr>
            </a:p>
          </p:txBody>
        </p:sp>
      </p:grpSp>
      <p:grpSp>
        <p:nvGrpSpPr>
          <p:cNvPr id="4" name="组合 16"/>
          <p:cNvGrpSpPr/>
          <p:nvPr/>
        </p:nvGrpSpPr>
        <p:grpSpPr>
          <a:xfrm>
            <a:off x="1226798" y="6014027"/>
            <a:ext cx="2374260" cy="490713"/>
            <a:chOff x="6469591" y="2902622"/>
            <a:chExt cx="3165680" cy="490713"/>
          </a:xfrm>
        </p:grpSpPr>
        <p:sp>
          <p:nvSpPr>
            <p:cNvPr id="18" name="Freeform 16"/>
            <p:cNvSpPr>
              <a:spLocks noEditPoints="1"/>
            </p:cNvSpPr>
            <p:nvPr/>
          </p:nvSpPr>
          <p:spPr bwMode="auto">
            <a:xfrm>
              <a:off x="6469591" y="2902622"/>
              <a:ext cx="653347" cy="490713"/>
            </a:xfrm>
            <a:custGeom>
              <a:avLst/>
              <a:gdLst>
                <a:gd name="T0" fmla="*/ 3 w 108"/>
                <a:gd name="T1" fmla="*/ 54 h 81"/>
                <a:gd name="T2" fmla="*/ 21 w 108"/>
                <a:gd name="T3" fmla="*/ 47 h 81"/>
                <a:gd name="T4" fmla="*/ 25 w 108"/>
                <a:gd name="T5" fmla="*/ 44 h 81"/>
                <a:gd name="T6" fmla="*/ 35 w 108"/>
                <a:gd name="T7" fmla="*/ 62 h 81"/>
                <a:gd name="T8" fmla="*/ 43 w 108"/>
                <a:gd name="T9" fmla="*/ 44 h 81"/>
                <a:gd name="T10" fmla="*/ 48 w 108"/>
                <a:gd name="T11" fmla="*/ 47 h 81"/>
                <a:gd name="T12" fmla="*/ 60 w 108"/>
                <a:gd name="T13" fmla="*/ 52 h 81"/>
                <a:gd name="T14" fmla="*/ 60 w 108"/>
                <a:gd name="T15" fmla="*/ 51 h 81"/>
                <a:gd name="T16" fmla="*/ 72 w 108"/>
                <a:gd name="T17" fmla="*/ 47 h 81"/>
                <a:gd name="T18" fmla="*/ 83 w 108"/>
                <a:gd name="T19" fmla="*/ 61 h 81"/>
                <a:gd name="T20" fmla="*/ 96 w 108"/>
                <a:gd name="T21" fmla="*/ 47 h 81"/>
                <a:gd name="T22" fmla="*/ 105 w 108"/>
                <a:gd name="T23" fmla="*/ 49 h 81"/>
                <a:gd name="T24" fmla="*/ 108 w 108"/>
                <a:gd name="T25" fmla="*/ 72 h 81"/>
                <a:gd name="T26" fmla="*/ 69 w 108"/>
                <a:gd name="T27" fmla="*/ 72 h 81"/>
                <a:gd name="T28" fmla="*/ 69 w 108"/>
                <a:gd name="T29" fmla="*/ 81 h 81"/>
                <a:gd name="T30" fmla="*/ 0 w 108"/>
                <a:gd name="T31" fmla="*/ 81 h 81"/>
                <a:gd name="T32" fmla="*/ 3 w 108"/>
                <a:gd name="T33" fmla="*/ 54 h 81"/>
                <a:gd name="T34" fmla="*/ 73 w 108"/>
                <a:gd name="T35" fmla="*/ 27 h 81"/>
                <a:gd name="T36" fmla="*/ 93 w 108"/>
                <a:gd name="T37" fmla="*/ 25 h 81"/>
                <a:gd name="T38" fmla="*/ 92 w 108"/>
                <a:gd name="T39" fmla="*/ 37 h 81"/>
                <a:gd name="T40" fmla="*/ 88 w 108"/>
                <a:gd name="T41" fmla="*/ 42 h 81"/>
                <a:gd name="T42" fmla="*/ 99 w 108"/>
                <a:gd name="T43" fmla="*/ 42 h 81"/>
                <a:gd name="T44" fmla="*/ 98 w 108"/>
                <a:gd name="T45" fmla="*/ 32 h 81"/>
                <a:gd name="T46" fmla="*/ 69 w 108"/>
                <a:gd name="T47" fmla="*/ 32 h 81"/>
                <a:gd name="T48" fmla="*/ 68 w 108"/>
                <a:gd name="T49" fmla="*/ 42 h 81"/>
                <a:gd name="T50" fmla="*/ 78 w 108"/>
                <a:gd name="T51" fmla="*/ 42 h 81"/>
                <a:gd name="T52" fmla="*/ 75 w 108"/>
                <a:gd name="T53" fmla="*/ 37 h 81"/>
                <a:gd name="T54" fmla="*/ 73 w 108"/>
                <a:gd name="T55" fmla="*/ 27 h 81"/>
                <a:gd name="T56" fmla="*/ 73 w 108"/>
                <a:gd name="T57" fmla="*/ 27 h 81"/>
                <a:gd name="T58" fmla="*/ 21 w 108"/>
                <a:gd name="T59" fmla="*/ 31 h 81"/>
                <a:gd name="T60" fmla="*/ 22 w 108"/>
                <a:gd name="T61" fmla="*/ 16 h 81"/>
                <a:gd name="T62" fmla="*/ 46 w 108"/>
                <a:gd name="T63" fmla="*/ 16 h 81"/>
                <a:gd name="T64" fmla="*/ 47 w 108"/>
                <a:gd name="T65" fmla="*/ 31 h 81"/>
                <a:gd name="T66" fmla="*/ 52 w 108"/>
                <a:gd name="T67" fmla="*/ 25 h 81"/>
                <a:gd name="T68" fmla="*/ 50 w 108"/>
                <a:gd name="T69" fmla="*/ 8 h 81"/>
                <a:gd name="T70" fmla="*/ 19 w 108"/>
                <a:gd name="T71" fmla="*/ 7 h 81"/>
                <a:gd name="T72" fmla="*/ 18 w 108"/>
                <a:gd name="T73" fmla="*/ 28 h 81"/>
                <a:gd name="T74" fmla="*/ 21 w 108"/>
                <a:gd name="T75" fmla="*/ 3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81">
                  <a:moveTo>
                    <a:pt x="3" y="54"/>
                  </a:moveTo>
                  <a:cubicBezTo>
                    <a:pt x="9" y="52"/>
                    <a:pt x="15" y="49"/>
                    <a:pt x="21" y="47"/>
                  </a:cubicBezTo>
                  <a:cubicBezTo>
                    <a:pt x="22" y="46"/>
                    <a:pt x="24" y="45"/>
                    <a:pt x="25" y="44"/>
                  </a:cubicBezTo>
                  <a:cubicBezTo>
                    <a:pt x="35" y="62"/>
                    <a:pt x="35" y="62"/>
                    <a:pt x="35" y="62"/>
                  </a:cubicBezTo>
                  <a:cubicBezTo>
                    <a:pt x="43" y="44"/>
                    <a:pt x="43" y="44"/>
                    <a:pt x="43" y="44"/>
                  </a:cubicBezTo>
                  <a:cubicBezTo>
                    <a:pt x="45" y="45"/>
                    <a:pt x="46" y="46"/>
                    <a:pt x="48" y="47"/>
                  </a:cubicBezTo>
                  <a:cubicBezTo>
                    <a:pt x="60" y="52"/>
                    <a:pt x="60" y="52"/>
                    <a:pt x="60" y="52"/>
                  </a:cubicBezTo>
                  <a:cubicBezTo>
                    <a:pt x="60" y="51"/>
                    <a:pt x="60" y="51"/>
                    <a:pt x="60" y="51"/>
                  </a:cubicBezTo>
                  <a:cubicBezTo>
                    <a:pt x="65" y="49"/>
                    <a:pt x="69" y="47"/>
                    <a:pt x="72" y="47"/>
                  </a:cubicBezTo>
                  <a:cubicBezTo>
                    <a:pt x="74" y="53"/>
                    <a:pt x="78" y="57"/>
                    <a:pt x="83" y="61"/>
                  </a:cubicBezTo>
                  <a:cubicBezTo>
                    <a:pt x="89" y="57"/>
                    <a:pt x="93" y="52"/>
                    <a:pt x="96" y="47"/>
                  </a:cubicBezTo>
                  <a:cubicBezTo>
                    <a:pt x="98" y="47"/>
                    <a:pt x="102" y="48"/>
                    <a:pt x="105" y="49"/>
                  </a:cubicBezTo>
                  <a:cubicBezTo>
                    <a:pt x="108" y="54"/>
                    <a:pt x="108" y="65"/>
                    <a:pt x="108" y="72"/>
                  </a:cubicBezTo>
                  <a:cubicBezTo>
                    <a:pt x="69" y="72"/>
                    <a:pt x="69" y="72"/>
                    <a:pt x="69" y="72"/>
                  </a:cubicBezTo>
                  <a:cubicBezTo>
                    <a:pt x="70" y="75"/>
                    <a:pt x="70" y="78"/>
                    <a:pt x="69" y="81"/>
                  </a:cubicBezTo>
                  <a:cubicBezTo>
                    <a:pt x="46" y="81"/>
                    <a:pt x="23" y="81"/>
                    <a:pt x="0" y="81"/>
                  </a:cubicBezTo>
                  <a:cubicBezTo>
                    <a:pt x="0" y="68"/>
                    <a:pt x="0" y="59"/>
                    <a:pt x="3" y="54"/>
                  </a:cubicBezTo>
                  <a:close/>
                  <a:moveTo>
                    <a:pt x="73" y="27"/>
                  </a:moveTo>
                  <a:cubicBezTo>
                    <a:pt x="79" y="28"/>
                    <a:pt x="89" y="27"/>
                    <a:pt x="93" y="25"/>
                  </a:cubicBezTo>
                  <a:cubicBezTo>
                    <a:pt x="93" y="27"/>
                    <a:pt x="93" y="33"/>
                    <a:pt x="92" y="37"/>
                  </a:cubicBezTo>
                  <a:cubicBezTo>
                    <a:pt x="91" y="39"/>
                    <a:pt x="90" y="41"/>
                    <a:pt x="88" y="42"/>
                  </a:cubicBezTo>
                  <a:cubicBezTo>
                    <a:pt x="99" y="42"/>
                    <a:pt x="99" y="42"/>
                    <a:pt x="99" y="42"/>
                  </a:cubicBezTo>
                  <a:cubicBezTo>
                    <a:pt x="99" y="42"/>
                    <a:pt x="98" y="34"/>
                    <a:pt x="98" y="32"/>
                  </a:cubicBezTo>
                  <a:cubicBezTo>
                    <a:pt x="102" y="3"/>
                    <a:pt x="64" y="3"/>
                    <a:pt x="69" y="32"/>
                  </a:cubicBezTo>
                  <a:cubicBezTo>
                    <a:pt x="69" y="34"/>
                    <a:pt x="68" y="42"/>
                    <a:pt x="68" y="42"/>
                  </a:cubicBezTo>
                  <a:cubicBezTo>
                    <a:pt x="78" y="42"/>
                    <a:pt x="78" y="42"/>
                    <a:pt x="78" y="42"/>
                  </a:cubicBezTo>
                  <a:cubicBezTo>
                    <a:pt x="77" y="41"/>
                    <a:pt x="76" y="39"/>
                    <a:pt x="75" y="37"/>
                  </a:cubicBezTo>
                  <a:cubicBezTo>
                    <a:pt x="73" y="34"/>
                    <a:pt x="73" y="30"/>
                    <a:pt x="73" y="27"/>
                  </a:cubicBezTo>
                  <a:cubicBezTo>
                    <a:pt x="73" y="27"/>
                    <a:pt x="73" y="27"/>
                    <a:pt x="73" y="27"/>
                  </a:cubicBezTo>
                  <a:close/>
                  <a:moveTo>
                    <a:pt x="21" y="31"/>
                  </a:moveTo>
                  <a:cubicBezTo>
                    <a:pt x="21" y="25"/>
                    <a:pt x="21" y="21"/>
                    <a:pt x="22" y="16"/>
                  </a:cubicBezTo>
                  <a:cubicBezTo>
                    <a:pt x="29" y="12"/>
                    <a:pt x="37" y="18"/>
                    <a:pt x="46" y="16"/>
                  </a:cubicBezTo>
                  <a:cubicBezTo>
                    <a:pt x="47" y="20"/>
                    <a:pt x="48" y="25"/>
                    <a:pt x="47" y="31"/>
                  </a:cubicBezTo>
                  <a:cubicBezTo>
                    <a:pt x="47" y="31"/>
                    <a:pt x="51" y="28"/>
                    <a:pt x="52" y="25"/>
                  </a:cubicBezTo>
                  <a:cubicBezTo>
                    <a:pt x="52" y="22"/>
                    <a:pt x="51" y="10"/>
                    <a:pt x="50" y="8"/>
                  </a:cubicBezTo>
                  <a:cubicBezTo>
                    <a:pt x="45" y="0"/>
                    <a:pt x="25" y="0"/>
                    <a:pt x="19" y="7"/>
                  </a:cubicBezTo>
                  <a:cubicBezTo>
                    <a:pt x="18" y="9"/>
                    <a:pt x="16" y="25"/>
                    <a:pt x="18" y="28"/>
                  </a:cubicBezTo>
                  <a:cubicBezTo>
                    <a:pt x="19" y="30"/>
                    <a:pt x="21" y="31"/>
                    <a:pt x="21" y="31"/>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幼圆"/>
                <a:cs typeface="Arial" panose="020B0604020202020204" pitchFamily="34" charset="0"/>
              </a:endParaRPr>
            </a:p>
          </p:txBody>
        </p:sp>
        <p:sp>
          <p:nvSpPr>
            <p:cNvPr id="19" name="Rectangle 31"/>
            <p:cNvSpPr/>
            <p:nvPr/>
          </p:nvSpPr>
          <p:spPr>
            <a:xfrm>
              <a:off x="7255255" y="2993225"/>
              <a:ext cx="2380016" cy="40011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2000" b="1" dirty="0" smtClean="0">
                  <a:solidFill>
                    <a:srgbClr val="FF0000"/>
                  </a:solidFill>
                  <a:latin typeface="+mj-ea"/>
                  <a:ea typeface="+mj-ea"/>
                  <a:cs typeface="Arial" panose="020B0604020202020204" pitchFamily="34" charset="0"/>
                </a:rPr>
                <a:t>职工素质工程</a:t>
              </a:r>
              <a:endParaRPr lang="en-GB" sz="2000" b="1" dirty="0">
                <a:solidFill>
                  <a:srgbClr val="FF0000"/>
                </a:solidFill>
                <a:latin typeface="+mj-ea"/>
                <a:ea typeface="+mj-ea"/>
                <a:cs typeface="Arial" panose="020B0604020202020204" pitchFamily="34" charset="0"/>
              </a:endParaRPr>
            </a:p>
          </p:txBody>
        </p:sp>
      </p:gr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7894" y="6029326"/>
            <a:ext cx="531628" cy="471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文本框 1">
            <a:extLst>
              <a:ext uri="{FF2B5EF4-FFF2-40B4-BE49-F238E27FC236}">
                <a16:creationId xmlns:a16="http://schemas.microsoft.com/office/drawing/2014/main" xmlns="" id="{8A80510A-4C4E-4AF7-89B8-71EE29B01C9E}"/>
              </a:ext>
            </a:extLst>
          </p:cNvPr>
          <p:cNvSpPr txBox="1"/>
          <p:nvPr/>
        </p:nvSpPr>
        <p:spPr>
          <a:xfrm>
            <a:off x="1149876" y="505077"/>
            <a:ext cx="7323667" cy="523220"/>
          </a:xfrm>
          <a:prstGeom prst="rect">
            <a:avLst/>
          </a:prstGeom>
          <a:noFill/>
        </p:spPr>
        <p:txBody>
          <a:bodyPr wrap="square" rtlCol="0">
            <a:spAutoFit/>
          </a:bodyPr>
          <a:lstStyle/>
          <a:p>
            <a:r>
              <a:rPr lang="zh-CN" altLang="en-US" sz="2800" b="1" dirty="0">
                <a:solidFill>
                  <a:srgbClr val="003399"/>
                </a:solidFill>
                <a:latin typeface="微软雅黑" panose="020B0503020204020204" pitchFamily="34" charset="-122"/>
                <a:ea typeface="微软雅黑" panose="020B0503020204020204" pitchFamily="34" charset="-122"/>
              </a:rPr>
              <a:t>六、落实国企党建要求，保障集团高质量发展</a:t>
            </a:r>
          </a:p>
        </p:txBody>
      </p:sp>
      <p:sp>
        <p:nvSpPr>
          <p:cNvPr id="21" name="Rectangle 1"/>
          <p:cNvSpPr>
            <a:spLocks noChangeArrowheads="1"/>
          </p:cNvSpPr>
          <p:nvPr/>
        </p:nvSpPr>
        <p:spPr bwMode="auto">
          <a:xfrm>
            <a:off x="731518" y="1198763"/>
            <a:ext cx="7648687"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altLang="zh-CN" sz="2000" smtClean="0"/>
              <a:t>        </a:t>
            </a:r>
            <a:r>
              <a:rPr lang="zh-CN" altLang="en-US" sz="2000" b="1" smtClean="0">
                <a:solidFill>
                  <a:srgbClr val="C00000"/>
                </a:solidFill>
              </a:rPr>
              <a:t>（</a:t>
            </a:r>
            <a:r>
              <a:rPr lang="zh-CN" altLang="zh-CN" sz="2000" b="1" smtClean="0">
                <a:solidFill>
                  <a:srgbClr val="C00000"/>
                </a:solidFill>
              </a:rPr>
              <a:t>六</a:t>
            </a:r>
            <a:r>
              <a:rPr lang="zh-CN" altLang="en-US" sz="2000" b="1" smtClean="0">
                <a:solidFill>
                  <a:srgbClr val="C00000"/>
                </a:solidFill>
              </a:rPr>
              <a:t>）</a:t>
            </a:r>
            <a:r>
              <a:rPr lang="zh-CN" altLang="zh-CN" sz="2000" b="1" smtClean="0">
                <a:solidFill>
                  <a:srgbClr val="C00000"/>
                </a:solidFill>
              </a:rPr>
              <a:t>突出善作善成，聚焦共建共享，促进文明和谐，为集团深化改革发展提供强大凝聚力</a:t>
            </a:r>
          </a:p>
          <a:p>
            <a:endParaRPr lang="zh-CN" altLang="zh-CN" sz="2000" b="1" smtClean="0">
              <a:solidFill>
                <a:srgbClr val="C00000"/>
              </a:solidFill>
            </a:endParaRPr>
          </a:p>
          <a:p>
            <a:endParaRPr lang="zh-CN" altLang="zh-CN" sz="2000" b="1" smtClean="0">
              <a:solidFill>
                <a:srgbClr val="C00000"/>
              </a:solidFill>
            </a:endParaRPr>
          </a:p>
          <a:p>
            <a:endParaRPr lang="zh-CN" altLang="zh-CN" sz="2000" b="1">
              <a:solidFill>
                <a:srgbClr val="C00000"/>
              </a:solidFill>
            </a:endParaRPr>
          </a:p>
        </p:txBody>
      </p:sp>
      <p:sp>
        <p:nvSpPr>
          <p:cNvPr id="23" name="矩形 22"/>
          <p:cNvSpPr/>
          <p:nvPr/>
        </p:nvSpPr>
        <p:spPr>
          <a:xfrm>
            <a:off x="645459" y="1807596"/>
            <a:ext cx="7562626" cy="4154984"/>
          </a:xfrm>
          <a:prstGeom prst="rect">
            <a:avLst/>
          </a:prstGeom>
        </p:spPr>
        <p:txBody>
          <a:bodyPr wrap="square">
            <a:spAutoFit/>
          </a:bodyPr>
          <a:lstStyle/>
          <a:p>
            <a:pPr marL="285750" indent="-285750">
              <a:lnSpc>
                <a:spcPct val="150000"/>
              </a:lnSpc>
              <a:buFont typeface="Wingdings" pitchFamily="2" charset="2"/>
              <a:buChar char="l"/>
            </a:pPr>
            <a:r>
              <a:rPr lang="zh-CN" altLang="zh-CN" b="1" smtClean="0">
                <a:solidFill>
                  <a:srgbClr val="0070C0"/>
                </a:solidFill>
                <a:latin typeface="微软雅黑" pitchFamily="34" charset="-122"/>
                <a:ea typeface="微软雅黑" pitchFamily="34" charset="-122"/>
              </a:rPr>
              <a:t>共建共担共享：</a:t>
            </a:r>
            <a:r>
              <a:rPr lang="zh-CN" altLang="zh-CN" smtClean="0">
                <a:solidFill>
                  <a:srgbClr val="0070C0"/>
                </a:solidFill>
                <a:latin typeface="微软雅黑" pitchFamily="34" charset="-122"/>
                <a:ea typeface="微软雅黑" pitchFamily="34" charset="-122"/>
              </a:rPr>
              <a:t>有效实施</a:t>
            </a:r>
            <a:r>
              <a:rPr lang="en-US" altLang="zh-CN" smtClean="0">
                <a:solidFill>
                  <a:srgbClr val="0070C0"/>
                </a:solidFill>
                <a:latin typeface="微软雅黑" pitchFamily="34" charset="-122"/>
                <a:ea typeface="微软雅黑" pitchFamily="34" charset="-122"/>
              </a:rPr>
              <a:t>2019</a:t>
            </a:r>
            <a:r>
              <a:rPr lang="zh-CN" altLang="zh-CN" smtClean="0">
                <a:solidFill>
                  <a:srgbClr val="0070C0"/>
                </a:solidFill>
                <a:latin typeface="微软雅黑" pitchFamily="34" charset="-122"/>
                <a:ea typeface="微软雅黑" pitchFamily="34" charset="-122"/>
              </a:rPr>
              <a:t>年度服务职工实事项目；</a:t>
            </a:r>
            <a:endParaRPr lang="en-US" altLang="zh-CN" smtClean="0">
              <a:solidFill>
                <a:srgbClr val="0070C0"/>
              </a:solidFill>
              <a:latin typeface="微软雅黑" pitchFamily="34" charset="-122"/>
              <a:ea typeface="微软雅黑" pitchFamily="34" charset="-122"/>
            </a:endParaRPr>
          </a:p>
          <a:p>
            <a:pPr marL="285750" indent="-285750">
              <a:lnSpc>
                <a:spcPct val="150000"/>
              </a:lnSpc>
            </a:pPr>
            <a:r>
              <a:rPr lang="zh-CN" altLang="zh-CN" sz="1600" b="1" smtClean="0">
                <a:solidFill>
                  <a:srgbClr val="C00000"/>
                </a:solidFill>
              </a:rPr>
              <a:t>今年新增两项内容：全港主要生产单位设立“户外职工驿站”</a:t>
            </a:r>
            <a:r>
              <a:rPr lang="zh-CN" altLang="zh-CN" sz="1600" smtClean="0">
                <a:solidFill>
                  <a:srgbClr val="C00000"/>
                </a:solidFill>
              </a:rPr>
              <a:t>（服务内容包括盥洗休息、御寒避暑、餐食加热、饮水供给、手机充电等）</a:t>
            </a:r>
            <a:endParaRPr lang="en-US" altLang="zh-CN" sz="1600" smtClean="0">
              <a:solidFill>
                <a:srgbClr val="C00000"/>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smtClean="0">
                <a:solidFill>
                  <a:srgbClr val="0070C0"/>
                </a:solidFill>
                <a:latin typeface="微软雅黑" pitchFamily="34" charset="-122"/>
                <a:ea typeface="微软雅黑" pitchFamily="34" charset="-122"/>
              </a:rPr>
              <a:t>切实做好</a:t>
            </a:r>
            <a:r>
              <a:rPr lang="en-US" altLang="zh-CN" smtClean="0">
                <a:solidFill>
                  <a:srgbClr val="0070C0"/>
                </a:solidFill>
                <a:latin typeface="微软雅黑" pitchFamily="34" charset="-122"/>
                <a:ea typeface="微软雅黑" pitchFamily="34" charset="-122"/>
              </a:rPr>
              <a:t>“</a:t>
            </a:r>
            <a:r>
              <a:rPr lang="zh-CN" altLang="zh-CN" smtClean="0">
                <a:solidFill>
                  <a:srgbClr val="0070C0"/>
                </a:solidFill>
                <a:latin typeface="微软雅黑" pitchFamily="34" charset="-122"/>
                <a:ea typeface="微软雅黑" pitchFamily="34" charset="-122"/>
              </a:rPr>
              <a:t>一号课题</a:t>
            </a:r>
            <a:r>
              <a:rPr lang="en-US" altLang="zh-CN" smtClean="0">
                <a:solidFill>
                  <a:srgbClr val="0070C0"/>
                </a:solidFill>
                <a:latin typeface="微软雅黑" pitchFamily="34" charset="-122"/>
                <a:ea typeface="微软雅黑" pitchFamily="34" charset="-122"/>
              </a:rPr>
              <a:t>”</a:t>
            </a:r>
            <a:r>
              <a:rPr lang="zh-CN" altLang="zh-CN" smtClean="0">
                <a:solidFill>
                  <a:srgbClr val="0070C0"/>
                </a:solidFill>
                <a:latin typeface="微软雅黑" pitchFamily="34" charset="-122"/>
                <a:ea typeface="微软雅黑" pitchFamily="34" charset="-122"/>
              </a:rPr>
              <a:t>升级工作，不断提升职工满意度；</a:t>
            </a:r>
            <a:endParaRPr lang="en-US" altLang="zh-CN" smtClean="0">
              <a:solidFill>
                <a:srgbClr val="0070C0"/>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smtClean="0">
                <a:solidFill>
                  <a:srgbClr val="0070C0"/>
                </a:solidFill>
                <a:latin typeface="微软雅黑" pitchFamily="34" charset="-122"/>
                <a:ea typeface="微软雅黑" pitchFamily="34" charset="-122"/>
              </a:rPr>
              <a:t>加强</a:t>
            </a:r>
            <a:r>
              <a:rPr lang="en-US" altLang="zh-CN" smtClean="0">
                <a:solidFill>
                  <a:srgbClr val="0070C0"/>
                </a:solidFill>
                <a:latin typeface="微软雅黑" pitchFamily="34" charset="-122"/>
                <a:ea typeface="微软雅黑" pitchFamily="34" charset="-122"/>
              </a:rPr>
              <a:t>“</a:t>
            </a:r>
            <a:r>
              <a:rPr lang="zh-CN" altLang="zh-CN" smtClean="0">
                <a:solidFill>
                  <a:srgbClr val="0070C0"/>
                </a:solidFill>
                <a:latin typeface="微软雅黑" pitchFamily="34" charset="-122"/>
                <a:ea typeface="微软雅黑" pitchFamily="34" charset="-122"/>
              </a:rPr>
              <a:t>上港之爱</a:t>
            </a:r>
            <a:r>
              <a:rPr lang="en-US" altLang="zh-CN" smtClean="0">
                <a:solidFill>
                  <a:srgbClr val="0070C0"/>
                </a:solidFill>
                <a:latin typeface="微软雅黑" pitchFamily="34" charset="-122"/>
                <a:ea typeface="微软雅黑" pitchFamily="34" charset="-122"/>
              </a:rPr>
              <a:t>”“</a:t>
            </a:r>
            <a:r>
              <a:rPr lang="zh-CN" altLang="zh-CN" smtClean="0">
                <a:solidFill>
                  <a:srgbClr val="0070C0"/>
                </a:solidFill>
                <a:latin typeface="微软雅黑" pitchFamily="34" charset="-122"/>
                <a:ea typeface="微软雅黑" pitchFamily="34" charset="-122"/>
              </a:rPr>
              <a:t>上港有约</a:t>
            </a:r>
            <a:r>
              <a:rPr lang="en-US" altLang="zh-CN" smtClean="0">
                <a:solidFill>
                  <a:srgbClr val="0070C0"/>
                </a:solidFill>
                <a:latin typeface="微软雅黑" pitchFamily="34" charset="-122"/>
                <a:ea typeface="微软雅黑" pitchFamily="34" charset="-122"/>
              </a:rPr>
              <a:t>”APP</a:t>
            </a:r>
            <a:r>
              <a:rPr lang="zh-CN" altLang="zh-CN" smtClean="0">
                <a:solidFill>
                  <a:srgbClr val="0070C0"/>
                </a:solidFill>
                <a:latin typeface="微软雅黑" pitchFamily="34" charset="-122"/>
                <a:ea typeface="微软雅黑" pitchFamily="34" charset="-122"/>
              </a:rPr>
              <a:t>、</a:t>
            </a:r>
            <a:r>
              <a:rPr lang="en-US" altLang="zh-CN" smtClean="0">
                <a:solidFill>
                  <a:srgbClr val="0070C0"/>
                </a:solidFill>
                <a:latin typeface="微软雅黑" pitchFamily="34" charset="-122"/>
                <a:ea typeface="微软雅黑" pitchFamily="34" charset="-122"/>
              </a:rPr>
              <a:t>“</a:t>
            </a:r>
            <a:r>
              <a:rPr lang="zh-CN" altLang="zh-CN" smtClean="0">
                <a:solidFill>
                  <a:srgbClr val="0070C0"/>
                </a:solidFill>
                <a:latin typeface="微软雅黑" pitchFamily="34" charset="-122"/>
                <a:ea typeface="微软雅黑" pitchFamily="34" charset="-122"/>
              </a:rPr>
              <a:t>公益乐学</a:t>
            </a:r>
            <a:r>
              <a:rPr lang="en-US" altLang="zh-CN" smtClean="0">
                <a:solidFill>
                  <a:srgbClr val="0070C0"/>
                </a:solidFill>
                <a:latin typeface="微软雅黑" pitchFamily="34" charset="-122"/>
                <a:ea typeface="微软雅黑" pitchFamily="34" charset="-122"/>
              </a:rPr>
              <a:t>”</a:t>
            </a:r>
            <a:r>
              <a:rPr lang="zh-CN" altLang="zh-CN" smtClean="0">
                <a:solidFill>
                  <a:srgbClr val="0070C0"/>
                </a:solidFill>
                <a:latin typeface="微软雅黑" pitchFamily="34" charset="-122"/>
                <a:ea typeface="微软雅黑" pitchFamily="34" charset="-122"/>
              </a:rPr>
              <a:t>课程的宣传和优化；组织开展第</a:t>
            </a:r>
            <a:r>
              <a:rPr lang="en-US" altLang="zh-CN" smtClean="0">
                <a:solidFill>
                  <a:srgbClr val="0070C0"/>
                </a:solidFill>
                <a:latin typeface="微软雅黑" pitchFamily="34" charset="-122"/>
                <a:ea typeface="微软雅黑" pitchFamily="34" charset="-122"/>
              </a:rPr>
              <a:t>23</a:t>
            </a:r>
            <a:r>
              <a:rPr lang="zh-CN" altLang="zh-CN" smtClean="0">
                <a:solidFill>
                  <a:srgbClr val="0070C0"/>
                </a:solidFill>
                <a:latin typeface="微软雅黑" pitchFamily="34" charset="-122"/>
                <a:ea typeface="微软雅黑" pitchFamily="34" charset="-122"/>
              </a:rPr>
              <a:t>次</a:t>
            </a:r>
            <a:r>
              <a:rPr lang="en-US" altLang="zh-CN" smtClean="0">
                <a:solidFill>
                  <a:srgbClr val="0070C0"/>
                </a:solidFill>
                <a:latin typeface="微软雅黑" pitchFamily="34" charset="-122"/>
                <a:ea typeface="微软雅黑" pitchFamily="34" charset="-122"/>
              </a:rPr>
              <a:t>“8·15”</a:t>
            </a:r>
            <a:r>
              <a:rPr lang="zh-CN" altLang="zh-CN" smtClean="0">
                <a:solidFill>
                  <a:srgbClr val="0070C0"/>
                </a:solidFill>
                <a:latin typeface="微软雅黑" pitchFamily="34" charset="-122"/>
                <a:ea typeface="微软雅黑" pitchFamily="34" charset="-122"/>
              </a:rPr>
              <a:t>献爱心活动；</a:t>
            </a:r>
            <a:r>
              <a:rPr lang="zh-CN" altLang="zh-CN" sz="1600" b="1" smtClean="0">
                <a:solidFill>
                  <a:srgbClr val="C00000"/>
                </a:solidFill>
              </a:rPr>
              <a:t>新增“爱·上港”文化进一线活动</a:t>
            </a:r>
            <a:endParaRPr lang="en-US" altLang="zh-CN" sz="1600" b="1" smtClean="0">
              <a:solidFill>
                <a:srgbClr val="C00000"/>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smtClean="0">
                <a:solidFill>
                  <a:srgbClr val="0070C0"/>
                </a:solidFill>
                <a:latin typeface="微软雅黑" pitchFamily="34" charset="-122"/>
                <a:ea typeface="微软雅黑" pitchFamily="34" charset="-122"/>
              </a:rPr>
              <a:t>实施工会会员卡全天候开放办理、参保、理赔等相关工作；</a:t>
            </a:r>
            <a:endParaRPr lang="en-US" altLang="zh-CN" smtClean="0">
              <a:solidFill>
                <a:srgbClr val="0070C0"/>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smtClean="0">
                <a:solidFill>
                  <a:srgbClr val="0070C0"/>
                </a:solidFill>
                <a:latin typeface="微软雅黑" pitchFamily="34" charset="-122"/>
                <a:ea typeface="微软雅黑" pitchFamily="34" charset="-122"/>
              </a:rPr>
              <a:t>纪念</a:t>
            </a:r>
            <a:r>
              <a:rPr lang="en-US" altLang="zh-CN" smtClean="0">
                <a:solidFill>
                  <a:srgbClr val="0070C0"/>
                </a:solidFill>
                <a:latin typeface="微软雅黑" pitchFamily="34" charset="-122"/>
                <a:ea typeface="微软雅黑" pitchFamily="34" charset="-122"/>
              </a:rPr>
              <a:t>“</a:t>
            </a:r>
            <a:r>
              <a:rPr lang="zh-CN" altLang="zh-CN" smtClean="0">
                <a:solidFill>
                  <a:srgbClr val="0070C0"/>
                </a:solidFill>
                <a:latin typeface="微软雅黑" pitchFamily="34" charset="-122"/>
                <a:ea typeface="微软雅黑" pitchFamily="34" charset="-122"/>
              </a:rPr>
              <a:t>五四运动</a:t>
            </a:r>
            <a:r>
              <a:rPr lang="en-US" altLang="zh-CN" smtClean="0">
                <a:solidFill>
                  <a:srgbClr val="0070C0"/>
                </a:solidFill>
                <a:latin typeface="微软雅黑" pitchFamily="34" charset="-122"/>
                <a:ea typeface="微软雅黑" pitchFamily="34" charset="-122"/>
              </a:rPr>
              <a:t>”100</a:t>
            </a:r>
            <a:r>
              <a:rPr lang="zh-CN" altLang="zh-CN" smtClean="0">
                <a:solidFill>
                  <a:srgbClr val="0070C0"/>
                </a:solidFill>
                <a:latin typeface="微软雅黑" pitchFamily="34" charset="-122"/>
                <a:ea typeface="微软雅黑" pitchFamily="34" charset="-122"/>
              </a:rPr>
              <a:t>周年；</a:t>
            </a:r>
            <a:endParaRPr lang="en-US" altLang="zh-CN" smtClean="0">
              <a:solidFill>
                <a:srgbClr val="0070C0"/>
              </a:solidFill>
              <a:latin typeface="微软雅黑" pitchFamily="34" charset="-122"/>
              <a:ea typeface="微软雅黑" pitchFamily="34" charset="-122"/>
            </a:endParaRPr>
          </a:p>
          <a:p>
            <a:pPr marL="285750" indent="-285750">
              <a:lnSpc>
                <a:spcPct val="150000"/>
              </a:lnSpc>
              <a:buFont typeface="Wingdings" pitchFamily="2" charset="2"/>
              <a:buChar char="l"/>
            </a:pPr>
            <a:r>
              <a:rPr lang="zh-CN" altLang="zh-CN" smtClean="0">
                <a:solidFill>
                  <a:srgbClr val="0070C0"/>
                </a:solidFill>
                <a:latin typeface="微软雅黑" pitchFamily="34" charset="-122"/>
                <a:ea typeface="微软雅黑" pitchFamily="34" charset="-122"/>
              </a:rPr>
              <a:t>认真落实市国资企业</a:t>
            </a:r>
            <a:r>
              <a:rPr lang="en-US" altLang="zh-CN" smtClean="0">
                <a:solidFill>
                  <a:srgbClr val="0070C0"/>
                </a:solidFill>
                <a:latin typeface="微软雅黑" pitchFamily="34" charset="-122"/>
                <a:ea typeface="微软雅黑" pitchFamily="34" charset="-122"/>
              </a:rPr>
              <a:t>“</a:t>
            </a:r>
            <a:r>
              <a:rPr lang="zh-CN" altLang="zh-CN" smtClean="0">
                <a:solidFill>
                  <a:srgbClr val="0070C0"/>
                </a:solidFill>
                <a:latin typeface="微软雅黑" pitchFamily="34" charset="-122"/>
                <a:ea typeface="微软雅黑" pitchFamily="34" charset="-122"/>
              </a:rPr>
              <a:t>百企帮百村</a:t>
            </a:r>
            <a:r>
              <a:rPr lang="en-US" altLang="zh-CN" smtClean="0">
                <a:solidFill>
                  <a:srgbClr val="0070C0"/>
                </a:solidFill>
                <a:latin typeface="微软雅黑" pitchFamily="34" charset="-122"/>
                <a:ea typeface="微软雅黑" pitchFamily="34" charset="-122"/>
              </a:rPr>
              <a:t>”</a:t>
            </a:r>
            <a:r>
              <a:rPr lang="zh-CN" altLang="zh-CN" smtClean="0">
                <a:solidFill>
                  <a:srgbClr val="0070C0"/>
                </a:solidFill>
                <a:latin typeface="微软雅黑" pitchFamily="34" charset="-122"/>
                <a:ea typeface="微软雅黑" pitchFamily="34" charset="-122"/>
              </a:rPr>
              <a:t>工作要求，做好精准帮扶云南曲靖经济贫困村工作，彰显企业社会责任。</a:t>
            </a:r>
            <a:endParaRPr lang="en-US" altLang="zh-CN" dirty="0" smtClean="0">
              <a:solidFill>
                <a:srgbClr val="0070C0"/>
              </a:solidFill>
              <a:latin typeface="微软雅黑" pitchFamily="34" charset="-122"/>
              <a:ea typeface="微软雅黑" pitchFamily="34" charset="-122"/>
            </a:endParaRPr>
          </a:p>
        </p:txBody>
      </p:sp>
    </p:spTree>
    <p:extLst>
      <p:ext uri="{BB962C8B-B14F-4D97-AF65-F5344CB8AC3E}">
        <p14:creationId xmlns:p14="http://schemas.microsoft.com/office/powerpoint/2010/main" val="22245961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GRIDNAME" val="Background Grid"/>
  <p:tag name="GRIDTOP" val="24.5"/>
  <p:tag name="GRIDLEFT" val="45.375"/>
  <p:tag name="GRIDHEIGHT" val="532.625"/>
  <p:tag name="GRIDWIDTH" val="726"/>
</p:tagLst>
</file>

<file path=ppt/tags/tag10.xml><?xml version="1.0" encoding="utf-8"?>
<p:tagLst xmlns:a="http://schemas.openxmlformats.org/drawingml/2006/main" xmlns:r="http://schemas.openxmlformats.org/officeDocument/2006/relationships" xmlns:p="http://schemas.openxmlformats.org/presentationml/2006/main">
  <p:tag name="LOGONAME" val="HSBC GBM"/>
  <p:tag name="LOGOTOP" val="479.4228"/>
  <p:tag name="LOGOLEFT" val="634.1968"/>
  <p:tag name="LOGOHEIGHT" val="46.36764"/>
  <p:tag name="LOGOWIDTH" val="133.9854"/>
</p:tagLst>
</file>

<file path=ppt/tags/tag11.xml><?xml version="1.0" encoding="utf-8"?>
<p:tagLst xmlns:a="http://schemas.openxmlformats.org/drawingml/2006/main" xmlns:r="http://schemas.openxmlformats.org/officeDocument/2006/relationships" xmlns:p="http://schemas.openxmlformats.org/presentationml/2006/main">
  <p:tag name="LOGONAME" val="HSBC Corporate"/>
  <p:tag name="LOGOTOP" val="479.2353"/>
  <p:tag name="LOGOLEFT" val="634.3217"/>
  <p:tag name="LOGOHEIGHT" val="55.2411"/>
  <p:tag name="LOGOWIDTH" val="133.8605"/>
</p:tagLst>
</file>

<file path=ppt/tags/tag12.xml><?xml version="1.0" encoding="utf-8"?>
<p:tagLst xmlns:a="http://schemas.openxmlformats.org/drawingml/2006/main" xmlns:r="http://schemas.openxmlformats.org/officeDocument/2006/relationships" xmlns:p="http://schemas.openxmlformats.org/presentationml/2006/main">
  <p:tag name="LOGONAME" val="HSBC Commercial Banking"/>
  <p:tag name="LOGOTOP" val="479.2353"/>
  <p:tag name="LOGOLEFT" val="634.2622"/>
  <p:tag name="LOGOHEIGHT" val="50.17583"/>
  <p:tag name="LOGOWIDTH" val="133.92"/>
</p:tagLst>
</file>

<file path=ppt/tags/tag13.xml><?xml version="1.0" encoding="utf-8"?>
<p:tagLst xmlns:a="http://schemas.openxmlformats.org/drawingml/2006/main" xmlns:r="http://schemas.openxmlformats.org/officeDocument/2006/relationships" xmlns:p="http://schemas.openxmlformats.org/presentationml/2006/main">
  <p:tag name="LOGONAME" val="HSBC Business"/>
  <p:tag name="LOGOTOP" val="479.4376"/>
  <p:tag name="LOGOLEFT" val="634.3217"/>
  <p:tag name="LOGOHEIGHT" val="51.49173"/>
  <p:tag name="LOGOWIDTH" val="133.8605"/>
</p:tagLst>
</file>

<file path=ppt/tags/tag14.xml><?xml version="1.0" encoding="utf-8"?>
<p:tagLst xmlns:a="http://schemas.openxmlformats.org/drawingml/2006/main" xmlns:r="http://schemas.openxmlformats.org/officeDocument/2006/relationships" xmlns:p="http://schemas.openxmlformats.org/presentationml/2006/main">
  <p:tag name="LOGONAME" val="HSBC AMG"/>
  <p:tag name="LOGOTOP" val="479.4228"/>
  <p:tag name="LOGOLEFT" val="634.2622"/>
  <p:tag name="LOGOHEIGHT" val="47.08945"/>
  <p:tag name="LOGOWIDTH" val="133.92"/>
</p:tagLst>
</file>

<file path=ppt/tags/tag15.xml><?xml version="1.0" encoding="utf-8"?>
<p:tagLst xmlns:a="http://schemas.openxmlformats.org/drawingml/2006/main" xmlns:r="http://schemas.openxmlformats.org/officeDocument/2006/relationships" xmlns:p="http://schemas.openxmlformats.org/presentationml/2006/main">
  <p:tag name="LOGONAME" val="HSBC Advance"/>
  <p:tag name="LOGOTOP" val="479.5"/>
  <p:tag name="LOGOLEFT" val="634.2768"/>
  <p:tag name="LOGOHEIGHT" val="51.40276"/>
  <p:tag name="LOGOWIDTH" val="133.9054"/>
</p:tagLst>
</file>

<file path=ppt/tags/tag16.xml><?xml version="1.0" encoding="utf-8"?>
<p:tagLst xmlns:a="http://schemas.openxmlformats.org/drawingml/2006/main" xmlns:r="http://schemas.openxmlformats.org/officeDocument/2006/relationships" xmlns:p="http://schemas.openxmlformats.org/presentationml/2006/main">
  <p:tag name="LOGONAME" val="HSBC Private Bank"/>
  <p:tag name="LOGOTOP" val="479.4228"/>
  <p:tag name="LOGOLEFT" val="634.0717"/>
  <p:tag name="LOGOHEIGHT" val="51.49173"/>
  <p:tag name="LOGOWIDTH" val="134.1105"/>
</p:tagLst>
</file>

<file path=ppt/tags/tag17.xml><?xml version="1.0" encoding="utf-8"?>
<p:tagLst xmlns:a="http://schemas.openxmlformats.org/drawingml/2006/main" xmlns:r="http://schemas.openxmlformats.org/officeDocument/2006/relationships" xmlns:p="http://schemas.openxmlformats.org/presentationml/2006/main">
  <p:tag name="LOGONAME" val="HSBC Premier"/>
  <p:tag name="LOGOTOP" val="479.4228"/>
  <p:tag name="LOGOLEFT" val="634.3217"/>
  <p:tag name="LOGOHEIGHT" val="51.36669"/>
  <p:tag name="LOGOWIDTH" val="133.8605"/>
</p:tagLst>
</file>

<file path=ppt/tags/tag18.xml><?xml version="1.0" encoding="utf-8"?>
<p:tagLst xmlns:a="http://schemas.openxmlformats.org/drawingml/2006/main" xmlns:r="http://schemas.openxmlformats.org/officeDocument/2006/relationships" xmlns:p="http://schemas.openxmlformats.org/presentationml/2006/main">
  <p:tag name="LOGONAME" val="HSBC Master Brand (Trad Chinese)"/>
  <p:tag name="LOGOTOP" val="479.4228"/>
  <p:tag name="LOGOLEFT" val="634.2622"/>
  <p:tag name="LOGOHEIGHT" val="23.77693"/>
  <p:tag name="LOGOWIDTH" val="133.92"/>
</p:tagLst>
</file>

<file path=ppt/tags/tag19.xml><?xml version="1.0" encoding="utf-8"?>
<p:tagLst xmlns:a="http://schemas.openxmlformats.org/drawingml/2006/main" xmlns:r="http://schemas.openxmlformats.org/officeDocument/2006/relationships" xmlns:p="http://schemas.openxmlformats.org/presentationml/2006/main">
  <p:tag name="LOGONAME" val="HSBC Master Brand (Sim Chinese)"/>
  <p:tag name="LOGOTOP" val="479.0478"/>
  <p:tag name="LOGOLEFT" val="634.5717"/>
  <p:tag name="LOGOHEIGHT" val="23.99614"/>
  <p:tag name="LOGOWIDTH" val="133.6105"/>
</p:tagLst>
</file>

<file path=ppt/tags/tag2.xml><?xml version="1.0" encoding="utf-8"?>
<p:tagLst xmlns:a="http://schemas.openxmlformats.org/drawingml/2006/main" xmlns:r="http://schemas.openxmlformats.org/officeDocument/2006/relationships" xmlns:p="http://schemas.openxmlformats.org/presentationml/2006/main">
  <p:tag name="GRIDNAME" val="Background Grid"/>
  <p:tag name="GRIDTOP" val="63.75"/>
  <p:tag name="GRIDLEFT" val="771.625"/>
  <p:tag name="GRIDHEIGHT" val="8.375"/>
  <p:tag name="GRIDWIDTH" val="76.125"/>
</p:tagLst>
</file>

<file path=ppt/tags/tag20.xml><?xml version="1.0" encoding="utf-8"?>
<p:tagLst xmlns:a="http://schemas.openxmlformats.org/drawingml/2006/main" xmlns:r="http://schemas.openxmlformats.org/officeDocument/2006/relationships" xmlns:p="http://schemas.openxmlformats.org/presentationml/2006/main">
  <p:tag name="LOGONAME" val="HSBC Insurance"/>
  <p:tag name="LOGOTOP" val="479.4228"/>
  <p:tag name="LOGOLEFT" val="634.2768"/>
  <p:tag name="LOGOHEIGHT" val="51.40276"/>
  <p:tag name="LOGOWIDTH" val="133.9054"/>
</p:tagLst>
</file>

<file path=ppt/tags/tag21.xml><?xml version="1.0" encoding="utf-8"?>
<p:tagLst xmlns:a="http://schemas.openxmlformats.org/drawingml/2006/main" xmlns:r="http://schemas.openxmlformats.org/officeDocument/2006/relationships" xmlns:p="http://schemas.openxmlformats.org/presentationml/2006/main">
  <p:tag name="LOGONAME" val="HSBC GBM (Trad Chinese)"/>
  <p:tag name="LOGOTOP" val="479.0001"/>
  <p:tag name="LOGOLEFT" val="634.2622"/>
  <p:tag name="LOGOHEIGHT" val="46.73953"/>
  <p:tag name="LOGOWIDTH" val="133.92"/>
</p:tagLst>
</file>

<file path=ppt/tags/tag22.xml><?xml version="1.0" encoding="utf-8"?>
<p:tagLst xmlns:a="http://schemas.openxmlformats.org/drawingml/2006/main" xmlns:r="http://schemas.openxmlformats.org/officeDocument/2006/relationships" xmlns:p="http://schemas.openxmlformats.org/presentationml/2006/main">
  <p:tag name="LOGONAME" val="HSBC GBM (Sim Chinese)"/>
  <p:tag name="LOGOTOP" val="479.0001"/>
  <p:tag name="LOGOLEFT" val="634.2622"/>
  <p:tag name="LOGOHEIGHT" val="47.43937"/>
  <p:tag name="LOGOWIDTH" val="133.92"/>
</p:tagLst>
</file>

<file path=ppt/tags/tag23.xml><?xml version="1.0" encoding="utf-8"?>
<p:tagLst xmlns:a="http://schemas.openxmlformats.org/drawingml/2006/main" xmlns:r="http://schemas.openxmlformats.org/officeDocument/2006/relationships" xmlns:p="http://schemas.openxmlformats.org/presentationml/2006/main">
  <p:tag name="LOGONAME" val="HSBC GBM"/>
  <p:tag name="LOGOTOP" val="479.4228"/>
  <p:tag name="LOGOLEFT" val="634.1968"/>
  <p:tag name="LOGOHEIGHT" val="46.36764"/>
  <p:tag name="LOGOWIDTH" val="133.9854"/>
</p:tagLst>
</file>

<file path=ppt/tags/tag24.xml><?xml version="1.0" encoding="utf-8"?>
<p:tagLst xmlns:a="http://schemas.openxmlformats.org/drawingml/2006/main" xmlns:r="http://schemas.openxmlformats.org/officeDocument/2006/relationships" xmlns:p="http://schemas.openxmlformats.org/presentationml/2006/main">
  <p:tag name="LOGONAME" val="HSBC Corporate"/>
  <p:tag name="LOGOTOP" val="479.2353"/>
  <p:tag name="LOGOLEFT" val="634.3217"/>
  <p:tag name="LOGOHEIGHT" val="55.2411"/>
  <p:tag name="LOGOWIDTH" val="133.8605"/>
</p:tagLst>
</file>

<file path=ppt/tags/tag25.xml><?xml version="1.0" encoding="utf-8"?>
<p:tagLst xmlns:a="http://schemas.openxmlformats.org/drawingml/2006/main" xmlns:r="http://schemas.openxmlformats.org/officeDocument/2006/relationships" xmlns:p="http://schemas.openxmlformats.org/presentationml/2006/main">
  <p:tag name="LOGONAME" val="HSBC Commercial Banking"/>
  <p:tag name="LOGOTOP" val="479.2353"/>
  <p:tag name="LOGOLEFT" val="634.2622"/>
  <p:tag name="LOGOHEIGHT" val="50.17583"/>
  <p:tag name="LOGOWIDTH" val="133.92"/>
</p:tagLst>
</file>

<file path=ppt/tags/tag26.xml><?xml version="1.0" encoding="utf-8"?>
<p:tagLst xmlns:a="http://schemas.openxmlformats.org/drawingml/2006/main" xmlns:r="http://schemas.openxmlformats.org/officeDocument/2006/relationships" xmlns:p="http://schemas.openxmlformats.org/presentationml/2006/main">
  <p:tag name="LOGONAME" val="HSBC Business"/>
  <p:tag name="LOGOTOP" val="479.4376"/>
  <p:tag name="LOGOLEFT" val="634.3217"/>
  <p:tag name="LOGOHEIGHT" val="51.49173"/>
  <p:tag name="LOGOWIDTH" val="133.8605"/>
</p:tagLst>
</file>

<file path=ppt/tags/tag27.xml><?xml version="1.0" encoding="utf-8"?>
<p:tagLst xmlns:a="http://schemas.openxmlformats.org/drawingml/2006/main" xmlns:r="http://schemas.openxmlformats.org/officeDocument/2006/relationships" xmlns:p="http://schemas.openxmlformats.org/presentationml/2006/main">
  <p:tag name="LOGONAME" val="HSBC AMG"/>
  <p:tag name="LOGOTOP" val="479.4228"/>
  <p:tag name="LOGOLEFT" val="634.2622"/>
  <p:tag name="LOGOHEIGHT" val="47.08945"/>
  <p:tag name="LOGOWIDTH" val="133.92"/>
</p:tagLst>
</file>

<file path=ppt/tags/tag28.xml><?xml version="1.0" encoding="utf-8"?>
<p:tagLst xmlns:a="http://schemas.openxmlformats.org/drawingml/2006/main" xmlns:r="http://schemas.openxmlformats.org/officeDocument/2006/relationships" xmlns:p="http://schemas.openxmlformats.org/presentationml/2006/main">
  <p:tag name="LOGONAME" val="HSBC Advance"/>
  <p:tag name="LOGOTOP" val="479.5"/>
  <p:tag name="LOGOLEFT" val="634.2768"/>
  <p:tag name="LOGOHEIGHT" val="51.40276"/>
  <p:tag name="LOGOWIDTH" val="133.9054"/>
</p:tagLst>
</file>

<file path=ppt/tags/tag3.xml><?xml version="1.0" encoding="utf-8"?>
<p:tagLst xmlns:a="http://schemas.openxmlformats.org/drawingml/2006/main" xmlns:r="http://schemas.openxmlformats.org/officeDocument/2006/relationships" xmlns:p="http://schemas.openxmlformats.org/presentationml/2006/main">
  <p:tag name="LOGONAME" val="HSBC Private Bank"/>
  <p:tag name="LOGOTOP" val="479.4228"/>
  <p:tag name="LOGOLEFT" val="634.0717"/>
  <p:tag name="LOGOHEIGHT" val="51.49173"/>
  <p:tag name="LOGOWIDTH" val="134.1105"/>
</p:tagLst>
</file>

<file path=ppt/tags/tag4.xml><?xml version="1.0" encoding="utf-8"?>
<p:tagLst xmlns:a="http://schemas.openxmlformats.org/drawingml/2006/main" xmlns:r="http://schemas.openxmlformats.org/officeDocument/2006/relationships" xmlns:p="http://schemas.openxmlformats.org/presentationml/2006/main">
  <p:tag name="LOGONAME" val="HSBC Premier"/>
  <p:tag name="LOGOTOP" val="479.4228"/>
  <p:tag name="LOGOLEFT" val="634.3217"/>
  <p:tag name="LOGOHEIGHT" val="51.36669"/>
  <p:tag name="LOGOWIDTH" val="133.8605"/>
</p:tagLst>
</file>

<file path=ppt/tags/tag5.xml><?xml version="1.0" encoding="utf-8"?>
<p:tagLst xmlns:a="http://schemas.openxmlformats.org/drawingml/2006/main" xmlns:r="http://schemas.openxmlformats.org/officeDocument/2006/relationships" xmlns:p="http://schemas.openxmlformats.org/presentationml/2006/main">
  <p:tag name="LOGONAME" val="HSBC Master Brand (Trad Chinese)"/>
  <p:tag name="LOGOTOP" val="479.4228"/>
  <p:tag name="LOGOLEFT" val="634.2622"/>
  <p:tag name="LOGOHEIGHT" val="23.77693"/>
  <p:tag name="LOGOWIDTH" val="133.92"/>
</p:tagLst>
</file>

<file path=ppt/tags/tag6.xml><?xml version="1.0" encoding="utf-8"?>
<p:tagLst xmlns:a="http://schemas.openxmlformats.org/drawingml/2006/main" xmlns:r="http://schemas.openxmlformats.org/officeDocument/2006/relationships" xmlns:p="http://schemas.openxmlformats.org/presentationml/2006/main">
  <p:tag name="LOGONAME" val="HSBC Master Brand (Sim Chinese)"/>
  <p:tag name="LOGOTOP" val="479.0478"/>
  <p:tag name="LOGOLEFT" val="634.5717"/>
  <p:tag name="LOGOHEIGHT" val="23.99614"/>
  <p:tag name="LOGOWIDTH" val="133.6105"/>
</p:tagLst>
</file>

<file path=ppt/tags/tag7.xml><?xml version="1.0" encoding="utf-8"?>
<p:tagLst xmlns:a="http://schemas.openxmlformats.org/drawingml/2006/main" xmlns:r="http://schemas.openxmlformats.org/officeDocument/2006/relationships" xmlns:p="http://schemas.openxmlformats.org/presentationml/2006/main">
  <p:tag name="LOGONAME" val="HSBC Insurance"/>
  <p:tag name="LOGOTOP" val="479.4228"/>
  <p:tag name="LOGOLEFT" val="634.2768"/>
  <p:tag name="LOGOHEIGHT" val="51.40276"/>
  <p:tag name="LOGOWIDTH" val="133.9054"/>
</p:tagLst>
</file>

<file path=ppt/tags/tag8.xml><?xml version="1.0" encoding="utf-8"?>
<p:tagLst xmlns:a="http://schemas.openxmlformats.org/drawingml/2006/main" xmlns:r="http://schemas.openxmlformats.org/officeDocument/2006/relationships" xmlns:p="http://schemas.openxmlformats.org/presentationml/2006/main">
  <p:tag name="LOGONAME" val="HSBC GBM (Trad Chinese)"/>
  <p:tag name="LOGOTOP" val="479.0001"/>
  <p:tag name="LOGOLEFT" val="634.2622"/>
  <p:tag name="LOGOHEIGHT" val="46.73953"/>
  <p:tag name="LOGOWIDTH" val="133.92"/>
</p:tagLst>
</file>

<file path=ppt/tags/tag9.xml><?xml version="1.0" encoding="utf-8"?>
<p:tagLst xmlns:a="http://schemas.openxmlformats.org/drawingml/2006/main" xmlns:r="http://schemas.openxmlformats.org/officeDocument/2006/relationships" xmlns:p="http://schemas.openxmlformats.org/presentationml/2006/main">
  <p:tag name="LOGONAME" val="HSBC GBM (Sim Chinese)"/>
  <p:tag name="LOGOTOP" val="479.0001"/>
  <p:tag name="LOGOLEFT" val="634.2622"/>
  <p:tag name="LOGOHEIGHT" val="47.43937"/>
  <p:tag name="LOGOWIDTH" val="133.92"/>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A7C6E5"/>
      </a:accent1>
      <a:accent2>
        <a:srgbClr val="333399"/>
      </a:accent2>
      <a:accent3>
        <a:srgbClr val="FFFFFF"/>
      </a:accent3>
      <a:accent4>
        <a:srgbClr val="000000"/>
      </a:accent4>
      <a:accent5>
        <a:srgbClr val="D0DFF0"/>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A7C6E5"/>
        </a:accent1>
        <a:accent2>
          <a:srgbClr val="333399"/>
        </a:accent2>
        <a:accent3>
          <a:srgbClr val="FFFFFF"/>
        </a:accent3>
        <a:accent4>
          <a:srgbClr val="000000"/>
        </a:accent4>
        <a:accent5>
          <a:srgbClr val="D0DFF0"/>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on-Message Driven">
  <a:themeElements>
    <a:clrScheme name="SIPG">
      <a:dk1>
        <a:srgbClr val="000000"/>
      </a:dk1>
      <a:lt1>
        <a:srgbClr val="FFFFFF"/>
      </a:lt1>
      <a:dk2>
        <a:srgbClr val="FF0000"/>
      </a:dk2>
      <a:lt2>
        <a:srgbClr val="AECEBF"/>
      </a:lt2>
      <a:accent1>
        <a:srgbClr val="003874"/>
      </a:accent1>
      <a:accent2>
        <a:srgbClr val="8DCBE4"/>
      </a:accent2>
      <a:accent3>
        <a:srgbClr val="407B5D"/>
      </a:accent3>
      <a:accent4>
        <a:srgbClr val="79CEA5"/>
      </a:accent4>
      <a:accent5>
        <a:srgbClr val="E56A1C"/>
      </a:accent5>
      <a:accent6>
        <a:srgbClr val="FFDAAA"/>
      </a:accent6>
      <a:hlink>
        <a:srgbClr val="A2A19E"/>
      </a:hlink>
      <a:folHlink>
        <a:srgbClr val="DDDCD7"/>
      </a:folHlink>
    </a:clrScheme>
    <a:fontScheme name="A4 Non-Message Drive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6350" cap="flat" cmpd="sng" algn="ctr">
          <a:solidFill>
            <a:schemeClr val="accent1">
              <a:lumMod val="40000"/>
              <a:lumOff val="60000"/>
            </a:schemeClr>
          </a:solid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858838" rtl="0" eaLnBrk="0" fontAlgn="base" latinLnBrk="0" hangingPunct="0">
          <a:lnSpc>
            <a:spcPct val="100000"/>
          </a:lnSpc>
          <a:spcBef>
            <a:spcPct val="50000"/>
          </a:spcBef>
          <a:spcAft>
            <a:spcPct val="0"/>
          </a:spcAft>
          <a:buClrTx/>
          <a:buSzTx/>
          <a:buFontTx/>
          <a:buNone/>
          <a:tabLst/>
          <a:defRPr kumimoji="0" sz="1100" b="1" u="none" strike="noStrike" cap="none" normalizeH="0" baseline="0" dirty="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858838" rtl="0" eaLnBrk="0" fontAlgn="base" latinLnBrk="0" hangingPunct="0">
          <a:lnSpc>
            <a:spcPct val="100000"/>
          </a:lnSpc>
          <a:spcBef>
            <a:spcPct val="50000"/>
          </a:spcBef>
          <a:spcAft>
            <a:spcPct val="0"/>
          </a:spcAft>
          <a:buClrTx/>
          <a:buSzTx/>
          <a:buFontTx/>
          <a:buNone/>
          <a:tabLst/>
          <a:defRPr kumimoji="0" lang="en-GB" sz="600" b="1" i="1" u="none" strike="noStrike" cap="none" normalizeH="0" baseline="0" smtClean="0">
            <a:ln>
              <a:noFill/>
            </a:ln>
            <a:solidFill>
              <a:schemeClr val="tx1"/>
            </a:solidFill>
            <a:effectLst/>
            <a:latin typeface="Arial" charset="0"/>
          </a:defRPr>
        </a:defPPr>
      </a:lstStyle>
    </a:lnDef>
    <a:txDef>
      <a:spPr>
        <a:solidFill>
          <a:srgbClr val="F2F2F2"/>
        </a:solidFill>
      </a:spPr>
      <a:bodyPr rIns="45720" anchor="ctr" anchorCtr="0"/>
      <a:lstStyle>
        <a:defPPr marL="174625" indent="-174625">
          <a:spcBef>
            <a:spcPts val="0"/>
          </a:spcBef>
          <a:spcAft>
            <a:spcPts val="300"/>
          </a:spcAft>
          <a:defRPr sz="1000" b="0" dirty="0" smtClean="0">
            <a:latin typeface="Arial" panose="020B0604020202020204" pitchFamily="34" charset="0"/>
            <a:ea typeface="SimHei" panose="02010609060101010101" pitchFamily="49" charset="-122"/>
            <a:cs typeface="Arial" panose="020B0604020202020204" pitchFamily="34" charset="0"/>
          </a:defRPr>
        </a:defPPr>
      </a:lstStyle>
    </a:txDef>
  </a:objectDefaults>
  <a:extraClrSchemeLst>
    <a:extraClrScheme>
      <a:clrScheme name="A4 Non-Message Driven HSBC 1">
        <a:dk1>
          <a:srgbClr val="000000"/>
        </a:dk1>
        <a:lt1>
          <a:srgbClr val="FFFFFF"/>
        </a:lt1>
        <a:dk2>
          <a:srgbClr val="FF0000"/>
        </a:dk2>
        <a:lt2>
          <a:srgbClr val="EAEAEA"/>
        </a:lt2>
        <a:accent1>
          <a:srgbClr val="194173"/>
        </a:accent1>
        <a:accent2>
          <a:srgbClr val="B9D3ED"/>
        </a:accent2>
        <a:accent3>
          <a:srgbClr val="FFFFFF"/>
        </a:accent3>
        <a:accent4>
          <a:srgbClr val="000000"/>
        </a:accent4>
        <a:accent5>
          <a:srgbClr val="ABB0BC"/>
        </a:accent5>
        <a:accent6>
          <a:srgbClr val="A7BFD7"/>
        </a:accent6>
        <a:hlink>
          <a:srgbClr val="559FD3"/>
        </a:hlink>
        <a:folHlink>
          <a:srgbClr val="FDB812"/>
        </a:folHlink>
      </a:clrScheme>
      <a:clrMap bg1="lt1" tx1="dk1" bg2="lt2" tx2="dk2" accent1="accent1" accent2="accent2" accent3="accent3" accent4="accent4" accent5="accent5" accent6="accent6" hlink="hlink" folHlink="folHlink"/>
    </a:extraClrScheme>
  </a:extraClrSchemeLst>
  <a:custClrLst>
    <a:custClr name="Dark Blue">
      <a:srgbClr val="32466B"/>
    </a:custClr>
    <a:custClr name="Powder Blue">
      <a:srgbClr val="C9D4E6"/>
    </a:custClr>
    <a:custClr name="Sky Blue">
      <a:srgbClr val="62A4D3"/>
    </a:custClr>
    <a:custClr name="Amber">
      <a:srgbClr val="FABB00"/>
    </a:custClr>
    <a:custClr name="Cool Grey">
      <a:srgbClr val="626469"/>
    </a:custClr>
    <a:custClr name="Land Green">
      <a:srgbClr val="C1D784"/>
    </a:custClr>
    <a:custClr name="Slate Blue">
      <a:srgbClr val="7993C1"/>
    </a:custClr>
    <a:custClr name="Mid Grey">
      <a:srgbClr val="A6A6A6"/>
    </a:custClr>
    <a:custClr name="Amber Highlight">
      <a:srgbClr val="FFF2CB"/>
    </a:custClr>
    <a:custClr name="Turquoise">
      <a:srgbClr val="84CAC6"/>
    </a:custClr>
    <a:custClr name="Light Grey">
      <a:srgbClr val="F2F2F2"/>
    </a:custClr>
    <a:custClr name="Black">
      <a:srgbClr val="000000"/>
    </a:custClr>
    <a:custClr name="Light Green">
      <a:srgbClr val="CEE2D9"/>
    </a:custClr>
    <a:custClr name="Burgundy">
      <a:srgbClr val="B5121B"/>
    </a:custClr>
    <a:custClr name="Dark Green">
      <a:srgbClr val="008000"/>
    </a:custClr>
    <a:custClr name="HSBC Red">
      <a:srgbClr val="FF0000"/>
    </a:custClr>
    <a:custClr name="Yellow">
      <a:srgbClr val="FBE700"/>
    </a:custClr>
    <a:custClr name="Pink">
      <a:srgbClr val="FFCCCC"/>
    </a:custClr>
    <a:custClr name="Mint">
      <a:srgbClr val="AECEBF"/>
    </a:custClr>
    <a:custClr name="White">
      <a:srgbClr val="FFFFFF"/>
    </a:custClr>
  </a:custClrLst>
</a:theme>
</file>

<file path=ppt/theme/theme3.xml><?xml version="1.0" encoding="utf-8"?>
<a:theme xmlns:a="http://schemas.openxmlformats.org/drawingml/2006/main" name="2_Office Theme">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ppt/theme/themeOverride2.xml><?xml version="1.0" encoding="utf-8"?>
<a:themeOverride xmlns:a="http://schemas.openxmlformats.org/drawingml/2006/main">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13904</TotalTime>
  <Words>16428</Words>
  <Application>Microsoft Office PowerPoint</Application>
  <PresentationFormat>全屏显示(4:3)</PresentationFormat>
  <Paragraphs>1153</Paragraphs>
  <Slides>100</Slides>
  <Notes>91</Notes>
  <HiddenSlides>2</HiddenSlides>
  <MMClips>0</MMClips>
  <ScaleCrop>false</ScaleCrop>
  <HeadingPairs>
    <vt:vector size="4" baseType="variant">
      <vt:variant>
        <vt:lpstr>主题</vt:lpstr>
      </vt:variant>
      <vt:variant>
        <vt:i4>3</vt:i4>
      </vt:variant>
      <vt:variant>
        <vt:lpstr>幻灯片标题</vt:lpstr>
      </vt:variant>
      <vt:variant>
        <vt:i4>100</vt:i4>
      </vt:variant>
    </vt:vector>
  </HeadingPairs>
  <TitlesOfParts>
    <vt:vector size="103" baseType="lpstr">
      <vt:lpstr>默认设计模板</vt:lpstr>
      <vt:lpstr>1_Non-Message Driven</vt:lpstr>
      <vt:lpstr>2_Office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Fajar Indra</dc:creator>
  <cp:lastModifiedBy>杨荣骏</cp:lastModifiedBy>
  <cp:revision>961</cp:revision>
  <cp:lastPrinted>2019-02-01T00:16:49Z</cp:lastPrinted>
  <dcterms:created xsi:type="dcterms:W3CDTF">2016-12-13T02:44:52Z</dcterms:created>
  <dcterms:modified xsi:type="dcterms:W3CDTF">2019-03-25T01:16:36Z</dcterms:modified>
</cp:coreProperties>
</file>